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1" r:id="rId4"/>
    <p:sldMasterId id="2147483723" r:id="rId5"/>
  </p:sldMasterIdLst>
  <p:notesMasterIdLst>
    <p:notesMasterId r:id="rId24"/>
  </p:notesMasterIdLst>
  <p:sldIdLst>
    <p:sldId id="265" r:id="rId6"/>
    <p:sldId id="266" r:id="rId7"/>
    <p:sldId id="288" r:id="rId8"/>
    <p:sldId id="284" r:id="rId9"/>
    <p:sldId id="289" r:id="rId10"/>
    <p:sldId id="290" r:id="rId11"/>
    <p:sldId id="258" r:id="rId12"/>
    <p:sldId id="263" r:id="rId13"/>
    <p:sldId id="262" r:id="rId14"/>
    <p:sldId id="269" r:id="rId15"/>
    <p:sldId id="270" r:id="rId16"/>
    <p:sldId id="275" r:id="rId17"/>
    <p:sldId id="272" r:id="rId18"/>
    <p:sldId id="273" r:id="rId19"/>
    <p:sldId id="274" r:id="rId20"/>
    <p:sldId id="276" r:id="rId21"/>
    <p:sldId id="283" r:id="rId22"/>
    <p:sldId id="267" r:id="rId2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7500"/>
    <a:srgbClr val="004875"/>
    <a:srgbClr val="007630"/>
    <a:srgbClr val="7993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6" autoAdjust="0"/>
    <p:restoredTop sz="69806" autoAdjust="0"/>
  </p:normalViewPr>
  <p:slideViewPr>
    <p:cSldViewPr snapToGrid="0">
      <p:cViewPr varScale="1">
        <p:scale>
          <a:sx n="62" d="100"/>
          <a:sy n="62" d="100"/>
        </p:scale>
        <p:origin x="1458"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4" d="100"/>
          <a:sy n="54" d="100"/>
        </p:scale>
        <p:origin x="287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BC0858-98EF-4D62-BFDF-90257573CFA9}" type="doc">
      <dgm:prSet loTypeId="urn:microsoft.com/office/officeart/2005/8/layout/chevron1" loCatId="process" qsTypeId="urn:microsoft.com/office/officeart/2005/8/quickstyle/simple1" qsCatId="simple" csTypeId="urn:microsoft.com/office/officeart/2005/8/colors/accent1_2" csCatId="accent1" phldr="1"/>
      <dgm:spPr/>
    </dgm:pt>
    <dgm:pt modelId="{FDCFE1C3-3DB1-4F65-9AC0-2EE65035DAFA}">
      <dgm:prSet phldrT="[Text]"/>
      <dgm:spPr>
        <a:solidFill>
          <a:srgbClr val="E27500"/>
        </a:solidFill>
      </dgm:spPr>
      <dgm:t>
        <a:bodyPr/>
        <a:lstStyle/>
        <a:p>
          <a:r>
            <a:rPr lang="en-US" dirty="0"/>
            <a:t>Medical</a:t>
          </a:r>
        </a:p>
      </dgm:t>
    </dgm:pt>
    <dgm:pt modelId="{E81C8272-2AC7-4B51-B91A-0609E6D2055D}" type="parTrans" cxnId="{4DE4AA09-67D3-4C4B-A979-3D3D46F7499A}">
      <dgm:prSet/>
      <dgm:spPr/>
      <dgm:t>
        <a:bodyPr/>
        <a:lstStyle/>
        <a:p>
          <a:endParaRPr lang="en-US"/>
        </a:p>
      </dgm:t>
    </dgm:pt>
    <dgm:pt modelId="{6486880B-0399-4115-BA9A-4D4B2BA9638B}" type="sibTrans" cxnId="{4DE4AA09-67D3-4C4B-A979-3D3D46F7499A}">
      <dgm:prSet/>
      <dgm:spPr/>
      <dgm:t>
        <a:bodyPr/>
        <a:lstStyle/>
        <a:p>
          <a:endParaRPr lang="en-US"/>
        </a:p>
      </dgm:t>
    </dgm:pt>
    <dgm:pt modelId="{2738A44A-0458-4A2C-8F75-422F6E8DFEE7}">
      <dgm:prSet phldrT="[Text]"/>
      <dgm:spPr>
        <a:solidFill>
          <a:srgbClr val="E27500"/>
        </a:solidFill>
      </dgm:spPr>
      <dgm:t>
        <a:bodyPr/>
        <a:lstStyle/>
        <a:p>
          <a:r>
            <a:rPr lang="en-US" dirty="0"/>
            <a:t>Social</a:t>
          </a:r>
        </a:p>
      </dgm:t>
    </dgm:pt>
    <dgm:pt modelId="{BB0B1BD2-34F7-4F90-8F5E-07E4FE0875DF}" type="parTrans" cxnId="{07A35E40-1A14-47B9-80F2-D53ACAAF8AD4}">
      <dgm:prSet/>
      <dgm:spPr/>
      <dgm:t>
        <a:bodyPr/>
        <a:lstStyle/>
        <a:p>
          <a:endParaRPr lang="en-US"/>
        </a:p>
      </dgm:t>
    </dgm:pt>
    <dgm:pt modelId="{632DC206-EE80-4D2F-B685-244D9374A942}" type="sibTrans" cxnId="{07A35E40-1A14-47B9-80F2-D53ACAAF8AD4}">
      <dgm:prSet/>
      <dgm:spPr/>
      <dgm:t>
        <a:bodyPr/>
        <a:lstStyle/>
        <a:p>
          <a:endParaRPr lang="en-US"/>
        </a:p>
      </dgm:t>
    </dgm:pt>
    <dgm:pt modelId="{25F5A9CB-83B0-4DC0-9610-640EB8DE0736}">
      <dgm:prSet phldrT="[Text]"/>
      <dgm:spPr>
        <a:solidFill>
          <a:srgbClr val="E27500"/>
        </a:solidFill>
      </dgm:spPr>
      <dgm:t>
        <a:bodyPr/>
        <a:lstStyle/>
        <a:p>
          <a:r>
            <a:rPr lang="en-US" dirty="0"/>
            <a:t>Education</a:t>
          </a:r>
        </a:p>
      </dgm:t>
    </dgm:pt>
    <dgm:pt modelId="{D6A944B7-FF07-4436-B75F-71B1A7D5F335}" type="parTrans" cxnId="{755B67EC-DF4A-4CED-B900-A7861F0332A7}">
      <dgm:prSet/>
      <dgm:spPr/>
      <dgm:t>
        <a:bodyPr/>
        <a:lstStyle/>
        <a:p>
          <a:endParaRPr lang="en-US"/>
        </a:p>
      </dgm:t>
    </dgm:pt>
    <dgm:pt modelId="{90E911DE-8408-4CE4-8304-5ABAFB0CFBA3}" type="sibTrans" cxnId="{755B67EC-DF4A-4CED-B900-A7861F0332A7}">
      <dgm:prSet/>
      <dgm:spPr/>
      <dgm:t>
        <a:bodyPr/>
        <a:lstStyle/>
        <a:p>
          <a:endParaRPr lang="en-US"/>
        </a:p>
      </dgm:t>
    </dgm:pt>
    <dgm:pt modelId="{FB483EBB-078B-4E6D-8ED6-082C23E6DE76}" type="pres">
      <dgm:prSet presAssocID="{23BC0858-98EF-4D62-BFDF-90257573CFA9}" presName="Name0" presStyleCnt="0">
        <dgm:presLayoutVars>
          <dgm:dir/>
          <dgm:animLvl val="lvl"/>
          <dgm:resizeHandles val="exact"/>
        </dgm:presLayoutVars>
      </dgm:prSet>
      <dgm:spPr/>
    </dgm:pt>
    <dgm:pt modelId="{81E21272-B69C-4E24-A035-2178D30CF6CB}" type="pres">
      <dgm:prSet presAssocID="{FDCFE1C3-3DB1-4F65-9AC0-2EE65035DAFA}" presName="parTxOnly" presStyleLbl="node1" presStyleIdx="0" presStyleCnt="3">
        <dgm:presLayoutVars>
          <dgm:chMax val="0"/>
          <dgm:chPref val="0"/>
          <dgm:bulletEnabled val="1"/>
        </dgm:presLayoutVars>
      </dgm:prSet>
      <dgm:spPr/>
    </dgm:pt>
    <dgm:pt modelId="{515DA5E2-755A-45FF-B16A-640C71B024E5}" type="pres">
      <dgm:prSet presAssocID="{6486880B-0399-4115-BA9A-4D4B2BA9638B}" presName="parTxOnlySpace" presStyleCnt="0"/>
      <dgm:spPr/>
    </dgm:pt>
    <dgm:pt modelId="{22BFA49C-B5C5-4097-983E-7D3073FEB606}" type="pres">
      <dgm:prSet presAssocID="{2738A44A-0458-4A2C-8F75-422F6E8DFEE7}" presName="parTxOnly" presStyleLbl="node1" presStyleIdx="1" presStyleCnt="3">
        <dgm:presLayoutVars>
          <dgm:chMax val="0"/>
          <dgm:chPref val="0"/>
          <dgm:bulletEnabled val="1"/>
        </dgm:presLayoutVars>
      </dgm:prSet>
      <dgm:spPr/>
    </dgm:pt>
    <dgm:pt modelId="{64B40EF9-30D0-4BD8-9C70-3D178DAE5C9F}" type="pres">
      <dgm:prSet presAssocID="{632DC206-EE80-4D2F-B685-244D9374A942}" presName="parTxOnlySpace" presStyleCnt="0"/>
      <dgm:spPr/>
    </dgm:pt>
    <dgm:pt modelId="{E17FAD3B-6BE5-4384-9626-0F8AF3444A8B}" type="pres">
      <dgm:prSet presAssocID="{25F5A9CB-83B0-4DC0-9610-640EB8DE0736}" presName="parTxOnly" presStyleLbl="node1" presStyleIdx="2" presStyleCnt="3">
        <dgm:presLayoutVars>
          <dgm:chMax val="0"/>
          <dgm:chPref val="0"/>
          <dgm:bulletEnabled val="1"/>
        </dgm:presLayoutVars>
      </dgm:prSet>
      <dgm:spPr/>
    </dgm:pt>
  </dgm:ptLst>
  <dgm:cxnLst>
    <dgm:cxn modelId="{4DE4AA09-67D3-4C4B-A979-3D3D46F7499A}" srcId="{23BC0858-98EF-4D62-BFDF-90257573CFA9}" destId="{FDCFE1C3-3DB1-4F65-9AC0-2EE65035DAFA}" srcOrd="0" destOrd="0" parTransId="{E81C8272-2AC7-4B51-B91A-0609E6D2055D}" sibTransId="{6486880B-0399-4115-BA9A-4D4B2BA9638B}"/>
    <dgm:cxn modelId="{B3E9F221-3B60-4518-9B01-6FD4EC865B46}" type="presOf" srcId="{25F5A9CB-83B0-4DC0-9610-640EB8DE0736}" destId="{E17FAD3B-6BE5-4384-9626-0F8AF3444A8B}" srcOrd="0" destOrd="0" presId="urn:microsoft.com/office/officeart/2005/8/layout/chevron1"/>
    <dgm:cxn modelId="{07A35E40-1A14-47B9-80F2-D53ACAAF8AD4}" srcId="{23BC0858-98EF-4D62-BFDF-90257573CFA9}" destId="{2738A44A-0458-4A2C-8F75-422F6E8DFEE7}" srcOrd="1" destOrd="0" parTransId="{BB0B1BD2-34F7-4F90-8F5E-07E4FE0875DF}" sibTransId="{632DC206-EE80-4D2F-B685-244D9374A942}"/>
    <dgm:cxn modelId="{E1095081-7F05-4A90-A258-4D809B19B2AB}" type="presOf" srcId="{FDCFE1C3-3DB1-4F65-9AC0-2EE65035DAFA}" destId="{81E21272-B69C-4E24-A035-2178D30CF6CB}" srcOrd="0" destOrd="0" presId="urn:microsoft.com/office/officeart/2005/8/layout/chevron1"/>
    <dgm:cxn modelId="{39F8AE97-05C4-42E2-A829-B58FD8BC9B8C}" type="presOf" srcId="{23BC0858-98EF-4D62-BFDF-90257573CFA9}" destId="{FB483EBB-078B-4E6D-8ED6-082C23E6DE76}" srcOrd="0" destOrd="0" presId="urn:microsoft.com/office/officeart/2005/8/layout/chevron1"/>
    <dgm:cxn modelId="{E3C9FFB5-EC57-4AC3-8707-79E0FB1EFDE6}" type="presOf" srcId="{2738A44A-0458-4A2C-8F75-422F6E8DFEE7}" destId="{22BFA49C-B5C5-4097-983E-7D3073FEB606}" srcOrd="0" destOrd="0" presId="urn:microsoft.com/office/officeart/2005/8/layout/chevron1"/>
    <dgm:cxn modelId="{755B67EC-DF4A-4CED-B900-A7861F0332A7}" srcId="{23BC0858-98EF-4D62-BFDF-90257573CFA9}" destId="{25F5A9CB-83B0-4DC0-9610-640EB8DE0736}" srcOrd="2" destOrd="0" parTransId="{D6A944B7-FF07-4436-B75F-71B1A7D5F335}" sibTransId="{90E911DE-8408-4CE4-8304-5ABAFB0CFBA3}"/>
    <dgm:cxn modelId="{A41CA266-B50D-4CC3-80E0-A43CDA71521E}" type="presParOf" srcId="{FB483EBB-078B-4E6D-8ED6-082C23E6DE76}" destId="{81E21272-B69C-4E24-A035-2178D30CF6CB}" srcOrd="0" destOrd="0" presId="urn:microsoft.com/office/officeart/2005/8/layout/chevron1"/>
    <dgm:cxn modelId="{C4E3B004-0937-41D0-AA74-51D7F5E00865}" type="presParOf" srcId="{FB483EBB-078B-4E6D-8ED6-082C23E6DE76}" destId="{515DA5E2-755A-45FF-B16A-640C71B024E5}" srcOrd="1" destOrd="0" presId="urn:microsoft.com/office/officeart/2005/8/layout/chevron1"/>
    <dgm:cxn modelId="{FE090B8E-43A1-485C-95ED-857CD1280CFF}" type="presParOf" srcId="{FB483EBB-078B-4E6D-8ED6-082C23E6DE76}" destId="{22BFA49C-B5C5-4097-983E-7D3073FEB606}" srcOrd="2" destOrd="0" presId="urn:microsoft.com/office/officeart/2005/8/layout/chevron1"/>
    <dgm:cxn modelId="{32D8737B-324F-4C7B-B105-E781CDE0C29F}" type="presParOf" srcId="{FB483EBB-078B-4E6D-8ED6-082C23E6DE76}" destId="{64B40EF9-30D0-4BD8-9C70-3D178DAE5C9F}" srcOrd="3" destOrd="0" presId="urn:microsoft.com/office/officeart/2005/8/layout/chevron1"/>
    <dgm:cxn modelId="{89614EF1-6035-4967-89D5-2F48B058D522}" type="presParOf" srcId="{FB483EBB-078B-4E6D-8ED6-082C23E6DE76}" destId="{E17FAD3B-6BE5-4384-9626-0F8AF3444A8B}"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21272-B69C-4E24-A035-2178D30CF6CB}">
      <dsp:nvSpPr>
        <dsp:cNvPr id="0" name=""/>
        <dsp:cNvSpPr/>
      </dsp:nvSpPr>
      <dsp:spPr>
        <a:xfrm>
          <a:off x="1785" y="1596826"/>
          <a:ext cx="2175867" cy="870346"/>
        </a:xfrm>
        <a:prstGeom prst="chevron">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Medical</a:t>
          </a:r>
        </a:p>
      </dsp:txBody>
      <dsp:txXfrm>
        <a:off x="436958" y="1596826"/>
        <a:ext cx="1305521" cy="870346"/>
      </dsp:txXfrm>
    </dsp:sp>
    <dsp:sp modelId="{22BFA49C-B5C5-4097-983E-7D3073FEB606}">
      <dsp:nvSpPr>
        <dsp:cNvPr id="0" name=""/>
        <dsp:cNvSpPr/>
      </dsp:nvSpPr>
      <dsp:spPr>
        <a:xfrm>
          <a:off x="1960066" y="1596826"/>
          <a:ext cx="2175867" cy="870346"/>
        </a:xfrm>
        <a:prstGeom prst="chevron">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Social</a:t>
          </a:r>
        </a:p>
      </dsp:txBody>
      <dsp:txXfrm>
        <a:off x="2395239" y="1596826"/>
        <a:ext cx="1305521" cy="870346"/>
      </dsp:txXfrm>
    </dsp:sp>
    <dsp:sp modelId="{E17FAD3B-6BE5-4384-9626-0F8AF3444A8B}">
      <dsp:nvSpPr>
        <dsp:cNvPr id="0" name=""/>
        <dsp:cNvSpPr/>
      </dsp:nvSpPr>
      <dsp:spPr>
        <a:xfrm>
          <a:off x="3918346" y="1596826"/>
          <a:ext cx="2175867" cy="870346"/>
        </a:xfrm>
        <a:prstGeom prst="chevron">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Education</a:t>
          </a:r>
        </a:p>
      </dsp:txBody>
      <dsp:txXfrm>
        <a:off x="4353519" y="1596826"/>
        <a:ext cx="1305521" cy="87034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B39C5DD-5BA6-4149-AC3E-6D50A9D77D19}" type="datetimeFigureOut">
              <a:rPr lang="en-US" smtClean="0"/>
              <a:t>6/17/2022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230204-478F-4DFD-97BB-57A3583ACF74}" type="slidenum">
              <a:rPr lang="en-US" smtClean="0"/>
              <a:t>‹#›</a:t>
            </a:fld>
            <a:endParaRPr lang="en-US"/>
          </a:p>
        </p:txBody>
      </p:sp>
    </p:spTree>
    <p:extLst>
      <p:ext uri="{BB962C8B-B14F-4D97-AF65-F5344CB8AC3E}">
        <p14:creationId xmlns:p14="http://schemas.microsoft.com/office/powerpoint/2010/main" val="162809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a:t>
            </a:fld>
            <a:endParaRPr lang="en-US"/>
          </a:p>
        </p:txBody>
      </p:sp>
    </p:spTree>
    <p:extLst>
      <p:ext uri="{BB962C8B-B14F-4D97-AF65-F5344CB8AC3E}">
        <p14:creationId xmlns:p14="http://schemas.microsoft.com/office/powerpoint/2010/main" val="390987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a:solidFill>
                  <a:schemeClr val="tx1"/>
                </a:solidFill>
                <a:effectLst/>
                <a:latin typeface="+mn-lt"/>
                <a:ea typeface="+mn-ea"/>
                <a:cs typeface="+mn-cs"/>
              </a:rPr>
              <a:t>Day Activity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Activities and services provided to enable participants to achieve, maintain, improve or decelerate the loss of personal care, social or adaptive skills </a:t>
            </a:r>
          </a:p>
          <a:p>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rPr>
              <a:t>Employment Services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Intensive, on-going supports for participants for whom competitive employment at or above minimum wage is unlikely absent the provision of supports</a:t>
            </a:r>
          </a:p>
          <a:p>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rPr>
              <a:t>Support Center</a:t>
            </a:r>
          </a:p>
          <a:p>
            <a:r>
              <a:rPr lang="en-US" sz="1200" kern="1200" dirty="0">
                <a:solidFill>
                  <a:schemeClr val="tx1"/>
                </a:solidFill>
                <a:effectLst/>
                <a:latin typeface="+mn-lt"/>
                <a:ea typeface="+mn-ea"/>
                <a:cs typeface="+mn-cs"/>
              </a:rPr>
              <a:t>Non-medical care, supervision and assistance provided in a non-institutional, group setting outside of the participant’s home to people who because of their disability are unable to care for and supervise themselves.</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10</a:t>
            </a:fld>
            <a:endParaRPr lang="en-US"/>
          </a:p>
        </p:txBody>
      </p:sp>
    </p:spTree>
    <p:extLst>
      <p:ext uri="{BB962C8B-B14F-4D97-AF65-F5344CB8AC3E}">
        <p14:creationId xmlns:p14="http://schemas.microsoft.com/office/powerpoint/2010/main" val="1208243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u="sng" dirty="0">
                <a:solidFill>
                  <a:schemeClr val="accent4">
                    <a:lumMod val="75000"/>
                  </a:schemeClr>
                </a:solidFill>
              </a:rPr>
              <a:t>Behavior Support Services</a:t>
            </a:r>
            <a:endParaRPr lang="en-US" sz="1200" b="0" dirty="0">
              <a:solidFill>
                <a:schemeClr val="accent4">
                  <a:lumMod val="75000"/>
                </a:schemeClr>
              </a:solidFill>
            </a:endParaRPr>
          </a:p>
          <a:p>
            <a:r>
              <a:rPr lang="en-US" sz="1200" b="0" dirty="0"/>
              <a:t>Services to assist people who exhibit problem behaviors to teach new appropriate behaviors and improve their quality of life  </a:t>
            </a:r>
          </a:p>
          <a:p>
            <a:pPr lvl="0"/>
            <a:endParaRPr lang="en-US" sz="1200" b="0" u="sng" dirty="0">
              <a:solidFill>
                <a:schemeClr val="accent4">
                  <a:lumMod val="75000"/>
                </a:schemeClr>
              </a:solidFill>
            </a:endParaRPr>
          </a:p>
          <a:p>
            <a:pPr lvl="0"/>
            <a:r>
              <a:rPr lang="en-US" sz="1200" b="0" u="sng" dirty="0">
                <a:solidFill>
                  <a:schemeClr val="accent4">
                    <a:lumMod val="75000"/>
                  </a:schemeClr>
                </a:solidFill>
              </a:rPr>
              <a:t>Environmental Modifications</a:t>
            </a:r>
            <a:endParaRPr lang="en-US" sz="1200" b="0" dirty="0">
              <a:solidFill>
                <a:schemeClr val="accent4">
                  <a:lumMod val="75000"/>
                </a:schemeClr>
              </a:solidFill>
            </a:endParaRPr>
          </a:p>
          <a:p>
            <a:r>
              <a:rPr lang="en-US" sz="1200" b="0" dirty="0"/>
              <a:t>Physical adaptations to the participant’s home which are necessary to ensure the safety of the participant (e.g., installation of ramps and grab-bars)</a:t>
            </a:r>
          </a:p>
          <a:p>
            <a:pPr lvl="0"/>
            <a:endParaRPr lang="en-US" sz="1200" b="0" u="sng" dirty="0">
              <a:solidFill>
                <a:schemeClr val="accent4">
                  <a:lumMod val="75000"/>
                </a:schemeClr>
              </a:solidFill>
            </a:endParaRPr>
          </a:p>
          <a:p>
            <a:pPr lvl="0"/>
            <a:r>
              <a:rPr lang="en-US" sz="1200" b="0" u="sng" dirty="0">
                <a:solidFill>
                  <a:schemeClr val="accent4">
                    <a:lumMod val="75000"/>
                  </a:schemeClr>
                </a:solidFill>
              </a:rPr>
              <a:t>Personal Care 2 Services </a:t>
            </a:r>
            <a:endParaRPr lang="en-US" sz="1200" b="0" dirty="0">
              <a:solidFill>
                <a:schemeClr val="accent4">
                  <a:lumMod val="75000"/>
                </a:schemeClr>
              </a:solidFill>
            </a:endParaRPr>
          </a:p>
          <a:p>
            <a:r>
              <a:rPr lang="en-US" sz="1200" b="0" dirty="0"/>
              <a:t>Hands on assistance in the performance of Activities of Daily Living (ADLs) for participants aged 21 or older such as assistance with eating, bathing, dressing, toileting, transferring, maintaining continence, and assistance with ambulation</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11</a:t>
            </a:fld>
            <a:endParaRPr lang="en-US"/>
          </a:p>
        </p:txBody>
      </p:sp>
    </p:spTree>
    <p:extLst>
      <p:ext uri="{BB962C8B-B14F-4D97-AF65-F5344CB8AC3E}">
        <p14:creationId xmlns:p14="http://schemas.microsoft.com/office/powerpoint/2010/main" val="1092542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dirty="0"/>
              <a:t>Personal Care 1 Services</a:t>
            </a:r>
            <a:endParaRPr lang="en-US" sz="1200" dirty="0"/>
          </a:p>
          <a:p>
            <a:r>
              <a:rPr lang="en-US" sz="1200" dirty="0"/>
              <a:t>Assistance with instrumental activities of daily living (IADLs) such as light housework, laundry and meal preparation</a:t>
            </a:r>
          </a:p>
          <a:p>
            <a:r>
              <a:rPr lang="en-US" sz="1200" dirty="0"/>
              <a:t> </a:t>
            </a:r>
          </a:p>
          <a:p>
            <a:pPr lvl="0"/>
            <a:r>
              <a:rPr lang="en-US" sz="1200" u="sng" dirty="0"/>
              <a:t>Personal Emergency Response System (PERS)</a:t>
            </a:r>
            <a:endParaRPr lang="en-US" sz="1200" dirty="0"/>
          </a:p>
          <a:p>
            <a:r>
              <a:rPr lang="en-US" sz="1200" dirty="0"/>
              <a:t>An electronic device that enables participants at high risk of institutionalization to secure help in an emergency</a:t>
            </a:r>
          </a:p>
          <a:p>
            <a:endParaRPr lang="en-US" sz="1200" dirty="0"/>
          </a:p>
          <a:p>
            <a:r>
              <a:rPr lang="en-US" sz="1200" i="1" dirty="0"/>
              <a:t>limited to those participants who live alone or who are alone in their own home for three or more hours of the day or night and who would otherwise require extensive routine supervision</a:t>
            </a:r>
          </a:p>
          <a:p>
            <a:r>
              <a:rPr lang="en-US" sz="1200" dirty="0"/>
              <a:t> </a:t>
            </a:r>
          </a:p>
          <a:p>
            <a:pPr lvl="0"/>
            <a:r>
              <a:rPr lang="en-US" sz="1200" u="sng" dirty="0"/>
              <a:t>Private Vehicle Modifications and Consultation</a:t>
            </a:r>
            <a:endParaRPr lang="en-US" sz="1200" dirty="0"/>
          </a:p>
          <a:p>
            <a:r>
              <a:rPr lang="en-US" sz="1200" dirty="0"/>
              <a:t>Private Vehicle Modifications are modifications to a privately owned vehicle used to transport the waiver participant and any equipment needed by the participant which makes the vehicle accessible.</a:t>
            </a:r>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12</a:t>
            </a:fld>
            <a:endParaRPr lang="en-US"/>
          </a:p>
        </p:txBody>
      </p:sp>
    </p:spTree>
    <p:extLst>
      <p:ext uri="{BB962C8B-B14F-4D97-AF65-F5344CB8AC3E}">
        <p14:creationId xmlns:p14="http://schemas.microsoft.com/office/powerpoint/2010/main" val="2077809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dirty="0"/>
              <a:t>Respite Care</a:t>
            </a:r>
            <a:endParaRPr lang="en-US" sz="1200" dirty="0"/>
          </a:p>
          <a:p>
            <a:r>
              <a:rPr lang="en-US" sz="1200" dirty="0"/>
              <a:t>Care provided on a short-term basis because of the absence or need for relief of those persons normally providing the care</a:t>
            </a:r>
          </a:p>
          <a:p>
            <a:endParaRPr lang="en-US" sz="1200" dirty="0"/>
          </a:p>
          <a:p>
            <a:pPr lvl="0"/>
            <a:r>
              <a:rPr lang="en-US" sz="1200" u="sng" dirty="0"/>
              <a:t>Assistive Technology and Appliances and Consultation</a:t>
            </a:r>
            <a:endParaRPr lang="en-US" sz="1200" dirty="0"/>
          </a:p>
          <a:p>
            <a:r>
              <a:rPr lang="en-US" sz="1200" dirty="0"/>
              <a:t>A device, an item, piece of equipment, or product system, that is used to increase or improve functional capacities of participants thereby resulting in a decrease or avoidance of need for other waiver services (e.g., personal care, respite, etc.) </a:t>
            </a:r>
            <a:r>
              <a:rPr lang="en-US" sz="9600" dirty="0"/>
              <a:t> </a:t>
            </a:r>
          </a:p>
          <a:p>
            <a:r>
              <a:rPr lang="en-US" sz="1200" dirty="0"/>
              <a:t> </a:t>
            </a:r>
          </a:p>
          <a:p>
            <a:pPr lvl="0"/>
            <a:r>
              <a:rPr lang="en-US" sz="1200" u="sng" dirty="0"/>
              <a:t>Incontinence Supplies</a:t>
            </a:r>
            <a:endParaRPr lang="en-US" sz="1200" dirty="0"/>
          </a:p>
          <a:p>
            <a:r>
              <a:rPr lang="en-US" sz="1200" dirty="0"/>
              <a:t>Diapers, </a:t>
            </a:r>
            <a:r>
              <a:rPr lang="en-US" sz="1200" dirty="0" err="1"/>
              <a:t>underpads</a:t>
            </a:r>
            <a:r>
              <a:rPr lang="en-US" sz="1200" dirty="0"/>
              <a:t>, wipes, liners, and disposable gloves provided to participants who are at least twenty-one (21) years old and who are incontinent of bowel and/or bladder according to the established medical criteria</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13</a:t>
            </a:fld>
            <a:endParaRPr lang="en-US"/>
          </a:p>
        </p:txBody>
      </p:sp>
    </p:spTree>
    <p:extLst>
      <p:ext uri="{BB962C8B-B14F-4D97-AF65-F5344CB8AC3E}">
        <p14:creationId xmlns:p14="http://schemas.microsoft.com/office/powerpoint/2010/main" val="1904652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a:solidFill>
                  <a:schemeClr val="tx1"/>
                </a:solidFill>
                <a:effectLst/>
                <a:latin typeface="+mn-lt"/>
                <a:ea typeface="+mn-ea"/>
                <a:cs typeface="+mn-cs"/>
              </a:rPr>
              <a:t>Waiver Case Management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Services that assist participants in gaining access to needed waiver and other State plan services, as well as medical, social, education and other services, regardless of the funding sources for the services to which access is gained</a:t>
            </a:r>
          </a:p>
          <a:p>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rPr>
              <a:t>Transitional Waiver Case Management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WCM shall only be provided to participants who are residing in a community setting. However, as an exception, WCM may be provided to a participant transitioning to a community setting following an institutional stay (e.g., nursing home, in-patient psychiatric hospital, ICF/IID or PRTF). WCM may be provided for up to 180 days prior to the participant’s waiver enrollment date.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Further information and details on these services and specific limitations related to these services are discussed in Chapter 9 of the CS Waiver Manual that you can find on SCDDSN’s website.</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14</a:t>
            </a:fld>
            <a:endParaRPr lang="en-US"/>
          </a:p>
        </p:txBody>
      </p:sp>
    </p:spTree>
    <p:extLst>
      <p:ext uri="{BB962C8B-B14F-4D97-AF65-F5344CB8AC3E}">
        <p14:creationId xmlns:p14="http://schemas.microsoft.com/office/powerpoint/2010/main" val="2107407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 purpose of this waiver is to offer services that will prevent and/or delay institutionalization to people with intellectual disability and/or related disabilities </a:t>
            </a:r>
            <a:r>
              <a:rPr lang="en-US" sz="1200" dirty="0">
                <a:solidFill>
                  <a:srgbClr val="FF0000"/>
                </a:solidFill>
              </a:rPr>
              <a:t>whose waiver service needs will not exceed a predetermined amount per year.</a:t>
            </a:r>
            <a:r>
              <a:rPr lang="en-US" sz="1200" dirty="0">
                <a:solidFill>
                  <a:schemeClr val="tx1"/>
                </a:solidFill>
              </a:rPr>
              <a:t> The yearly amount may be adjusted in future years.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15</a:t>
            </a:fld>
            <a:endParaRPr lang="en-US"/>
          </a:p>
        </p:txBody>
      </p:sp>
    </p:spTree>
    <p:extLst>
      <p:ext uri="{BB962C8B-B14F-4D97-AF65-F5344CB8AC3E}">
        <p14:creationId xmlns:p14="http://schemas.microsoft.com/office/powerpoint/2010/main" val="2348992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dirty="0">
                <a:solidFill>
                  <a:srgbClr val="FF0000"/>
                </a:solidFill>
              </a:rPr>
              <a:t>All applicants will be enrolled in the CS Waiver based on earliest referral date. </a:t>
            </a:r>
          </a:p>
          <a:p>
            <a:pPr marL="0" indent="0">
              <a:buNone/>
            </a:pPr>
            <a:endParaRPr lang="en-US" dirty="0"/>
          </a:p>
          <a:p>
            <a:pPr marL="0" indent="0">
              <a:buNone/>
            </a:pPr>
            <a:r>
              <a:rPr lang="en-US" dirty="0"/>
              <a:t>A slot has been reserved for the following applicants. They will be given priority and may be enrolled in the CS Waiver </a:t>
            </a:r>
            <a:r>
              <a:rPr lang="en-US" b="1" i="1" dirty="0"/>
              <a:t>without being placed on a waiting list</a:t>
            </a:r>
            <a:r>
              <a:rPr lang="en-US" b="1" dirty="0"/>
              <a:t>:</a:t>
            </a:r>
          </a:p>
          <a:p>
            <a:pPr lvl="0"/>
            <a:endParaRPr lang="en-US" dirty="0"/>
          </a:p>
          <a:p>
            <a:pPr marL="171450" lvl="0" indent="-171450">
              <a:buFont typeface="Arial" panose="020B0604020202020204" pitchFamily="34" charset="0"/>
              <a:buChar char="•"/>
            </a:pPr>
            <a:r>
              <a:rPr lang="en-US" dirty="0"/>
              <a:t>Those individuals currently receiving DDSN-funded Day Services </a:t>
            </a:r>
          </a:p>
          <a:p>
            <a:pPr marL="171450" lvl="0" indent="-171450">
              <a:buFont typeface="Arial" panose="020B0604020202020204" pitchFamily="34" charset="0"/>
              <a:buChar char="•"/>
            </a:pPr>
            <a:r>
              <a:rPr lang="en-US" dirty="0"/>
              <a:t>Those individuals who are transferring from the Intellectual Disability/Related Disabilities Waiver.</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16</a:t>
            </a:fld>
            <a:endParaRPr lang="en-US"/>
          </a:p>
        </p:txBody>
      </p:sp>
    </p:spTree>
    <p:extLst>
      <p:ext uri="{BB962C8B-B14F-4D97-AF65-F5344CB8AC3E}">
        <p14:creationId xmlns:p14="http://schemas.microsoft.com/office/powerpoint/2010/main" val="150377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 need to feel overwhelmed.  All waiver services, policies and procedures are housed on the SCDDSN website and can be accessed when needed.</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17</a:t>
            </a:fld>
            <a:endParaRPr lang="en-US"/>
          </a:p>
        </p:txBody>
      </p:sp>
    </p:spTree>
    <p:extLst>
      <p:ext uri="{BB962C8B-B14F-4D97-AF65-F5344CB8AC3E}">
        <p14:creationId xmlns:p14="http://schemas.microsoft.com/office/powerpoint/2010/main" val="3996712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230204-478F-4DFD-97BB-57A3583ACF74}" type="slidenum">
              <a:rPr lang="en-US" smtClean="0"/>
              <a:t>18</a:t>
            </a:fld>
            <a:endParaRPr lang="en-US"/>
          </a:p>
        </p:txBody>
      </p:sp>
    </p:spTree>
    <p:extLst>
      <p:ext uri="{BB962C8B-B14F-4D97-AF65-F5344CB8AC3E}">
        <p14:creationId xmlns:p14="http://schemas.microsoft.com/office/powerpoint/2010/main" val="1434718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dirty="0"/>
              <a:t>The </a:t>
            </a:r>
            <a:r>
              <a:rPr lang="en-US" dirty="0">
                <a:solidFill>
                  <a:srgbClr val="E27500"/>
                </a:solidFill>
              </a:rPr>
              <a:t>C</a:t>
            </a:r>
            <a:r>
              <a:rPr lang="en-US" dirty="0"/>
              <a:t>ommunity </a:t>
            </a:r>
            <a:r>
              <a:rPr lang="en-US" dirty="0">
                <a:solidFill>
                  <a:srgbClr val="E27500"/>
                </a:solidFill>
              </a:rPr>
              <a:t>S</a:t>
            </a:r>
            <a:r>
              <a:rPr lang="en-US" dirty="0"/>
              <a:t>upports Waiver, also known as the </a:t>
            </a:r>
            <a:r>
              <a:rPr lang="en-US" dirty="0">
                <a:solidFill>
                  <a:srgbClr val="E27500"/>
                </a:solidFill>
              </a:rPr>
              <a:t>CS</a:t>
            </a:r>
            <a:r>
              <a:rPr lang="en-US" dirty="0"/>
              <a:t> Waiver, offers services meant to prevent and/or delay institutionalization of the waiver participants. This waiver reflects the State’s commitment to offering viable community options as an alternative to institutional placement.</a:t>
            </a:r>
          </a:p>
          <a:p>
            <a:pPr marL="0" indent="0" algn="l">
              <a:buNone/>
            </a:pPr>
            <a:endParaRPr lang="en-US" dirty="0"/>
          </a:p>
          <a:p>
            <a:pPr marL="0" indent="0" algn="l">
              <a:buNone/>
            </a:pPr>
            <a:r>
              <a:rPr lang="en-US" dirty="0"/>
              <a:t>Their service needs are not allowed to exceed the established individual cost limit set forth in the waiver.</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2</a:t>
            </a:fld>
            <a:endParaRPr lang="en-US"/>
          </a:p>
        </p:txBody>
      </p:sp>
    </p:spTree>
    <p:extLst>
      <p:ext uri="{BB962C8B-B14F-4D97-AF65-F5344CB8AC3E}">
        <p14:creationId xmlns:p14="http://schemas.microsoft.com/office/powerpoint/2010/main" val="3450705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South Carolina Department of Health and Human Services (SCDHHS) has administrative authority for all waivers including the CS waiver. The South Carolina Department of Disabilities and Special Needs (SCDDSN) performs waiver operations under a formal Administrative Contract with SCDHHS.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Services in this waiver are provided at the local level through county Disabilities and Special Needs (DSN) Boards and qualified private providers mainly through a traditional service delivery system that is person centered and goal oriented.</a:t>
            </a:r>
          </a:p>
          <a:p>
            <a:endParaRPr lang="en-US" dirty="0">
              <a:solidFill>
                <a:srgbClr val="FF0000"/>
              </a:solidFill>
            </a:endParaRPr>
          </a:p>
          <a:p>
            <a:r>
              <a:rPr lang="en-US" dirty="0">
                <a:solidFill>
                  <a:srgbClr val="FF0000"/>
                </a:solidFill>
              </a:rPr>
              <a:t>Please note that the Waiver programs are not intended to pay for 24-hour care or needs.</a:t>
            </a:r>
            <a:r>
              <a:rPr lang="en-US" dirty="0"/>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230204-478F-4DFD-97BB-57A3583ACF74}" type="slidenum">
              <a:rPr lang="en-US" smtClean="0"/>
              <a:t>3</a:t>
            </a:fld>
            <a:endParaRPr lang="en-US"/>
          </a:p>
        </p:txBody>
      </p:sp>
    </p:spTree>
    <p:extLst>
      <p:ext uri="{BB962C8B-B14F-4D97-AF65-F5344CB8AC3E}">
        <p14:creationId xmlns:p14="http://schemas.microsoft.com/office/powerpoint/2010/main" val="200515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CS Waiver serves people with an intellectual disability and/or related disability who meet the Intermediate Care Facility for Individuals with Intellectual Disabilities (ICF-IID) level of care criteria.</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230204-478F-4DFD-97BB-57A3583ACF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705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 intellectual disability is defined as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condition in which an individual demonstrates significantly below-average intellectual functioning (a valid IQ of 70 or below) and has concurrent deficits in adaptive functioning in at least two of the following areas: communication, self-care, home living, social/interpersonal skills, use of community resources, self-direction, functional academic skills, work, leisure, health and safety.</a:t>
            </a:r>
          </a:p>
        </p:txBody>
      </p:sp>
      <p:sp>
        <p:nvSpPr>
          <p:cNvPr id="4" name="Slide Number Placeholder 3"/>
          <p:cNvSpPr>
            <a:spLocks noGrp="1"/>
          </p:cNvSpPr>
          <p:nvPr>
            <p:ph type="sldNum" sz="quarter" idx="5"/>
          </p:nvPr>
        </p:nvSpPr>
        <p:spPr/>
        <p:txBody>
          <a:bodyPr/>
          <a:lstStyle/>
          <a:p>
            <a:fld id="{DB230204-478F-4DFD-97BB-57A3583ACF74}" type="slidenum">
              <a:rPr lang="en-US" smtClean="0"/>
              <a:t>5</a:t>
            </a:fld>
            <a:endParaRPr lang="en-US"/>
          </a:p>
        </p:txBody>
      </p:sp>
    </p:spTree>
    <p:extLst>
      <p:ext uri="{BB962C8B-B14F-4D97-AF65-F5344CB8AC3E}">
        <p14:creationId xmlns:p14="http://schemas.microsoft.com/office/powerpoint/2010/main" val="899694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4">
                    <a:lumMod val="75000"/>
                  </a:schemeClr>
                </a:solidFill>
              </a:rPr>
              <a:t>A related disability is defined as</a:t>
            </a:r>
            <a:r>
              <a:rPr lang="en-US" dirty="0">
                <a:solidFill>
                  <a:schemeClr val="accent4">
                    <a:lumMod val="75000"/>
                  </a:schemeClr>
                </a:solidFill>
              </a:rPr>
              <a:t>:</a:t>
            </a:r>
          </a:p>
          <a:p>
            <a:r>
              <a:rPr lang="en-US" dirty="0">
                <a:solidFill>
                  <a:srgbClr val="004875"/>
                </a:solidFill>
              </a:rPr>
              <a:t>Severe, chronic conditions which are found to be closely related to an intellectual disability or which require treatment similar to that required for individuals with an intellectual disability (e.g., cerebral palsy, epilepsy, etc.). </a:t>
            </a:r>
          </a:p>
          <a:p>
            <a:endParaRPr lang="en-US" dirty="0">
              <a:solidFill>
                <a:srgbClr val="004875"/>
              </a:solidFill>
            </a:endParaRPr>
          </a:p>
          <a:p>
            <a:r>
              <a:rPr lang="en-US" dirty="0">
                <a:solidFill>
                  <a:srgbClr val="004875"/>
                </a:solidFill>
              </a:rPr>
              <a:t>Onset of a related disability must be diagnosed before the age of 22.</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6</a:t>
            </a:fld>
            <a:endParaRPr lang="en-US"/>
          </a:p>
        </p:txBody>
      </p:sp>
    </p:spTree>
    <p:extLst>
      <p:ext uri="{BB962C8B-B14F-4D97-AF65-F5344CB8AC3E}">
        <p14:creationId xmlns:p14="http://schemas.microsoft.com/office/powerpoint/2010/main" val="70229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t>In order to become enrolled in the CS Waiver, a potential enrollee must meet the following requirements:</a:t>
            </a:r>
          </a:p>
          <a:p>
            <a:pPr algn="l"/>
            <a:r>
              <a:rPr lang="en-US" sz="1200" kern="1200" dirty="0">
                <a:solidFill>
                  <a:schemeClr val="tx1"/>
                </a:solidFill>
                <a:effectLst/>
                <a:latin typeface="+mn-lt"/>
                <a:ea typeface="+mn-ea"/>
                <a:cs typeface="+mn-cs"/>
              </a:rPr>
              <a:t> </a:t>
            </a:r>
          </a:p>
          <a:p>
            <a:pPr marL="171450" lvl="0" indent="-171450" algn="l">
              <a:buFont typeface="Wingdings" panose="05000000000000000000" pitchFamily="2" charset="2"/>
              <a:buChar char="ü"/>
            </a:pPr>
            <a:r>
              <a:rPr lang="en-US" sz="1200" b="0" kern="1200" dirty="0">
                <a:solidFill>
                  <a:schemeClr val="tx1"/>
                </a:solidFill>
                <a:effectLst/>
                <a:latin typeface="+mn-lt"/>
                <a:ea typeface="+mn-ea"/>
                <a:cs typeface="+mn-cs"/>
              </a:rPr>
              <a:t>be allocated a waiver slot.</a:t>
            </a:r>
          </a:p>
          <a:p>
            <a:pPr marL="171450" lvl="0" indent="-171450" algn="l">
              <a:buFont typeface="Wingdings" panose="05000000000000000000" pitchFamily="2" charset="2"/>
              <a:buChar char="ü"/>
            </a:pPr>
            <a:r>
              <a:rPr lang="en-US" sz="1200" b="0" kern="1200" dirty="0">
                <a:solidFill>
                  <a:schemeClr val="tx1"/>
                </a:solidFill>
                <a:effectLst/>
                <a:latin typeface="+mn-lt"/>
                <a:ea typeface="+mn-ea"/>
                <a:cs typeface="+mn-cs"/>
              </a:rPr>
              <a:t>be given the option of receiving services in his/her home and community or in an institution. To be enrolled in the waiver, the individual or representative must choose home and community-based services, and this choice must be documented in writing and kept in the participant’s waiver case record. This is called “Freedom of Choice”. </a:t>
            </a:r>
          </a:p>
          <a:p>
            <a:pPr marL="0" lvl="0" indent="0" algn="l">
              <a:buFont typeface="Wingdings" panose="05000000000000000000" pitchFamily="2" charset="2"/>
              <a:buNone/>
            </a:pPr>
            <a:endParaRPr lang="en-US" sz="1200" b="0" kern="1200" dirty="0">
              <a:solidFill>
                <a:schemeClr val="tx1"/>
              </a:solidFill>
              <a:effectLst/>
              <a:latin typeface="+mn-lt"/>
              <a:ea typeface="+mn-ea"/>
              <a:cs typeface="+mn-cs"/>
            </a:endParaRPr>
          </a:p>
          <a:p>
            <a:pPr marL="0" lvl="0" indent="0" algn="l">
              <a:buFont typeface="Wingdings" panose="05000000000000000000" pitchFamily="2" charset="2"/>
              <a:buNone/>
            </a:pPr>
            <a:r>
              <a:rPr lang="en-US" sz="1200" b="0" kern="1200" dirty="0">
                <a:solidFill>
                  <a:schemeClr val="tx1"/>
                </a:solidFill>
                <a:effectLst/>
                <a:latin typeface="+mn-lt"/>
                <a:ea typeface="+mn-ea"/>
                <a:cs typeface="+mn-cs"/>
              </a:rPr>
              <a:t>A potential enrollee must:</a:t>
            </a:r>
          </a:p>
          <a:p>
            <a:pPr marL="171450" lvl="0" indent="-171450" algn="l">
              <a:buFont typeface="Wingdings" panose="05000000000000000000" pitchFamily="2" charset="2"/>
              <a:buChar char="ü"/>
            </a:pPr>
            <a:r>
              <a:rPr lang="en-US" sz="1200" b="0" kern="1200" dirty="0">
                <a:solidFill>
                  <a:schemeClr val="tx1"/>
                </a:solidFill>
                <a:effectLst/>
                <a:latin typeface="+mn-lt"/>
                <a:ea typeface="+mn-ea"/>
                <a:cs typeface="+mn-cs"/>
              </a:rPr>
              <a:t>be Medicaid enrolled or be eligible to receive South Carolina Medicaid.</a:t>
            </a:r>
          </a:p>
          <a:p>
            <a:pPr marL="171450" lvl="0" indent="-171450" algn="l">
              <a:buFont typeface="Wingdings" panose="05000000000000000000" pitchFamily="2" charset="2"/>
              <a:buChar char="ü"/>
            </a:pPr>
            <a:r>
              <a:rPr lang="en-US" sz="1200" b="0" kern="1200" dirty="0">
                <a:solidFill>
                  <a:schemeClr val="tx1"/>
                </a:solidFill>
                <a:effectLst/>
                <a:latin typeface="+mn-lt"/>
                <a:ea typeface="+mn-ea"/>
                <a:cs typeface="+mn-cs"/>
              </a:rPr>
              <a:t>have needs that can be met by the provision of waiver services.</a:t>
            </a:r>
          </a:p>
          <a:p>
            <a:pPr marL="171450" lvl="0" indent="-171450" algn="l">
              <a:buFont typeface="Wingdings" panose="05000000000000000000" pitchFamily="2" charset="2"/>
              <a:buChar char="ü"/>
            </a:pPr>
            <a:r>
              <a:rPr lang="en-US" sz="1200" b="0" kern="1200" dirty="0">
                <a:solidFill>
                  <a:schemeClr val="tx1"/>
                </a:solidFill>
                <a:effectLst/>
                <a:latin typeface="+mn-lt"/>
                <a:ea typeface="+mn-ea"/>
                <a:cs typeface="+mn-cs"/>
              </a:rPr>
              <a:t>meet ICF/IID Level of Care.</a:t>
            </a:r>
          </a:p>
          <a:p>
            <a:pPr algn="l"/>
            <a:r>
              <a:rPr lang="en-US" sz="1200" b="0" kern="1200" dirty="0">
                <a:solidFill>
                  <a:schemeClr val="tx1"/>
                </a:solidFill>
                <a:effectLst/>
                <a:latin typeface="+mn-lt"/>
                <a:ea typeface="+mn-ea"/>
                <a:cs typeface="+mn-cs"/>
              </a:rPr>
              <a:t> </a:t>
            </a:r>
          </a:p>
          <a:p>
            <a:pPr algn="l"/>
            <a:r>
              <a:rPr lang="en-US" sz="1200" b="0" kern="1200" dirty="0">
                <a:solidFill>
                  <a:schemeClr val="tx1"/>
                </a:solidFill>
                <a:effectLst/>
                <a:latin typeface="+mn-lt"/>
                <a:ea typeface="+mn-ea"/>
                <a:cs typeface="+mn-cs"/>
              </a:rPr>
              <a:t>Once a slot is awarded and all requirements and conditions are met, the applicant may be enrolled in the waiver. Upon enrollment, participants are assessed for needed services.  Those services are then developed into a Support Plan and waiver budget.  Waiver Case Managers then authorize qualified providers to render services according to the plan.</a:t>
            </a:r>
          </a:p>
        </p:txBody>
      </p:sp>
      <p:sp>
        <p:nvSpPr>
          <p:cNvPr id="4" name="Slide Number Placeholder 3"/>
          <p:cNvSpPr>
            <a:spLocks noGrp="1"/>
          </p:cNvSpPr>
          <p:nvPr>
            <p:ph type="sldNum" sz="quarter" idx="5"/>
          </p:nvPr>
        </p:nvSpPr>
        <p:spPr/>
        <p:txBody>
          <a:bodyPr/>
          <a:lstStyle/>
          <a:p>
            <a:fld id="{DB230204-478F-4DFD-97BB-57A3583ACF74}" type="slidenum">
              <a:rPr lang="en-US" smtClean="0"/>
              <a:t>7</a:t>
            </a:fld>
            <a:endParaRPr lang="en-US"/>
          </a:p>
        </p:txBody>
      </p:sp>
    </p:spTree>
    <p:extLst>
      <p:ext uri="{BB962C8B-B14F-4D97-AF65-F5344CB8AC3E}">
        <p14:creationId xmlns:p14="http://schemas.microsoft.com/office/powerpoint/2010/main" val="138111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following services may be funded by Medicaid through South Carolina's CS Waiver based on assessed needs.  Assessed needs must not exceed the individual cost limit set annually:</a:t>
            </a:r>
          </a:p>
          <a:p>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rPr>
              <a:t>Adult Day Health Care (ADHC) Services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Care furnished to someone age 18 or older 5 or more hours per day for one or more days per week, in an outpatient setting, encompassing both health and social services</a:t>
            </a:r>
          </a:p>
          <a:p>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rPr>
              <a:t>Adult Day Health Care (ADHC) Nursing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Skilled nursing services provided in the Adult Day Health Care (ADHC) center; limited to ostomy care, urinary catheter care, decubitus/wound care, tracheotomy care, tube feedings and nebulizer treatment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8</a:t>
            </a:fld>
            <a:endParaRPr lang="en-US"/>
          </a:p>
        </p:txBody>
      </p:sp>
    </p:spTree>
    <p:extLst>
      <p:ext uri="{BB962C8B-B14F-4D97-AF65-F5344CB8AC3E}">
        <p14:creationId xmlns:p14="http://schemas.microsoft.com/office/powerpoint/2010/main" val="922779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dirty="0"/>
              <a:t>In-Home Supports Services</a:t>
            </a:r>
            <a:endParaRPr lang="en-US" sz="1200" dirty="0"/>
          </a:p>
          <a:p>
            <a:r>
              <a:rPr lang="en-US" sz="1200" dirty="0"/>
              <a:t>Assistance with activities of daily living and personal care for those participants who are able to self-direct their care either directly or through a responsible party</a:t>
            </a:r>
          </a:p>
          <a:p>
            <a:endParaRPr lang="en-US" sz="1200" dirty="0"/>
          </a:p>
          <a:p>
            <a:pPr lvl="0"/>
            <a:r>
              <a:rPr lang="en-US" sz="1200" u="sng" dirty="0"/>
              <a:t>Career Preparation Services</a:t>
            </a:r>
            <a:endParaRPr lang="en-US" sz="1200" dirty="0"/>
          </a:p>
          <a:p>
            <a:r>
              <a:rPr lang="en-US" sz="1200" dirty="0"/>
              <a:t>Career Preparation Services are time-limited and aimed at preparing individuals for competitive employment.  These services can include experiences and exposure to careers and teach such concepts as attendance, task completion, problem solving, interpersonal relations and safety as outlined in the individual’s person-centered plan.  Services are designed to create a path to integrated community-based employment for which an individual is compensated at or above minimum wage.  On site attendance at the licensed facility is not required to receive services that originate from the facility.  The cost for transportation is included in the rate paid to the provider.</a:t>
            </a:r>
          </a:p>
          <a:p>
            <a:endParaRPr lang="en-US" sz="1200" dirty="0"/>
          </a:p>
          <a:p>
            <a:pPr lvl="0"/>
            <a:r>
              <a:rPr lang="en-US" sz="1200" u="sng" dirty="0"/>
              <a:t>Community Services </a:t>
            </a:r>
            <a:endParaRPr lang="en-US" sz="1200" dirty="0"/>
          </a:p>
          <a:p>
            <a:r>
              <a:rPr lang="en-US" sz="1200" dirty="0"/>
              <a:t>Services aimed at developing one’s awareness of and participation in the community through exposure to and experiences in the community</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230204-478F-4DFD-97BB-57A3583ACF74}" type="slidenum">
              <a:rPr lang="en-US" smtClean="0"/>
              <a:t>9</a:t>
            </a:fld>
            <a:endParaRPr lang="en-US"/>
          </a:p>
        </p:txBody>
      </p:sp>
    </p:spTree>
    <p:extLst>
      <p:ext uri="{BB962C8B-B14F-4D97-AF65-F5344CB8AC3E}">
        <p14:creationId xmlns:p14="http://schemas.microsoft.com/office/powerpoint/2010/main" val="356560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2888955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marL="685800" indent="-228600">
              <a:buClr>
                <a:srgbClr val="E27500"/>
              </a:buClr>
              <a:buFont typeface="Arial" panose="020B0604020202020204" pitchFamily="34" charset="0"/>
              <a:buChar char="•"/>
              <a:defRPr/>
            </a:lvl2pPr>
            <a:lvl3pPr>
              <a:buClr>
                <a:srgbClr val="004875"/>
              </a:buClr>
              <a:defRPr/>
            </a:lvl3pPr>
            <a:lvl4pPr>
              <a:buClr>
                <a:srgbClr val="E27500"/>
              </a:buClr>
              <a:defRPr/>
            </a:lvl4pPr>
            <a:lvl5pPr>
              <a:buClr>
                <a:srgbClr val="7993B7"/>
              </a:buClr>
              <a:defRPr>
                <a:solidFill>
                  <a:srgbClr val="0048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373346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5" name="Rectangle 4"/>
          <p:cNvSpPr/>
          <p:nvPr userDrawn="1"/>
        </p:nvSpPr>
        <p:spPr>
          <a:xfrm>
            <a:off x="0" y="0"/>
            <a:ext cx="9144000" cy="849854"/>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
        <p:nvSpPr>
          <p:cNvPr id="6" name="Text Placeholder 5"/>
          <p:cNvSpPr>
            <a:spLocks noGrp="1"/>
          </p:cNvSpPr>
          <p:nvPr>
            <p:ph type="body" sz="quarter" idx="11" hasCustomPrompt="1"/>
          </p:nvPr>
        </p:nvSpPr>
        <p:spPr>
          <a:xfrm>
            <a:off x="636997" y="3133725"/>
            <a:ext cx="7878353" cy="708810"/>
          </a:xfrm>
        </p:spPr>
        <p:txBody>
          <a:bodyPr>
            <a:noAutofit/>
          </a:bodyPr>
          <a:lstStyle>
            <a:lvl1pPr marL="0" indent="0" algn="ctr">
              <a:buFontTx/>
              <a:buNone/>
              <a:defRPr sz="2900" b="1" baseline="0"/>
            </a:lvl1pPr>
          </a:lstStyle>
          <a:p>
            <a:pPr lvl="0"/>
            <a:r>
              <a:rPr lang="en-US" dirty="0"/>
              <a:t>Section Title</a:t>
            </a:r>
          </a:p>
        </p:txBody>
      </p:sp>
    </p:spTree>
    <p:extLst>
      <p:ext uri="{BB962C8B-B14F-4D97-AF65-F5344CB8AC3E}">
        <p14:creationId xmlns:p14="http://schemas.microsoft.com/office/powerpoint/2010/main" val="872482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223198"/>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23198"/>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640D55-031C-4AD9-A16C-4EFA2F922910}" type="slidenum">
              <a:rPr lang="en-US" smtClean="0"/>
              <a:t>‹#›</a:t>
            </a:fld>
            <a:endParaRPr lang="en-US" dirty="0"/>
          </a:p>
        </p:txBody>
      </p:sp>
    </p:spTree>
    <p:extLst>
      <p:ext uri="{BB962C8B-B14F-4D97-AF65-F5344CB8AC3E}">
        <p14:creationId xmlns:p14="http://schemas.microsoft.com/office/powerpoint/2010/main" val="57132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49854"/>
          </a:xfrm>
        </p:spPr>
        <p:txBody>
          <a:bodyPr/>
          <a:lstStyle/>
          <a:p>
            <a:r>
              <a:rPr lang="en-US"/>
              <a:t>Click to edit Master title style</a:t>
            </a:r>
          </a:p>
        </p:txBody>
      </p:sp>
      <p:sp>
        <p:nvSpPr>
          <p:cNvPr id="3" name="Text Placeholder 2"/>
          <p:cNvSpPr>
            <a:spLocks noGrp="1"/>
          </p:cNvSpPr>
          <p:nvPr>
            <p:ph type="body" idx="1"/>
          </p:nvPr>
        </p:nvSpPr>
        <p:spPr>
          <a:xfrm>
            <a:off x="630238" y="1283131"/>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107043"/>
            <a:ext cx="3868737" cy="3684588"/>
          </a:xfrm>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83131"/>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107043"/>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171681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ull Size Graphic or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1640D55-031C-4AD9-A16C-4EFA2F922910}" type="slidenum">
              <a:rPr lang="en-US" smtClean="0"/>
              <a:t>‹#›</a:t>
            </a:fld>
            <a:endParaRPr lang="en-US"/>
          </a:p>
        </p:txBody>
      </p:sp>
      <p:sp>
        <p:nvSpPr>
          <p:cNvPr id="7" name="Content Placeholder 6"/>
          <p:cNvSpPr>
            <a:spLocks noGrp="1"/>
          </p:cNvSpPr>
          <p:nvPr>
            <p:ph sz="quarter" idx="13" hasCustomPrompt="1"/>
          </p:nvPr>
        </p:nvSpPr>
        <p:spPr>
          <a:xfrm>
            <a:off x="628650" y="1304925"/>
            <a:ext cx="7886700" cy="4592638"/>
          </a:xfrm>
        </p:spPr>
        <p:txBody>
          <a:bodyPr/>
          <a:lstStyle>
            <a:lvl1pPr marL="0" indent="0">
              <a:buFontTx/>
              <a:buNone/>
              <a:defRPr baseline="0"/>
            </a:lvl1pPr>
          </a:lstStyle>
          <a:p>
            <a:pPr lvl="0"/>
            <a:r>
              <a:rPr lang="en-US" dirty="0"/>
              <a:t>Click icon to insert picture, graphic or table.</a:t>
            </a:r>
          </a:p>
        </p:txBody>
      </p:sp>
    </p:spTree>
    <p:extLst>
      <p:ext uri="{BB962C8B-B14F-4D97-AF65-F5344CB8AC3E}">
        <p14:creationId xmlns:p14="http://schemas.microsoft.com/office/powerpoint/2010/main" val="80349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Graphic or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004875"/>
                </a:solidFill>
              </a:defRPr>
            </a:lvl1pPr>
          </a:lstStyle>
          <a:p>
            <a:fld id="{C1640D55-031C-4AD9-A16C-4EFA2F922910}" type="slidenum">
              <a:rPr lang="en-US" smtClean="0"/>
              <a:pPr/>
              <a:t>‹#›</a:t>
            </a:fld>
            <a:endParaRPr lang="en-US" dirty="0"/>
          </a:p>
        </p:txBody>
      </p:sp>
      <p:sp>
        <p:nvSpPr>
          <p:cNvPr id="6" name="Content Placeholder 5"/>
          <p:cNvSpPr>
            <a:spLocks noGrp="1"/>
          </p:cNvSpPr>
          <p:nvPr>
            <p:ph sz="quarter" idx="13" hasCustomPrompt="1"/>
          </p:nvPr>
        </p:nvSpPr>
        <p:spPr>
          <a:xfrm>
            <a:off x="616449" y="503238"/>
            <a:ext cx="7898901" cy="5249862"/>
          </a:xfrm>
        </p:spPr>
        <p:txBody>
          <a:bodyPr/>
          <a:lstStyle>
            <a:lvl1pPr marL="0" indent="0">
              <a:buFontTx/>
              <a:buNone/>
              <a:defRPr baseline="0"/>
            </a:lvl1pPr>
          </a:lstStyle>
          <a:p>
            <a:pPr lvl="0"/>
            <a:r>
              <a:rPr lang="en-US" dirty="0"/>
              <a:t>Click on icon to insert picture, graphic or table.</a:t>
            </a:r>
          </a:p>
        </p:txBody>
      </p:sp>
    </p:spTree>
    <p:extLst>
      <p:ext uri="{BB962C8B-B14F-4D97-AF65-F5344CB8AC3E}">
        <p14:creationId xmlns:p14="http://schemas.microsoft.com/office/powerpoint/2010/main" val="23701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640D55-031C-4AD9-A16C-4EFA2F922910}" type="slidenum">
              <a:rPr lang="en-US" smtClean="0"/>
              <a:pPr/>
              <a:t>‹#›</a:t>
            </a:fld>
            <a:endParaRPr lang="en-US" dirty="0"/>
          </a:p>
        </p:txBody>
      </p:sp>
      <p:pic>
        <p:nvPicPr>
          <p:cNvPr id="4" name="Picture 2"/>
          <p:cNvPicPr>
            <a:picLocks noChangeAspect="1" noChangeArrowheads="1"/>
          </p:cNvPicPr>
          <p:nvPr userDrawn="1"/>
        </p:nvPicPr>
        <p:blipFill>
          <a:blip r:embed="rId2" cstate="print"/>
          <a:srcRect/>
          <a:stretch>
            <a:fillRect/>
          </a:stretch>
        </p:blipFill>
        <p:spPr bwMode="auto">
          <a:xfrm>
            <a:off x="3448328" y="2306871"/>
            <a:ext cx="2247345" cy="2244258"/>
          </a:xfrm>
          <a:prstGeom prst="rect">
            <a:avLst/>
          </a:prstGeom>
          <a:noFill/>
          <a:ln w="9525">
            <a:noFill/>
            <a:miter lim="800000"/>
            <a:headEnd/>
            <a:tailEnd/>
          </a:ln>
        </p:spPr>
      </p:pic>
      <p:sp>
        <p:nvSpPr>
          <p:cNvPr id="5" name="Rectangle 4"/>
          <p:cNvSpPr/>
          <p:nvPr userDrawn="1"/>
        </p:nvSpPr>
        <p:spPr>
          <a:xfrm>
            <a:off x="0" y="0"/>
            <a:ext cx="9144000" cy="852755"/>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409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rgbClr val="E275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22960" y="758952"/>
            <a:ext cx="7543800" cy="3566160"/>
          </a:xfrm>
        </p:spPr>
        <p:txBody>
          <a:bodyPr anchor="b">
            <a:normAutofit/>
          </a:bodyPr>
          <a:lstStyle>
            <a:lvl1pPr algn="l">
              <a:lnSpc>
                <a:spcPct val="85000"/>
              </a:lnSpc>
              <a:defRPr sz="3200" b="1" spc="-50" baseline="0">
                <a:solidFill>
                  <a:srgbClr val="004875"/>
                </a:solidFill>
                <a:latin typeface="+mn-lt"/>
              </a:defRPr>
            </a:lvl1pPr>
          </a:lstStyle>
          <a:p>
            <a:r>
              <a:rPr lang="en-US" dirty="0"/>
              <a:t>Title of Presentation</a:t>
            </a:r>
          </a:p>
        </p:txBody>
      </p:sp>
      <p:cxnSp>
        <p:nvCxnSpPr>
          <p:cNvPr id="9" name="Straight Connector 8"/>
          <p:cNvCxnSpPr/>
          <p:nvPr/>
        </p:nvCxnSpPr>
        <p:spPr>
          <a:xfrm>
            <a:off x="905744" y="4343400"/>
            <a:ext cx="7406640" cy="0"/>
          </a:xfrm>
          <a:prstGeom prst="line">
            <a:avLst/>
          </a:prstGeom>
          <a:ln w="9525">
            <a:solidFill>
              <a:srgbClr val="00487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3254" y="725863"/>
            <a:ext cx="2623506" cy="446313"/>
          </a:xfrm>
          <a:prstGeom prst="rect">
            <a:avLst/>
          </a:prstGeom>
        </p:spPr>
      </p:pic>
      <p:sp>
        <p:nvSpPr>
          <p:cNvPr id="4" name="Text Placeholder 3"/>
          <p:cNvSpPr>
            <a:spLocks noGrp="1"/>
          </p:cNvSpPr>
          <p:nvPr>
            <p:ph type="body" sz="quarter" idx="10" hasCustomPrompt="1"/>
          </p:nvPr>
        </p:nvSpPr>
        <p:spPr>
          <a:xfrm>
            <a:off x="833826" y="4596242"/>
            <a:ext cx="7543800" cy="1601358"/>
          </a:xfrm>
        </p:spPr>
        <p:txBody>
          <a:bodyPr>
            <a:normAutofit/>
          </a:bodyPr>
          <a:lstStyle>
            <a:lvl1pPr marL="0" indent="0" algn="ctr">
              <a:spcBef>
                <a:spcPts val="600"/>
              </a:spcBef>
              <a:buFontTx/>
              <a:buNone/>
              <a:defRPr sz="2000" baseline="0">
                <a:solidFill>
                  <a:srgbClr val="E27500"/>
                </a:solidFill>
              </a:defRPr>
            </a:lvl1pPr>
          </a:lstStyle>
          <a:p>
            <a:pPr lvl="0"/>
            <a:r>
              <a:rPr lang="en-US" dirty="0"/>
              <a:t>Presenter Name</a:t>
            </a:r>
          </a:p>
          <a:p>
            <a:pPr lvl="0"/>
            <a:r>
              <a:rPr lang="en-US" dirty="0"/>
              <a:t>Title, Organization</a:t>
            </a:r>
          </a:p>
          <a:p>
            <a:pPr lvl="0"/>
            <a:r>
              <a:rPr lang="en-US" dirty="0"/>
              <a:t>Date of Presentation</a:t>
            </a:r>
          </a:p>
        </p:txBody>
      </p:sp>
    </p:spTree>
    <p:extLst>
      <p:ext uri="{BB962C8B-B14F-4D97-AF65-F5344CB8AC3E}">
        <p14:creationId xmlns:p14="http://schemas.microsoft.com/office/powerpoint/2010/main" val="347707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849854"/>
          </a:xfrm>
          <a:prstGeom prst="rect">
            <a:avLst/>
          </a:prstGeom>
          <a:solidFill>
            <a:srgbClr val="004875"/>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48640" y="1215367"/>
            <a:ext cx="7966710" cy="48207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600" b="1">
                <a:solidFill>
                  <a:srgbClr val="004875"/>
                </a:solidFill>
              </a:defRPr>
            </a:lvl1pPr>
          </a:lstStyle>
          <a:p>
            <a:fld id="{C1640D55-031C-4AD9-A16C-4EFA2F922910}" type="slidenum">
              <a:rPr lang="en-US" smtClean="0"/>
              <a:pPr/>
              <a:t>‹#›</a:t>
            </a:fld>
            <a:endParaRPr lang="en-US" dirty="0"/>
          </a:p>
        </p:txBody>
      </p:sp>
      <p:cxnSp>
        <p:nvCxnSpPr>
          <p:cNvPr id="10" name="Straight Connector 9"/>
          <p:cNvCxnSpPr/>
          <p:nvPr userDrawn="1"/>
        </p:nvCxnSpPr>
        <p:spPr>
          <a:xfrm>
            <a:off x="628650" y="6197511"/>
            <a:ext cx="7886700" cy="0"/>
          </a:xfrm>
          <a:prstGeom prst="line">
            <a:avLst/>
          </a:prstGeom>
          <a:ln w="12700">
            <a:solidFill>
              <a:srgbClr val="00487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28650" y="6356350"/>
            <a:ext cx="2133475" cy="362949"/>
          </a:xfrm>
          <a:prstGeom prst="rect">
            <a:avLst/>
          </a:prstGeom>
        </p:spPr>
      </p:pic>
    </p:spTree>
    <p:extLst>
      <p:ext uri="{BB962C8B-B14F-4D97-AF65-F5344CB8AC3E}">
        <p14:creationId xmlns:p14="http://schemas.microsoft.com/office/powerpoint/2010/main" val="2674790223"/>
      </p:ext>
    </p:extLst>
  </p:cSld>
  <p:clrMap bg1="lt1" tx1="dk1" bg2="lt2" tx2="dk2" accent1="accent1" accent2="accent2" accent3="accent3" accent4="accent4" accent5="accent5" accent6="accent6" hlink="hlink" folHlink="folHlink"/>
  <p:sldLayoutIdLst>
    <p:sldLayoutId id="2147483713" r:id="rId1"/>
    <p:sldLayoutId id="2147483719" r:id="rId2"/>
    <p:sldLayoutId id="2147483737" r:id="rId3"/>
    <p:sldLayoutId id="2147483715" r:id="rId4"/>
    <p:sldLayoutId id="2147483716" r:id="rId5"/>
    <p:sldLayoutId id="2147483717" r:id="rId6"/>
    <p:sldLayoutId id="2147483718" r:id="rId7"/>
    <p:sldLayoutId id="2147483736" r:id="rId8"/>
  </p:sldLayoutIdLst>
  <p:hf hdr="0" ftr="0"/>
  <p:txStyles>
    <p:title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7/1/19 Version 1</a:t>
            </a: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DDD7A-47EC-401D-B3A3-E89E6A2F782D}" type="slidenum">
              <a:rPr lang="en-US" smtClean="0"/>
              <a:t>‹#›</a:t>
            </a:fld>
            <a:endParaRPr lang="en-US"/>
          </a:p>
        </p:txBody>
      </p:sp>
    </p:spTree>
    <p:extLst>
      <p:ext uri="{BB962C8B-B14F-4D97-AF65-F5344CB8AC3E}">
        <p14:creationId xmlns:p14="http://schemas.microsoft.com/office/powerpoint/2010/main" val="3044029153"/>
      </p:ext>
    </p:extLst>
  </p:cSld>
  <p:clrMap bg1="lt1" tx1="dk1" bg2="lt2" tx2="dk2" accent1="accent1" accent2="accent2" accent3="accent3" accent4="accent4" accent5="accent5" accent6="accent6" hlink="hlink" folHlink="folHlink"/>
  <p:sldLayoutIdLst>
    <p:sldLayoutId id="2147483735" r:id="rId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www.flickr.com/photos/14714036@N00" TargetMode="External"/><Relationship Id="rId3" Type="http://schemas.openxmlformats.org/officeDocument/2006/relationships/slideLayout" Target="../slideLayouts/slideLayout7.xml"/><Relationship Id="rId7" Type="http://schemas.openxmlformats.org/officeDocument/2006/relationships/hyperlink" Target="https://www.flickr.com/photos/14714036@N00/1103412447"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hyperlink" Target="https://creativecommons.org/licenses/by-sa/2.0/?ref=openvers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flickr.com/photos/37606643@N03" TargetMode="External"/><Relationship Id="rId3" Type="http://schemas.openxmlformats.org/officeDocument/2006/relationships/slideLayout" Target="../slideLayouts/slideLayout7.xml"/><Relationship Id="rId7" Type="http://schemas.openxmlformats.org/officeDocument/2006/relationships/hyperlink" Target="https://www.flickr.com/photos/37606643@N03/35058177345" TargetMode="External"/><Relationship Id="rId12" Type="http://schemas.openxmlformats.org/officeDocument/2006/relationships/hyperlink" Target="https://www.flickr.com/photos/37996583811@N01"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jpeg"/><Relationship Id="rId11" Type="http://schemas.openxmlformats.org/officeDocument/2006/relationships/hyperlink" Target="https://www.flickr.com/photos/37996583811@N01/3203640517" TargetMode="External"/><Relationship Id="rId5" Type="http://schemas.openxmlformats.org/officeDocument/2006/relationships/image" Target="../media/image4.png"/><Relationship Id="rId10" Type="http://schemas.openxmlformats.org/officeDocument/2006/relationships/image" Target="../media/image23.jpeg"/><Relationship Id="rId4" Type="http://schemas.openxmlformats.org/officeDocument/2006/relationships/notesSlide" Target="../notesSlides/notesSlide13.xml"/><Relationship Id="rId9" Type="http://schemas.openxmlformats.org/officeDocument/2006/relationships/hyperlink" Target="https://creativecommons.org/licenses/by-nc/2.0/?ref=openverse" TargetMode="Externa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notesSlide" Target="../notesSlides/notesSlide14.xml"/><Relationship Id="rId9" Type="http://schemas.openxmlformats.org/officeDocument/2006/relationships/diagramColors" Target="../diagrams/colors1.xml"/></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9.sv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thecollaboratory.wikidot.com/2013-philosophy-of-thought-logic" TargetMode="External"/><Relationship Id="rId3" Type="http://schemas.openxmlformats.org/officeDocument/2006/relationships/slideLayout" Target="../slideLayouts/slideLayout7.xml"/><Relationship Id="rId7" Type="http://schemas.openxmlformats.org/officeDocument/2006/relationships/hyperlink" Target="https://www.missbsresources.com/teaching-and-learning/the-homework-workload"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0.jpg"/><Relationship Id="rId5" Type="http://schemas.openxmlformats.org/officeDocument/2006/relationships/image" Target="../media/image4.png"/><Relationship Id="rId4" Type="http://schemas.openxmlformats.org/officeDocument/2006/relationships/notesSlide" Target="../notesSlides/notesSlide17.xml"/><Relationship Id="rId9"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slideLayout" Target="../slideLayouts/slideLayout2.xml"/><Relationship Id="rId7" Type="http://schemas.openxmlformats.org/officeDocument/2006/relationships/hyperlink" Target="http://www.learningdisabilityanddementia.org/id-dementia-summit.html"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creativecommons.org/licenses/by-nc-nd/3.0/"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opensocietyfoundations.org/explainers/what-deinstitutionalization" TargetMode="External"/><Relationship Id="rId5" Type="http://schemas.openxmlformats.org/officeDocument/2006/relationships/image" Target="../media/image7.jp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s://creativecommons.org/licenses/by/3.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foottalk.blogspot.com/2016/08/septembermaking-every-step-count.html" TargetMode="External"/><Relationship Id="rId5" Type="http://schemas.openxmlformats.org/officeDocument/2006/relationships/image" Target="../media/image11.jpg"/><Relationship Id="rId4" Type="http://schemas.openxmlformats.org/officeDocument/2006/relationships/notesSlide" Target="../notesSlides/notesSlide6.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hyperlink" Target="https://www.flickr.com/photos/73645804@N00" TargetMode="External"/><Relationship Id="rId3" Type="http://schemas.openxmlformats.org/officeDocument/2006/relationships/slideLayout" Target="../slideLayouts/slideLayout7.xml"/><Relationship Id="rId7" Type="http://schemas.openxmlformats.org/officeDocument/2006/relationships/hyperlink" Target="https://www.flickr.com/photos/73645804@N00/3337404887"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hyperlink" Target="https://creativecommons.org/licenses/by/2.0/?ref=openver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800100" y="758952"/>
            <a:ext cx="7543800" cy="3566160"/>
          </a:xfrm>
        </p:spPr>
        <p:txBody>
          <a:bodyPr/>
          <a:lstStyle/>
          <a:p>
            <a:r>
              <a:rPr lang="en-US" dirty="0"/>
              <a:t>COMMUNITY SUPPORTS WAIVER </a:t>
            </a:r>
          </a:p>
        </p:txBody>
      </p:sp>
      <p:sp>
        <p:nvSpPr>
          <p:cNvPr id="2" name="TextBox 1">
            <a:extLst>
              <a:ext uri="{FF2B5EF4-FFF2-40B4-BE49-F238E27FC236}">
                <a16:creationId xmlns:a16="http://schemas.microsoft.com/office/drawing/2014/main" id="{E88ADFA0-FD94-4E60-97B1-944105D5A54E}"/>
              </a:ext>
            </a:extLst>
          </p:cNvPr>
          <p:cNvSpPr txBox="1"/>
          <p:nvPr/>
        </p:nvSpPr>
        <p:spPr>
          <a:xfrm>
            <a:off x="6664407" y="5914382"/>
            <a:ext cx="2359277" cy="369332"/>
          </a:xfrm>
          <a:prstGeom prst="rect">
            <a:avLst/>
          </a:prstGeom>
          <a:noFill/>
        </p:spPr>
        <p:txBody>
          <a:bodyPr wrap="square" rtlCol="0">
            <a:spAutoFit/>
          </a:bodyPr>
          <a:lstStyle/>
          <a:p>
            <a:r>
              <a:rPr lang="en-US" dirty="0"/>
              <a:t>Version 2.0 (7/1/2022)</a:t>
            </a:r>
          </a:p>
        </p:txBody>
      </p:sp>
      <p:pic>
        <p:nvPicPr>
          <p:cNvPr id="3" name="CS 1">
            <a:hlinkClick r:id="" action="ppaction://media"/>
            <a:extLst>
              <a:ext uri="{FF2B5EF4-FFF2-40B4-BE49-F238E27FC236}">
                <a16:creationId xmlns:a16="http://schemas.microsoft.com/office/drawing/2014/main" id="{DB67B2D8-D5DC-4C24-BF45-2FAEAEAF8E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27707" y="2433533"/>
            <a:ext cx="898818" cy="898821"/>
          </a:xfrm>
          <a:prstGeom prst="rect">
            <a:avLst/>
          </a:prstGeom>
        </p:spPr>
      </p:pic>
    </p:spTree>
    <p:extLst>
      <p:ext uri="{BB962C8B-B14F-4D97-AF65-F5344CB8AC3E}">
        <p14:creationId xmlns:p14="http://schemas.microsoft.com/office/powerpoint/2010/main" val="3089545892"/>
      </p:ext>
    </p:extLst>
  </p:cSld>
  <p:clrMapOvr>
    <a:masterClrMapping/>
  </p:clrMapOvr>
  <mc:AlternateContent xmlns:mc="http://schemas.openxmlformats.org/markup-compatibility/2006" xmlns:p14="http://schemas.microsoft.com/office/powerpoint/2010/main">
    <mc:Choice Requires="p14">
      <p:transition spd="slow" p14:dur="2000" advClick="0" advTm="4769"/>
    </mc:Choice>
    <mc:Fallback xmlns="">
      <p:transition spd="slow" advClick="0" advTm="4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0" objId="3"/>
        <p14:stopEvt time="3309"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148080" y="1038640"/>
            <a:ext cx="8539089" cy="3450234"/>
          </a:xfrm>
        </p:spPr>
        <p:txBody>
          <a:bodyPr>
            <a:normAutofit fontScale="25000" lnSpcReduction="20000"/>
          </a:bodyPr>
          <a:lstStyle/>
          <a:p>
            <a:pPr lvl="0"/>
            <a:r>
              <a:rPr lang="en-US" sz="8000" b="1" u="sng" dirty="0">
                <a:solidFill>
                  <a:srgbClr val="E27500"/>
                </a:solidFill>
              </a:rPr>
              <a:t>Day Activity</a:t>
            </a:r>
            <a:endParaRPr lang="en-US" sz="8000" b="1" dirty="0">
              <a:solidFill>
                <a:srgbClr val="E27500"/>
              </a:solidFill>
            </a:endParaRPr>
          </a:p>
          <a:p>
            <a:r>
              <a:rPr lang="en-US" sz="8000" b="1" dirty="0"/>
              <a:t>Activities and services provided to enable participants to achieve, maintain, improve or decelerate the loss of personal care, social or adaptive skills </a:t>
            </a:r>
          </a:p>
          <a:p>
            <a:pPr lvl="0"/>
            <a:r>
              <a:rPr lang="en-US" sz="8000" b="1" u="sng" dirty="0">
                <a:solidFill>
                  <a:srgbClr val="E27500"/>
                </a:solidFill>
              </a:rPr>
              <a:t>Employment Services</a:t>
            </a:r>
            <a:endParaRPr lang="en-US" sz="8000" b="1" dirty="0">
              <a:solidFill>
                <a:srgbClr val="E27500"/>
              </a:solidFill>
            </a:endParaRPr>
          </a:p>
          <a:p>
            <a:r>
              <a:rPr lang="en-US" sz="8000" b="1" dirty="0"/>
              <a:t>Intensive, on-going supports for participants for whom competitive employment at or above minimum wage is unlikely absent the provision of supports</a:t>
            </a:r>
          </a:p>
          <a:p>
            <a:pPr lvl="0"/>
            <a:r>
              <a:rPr lang="en-US" sz="8000" b="1" u="sng" dirty="0">
                <a:solidFill>
                  <a:srgbClr val="E27500"/>
                </a:solidFill>
              </a:rPr>
              <a:t>Support Center</a:t>
            </a:r>
          </a:p>
          <a:p>
            <a:r>
              <a:rPr lang="en-US" sz="8000" b="1" dirty="0"/>
              <a:t>Non-medical care, supervision and assistance provided in a non-institutional, group setting outside of the participant’s home to people who because of their disability are unable to care for and supervise themselves</a:t>
            </a:r>
          </a:p>
          <a:p>
            <a:r>
              <a:rPr lang="en-US" sz="12000" dirty="0"/>
              <a:t> </a:t>
            </a:r>
          </a:p>
          <a:p>
            <a:r>
              <a:rPr lang="en-US" sz="7200" dirty="0"/>
              <a:t> </a:t>
            </a:r>
          </a:p>
          <a:p>
            <a:r>
              <a:rPr lang="en-US" sz="7200" dirty="0"/>
              <a:t> </a:t>
            </a:r>
          </a:p>
          <a:p>
            <a:endParaRPr lang="en-US" dirty="0"/>
          </a:p>
        </p:txBody>
      </p:sp>
      <p:sp>
        <p:nvSpPr>
          <p:cNvPr id="2" name="Slide Number Placeholder 1"/>
          <p:cNvSpPr>
            <a:spLocks noGrp="1"/>
          </p:cNvSpPr>
          <p:nvPr>
            <p:ph type="sldNum" sz="quarter" idx="12"/>
          </p:nvPr>
        </p:nvSpPr>
        <p:spPr/>
        <p:txBody>
          <a:bodyPr/>
          <a:lstStyle/>
          <a:p>
            <a:fld id="{C1640D55-031C-4AD9-A16C-4EFA2F922910}" type="slidenum">
              <a:rPr lang="en-US" smtClean="0"/>
              <a:pPr/>
              <a:t>10</a:t>
            </a:fld>
            <a:endParaRPr lang="en-US" dirty="0"/>
          </a:p>
        </p:txBody>
      </p:sp>
      <p:sp>
        <p:nvSpPr>
          <p:cNvPr id="6" name="Title 9">
            <a:extLst>
              <a:ext uri="{FF2B5EF4-FFF2-40B4-BE49-F238E27FC236}">
                <a16:creationId xmlns:a16="http://schemas.microsoft.com/office/drawing/2014/main" id="{2BD3824C-1428-47EF-BDB4-9295883798F4}"/>
              </a:ext>
            </a:extLst>
          </p:cNvPr>
          <p:cNvSpPr txBox="1">
            <a:spLocks/>
          </p:cNvSpPr>
          <p:nvPr/>
        </p:nvSpPr>
        <p:spPr>
          <a:xfrm>
            <a:off x="0" y="1"/>
            <a:ext cx="9144000" cy="849854"/>
          </a:xfrm>
          <a:prstGeom prst="rect">
            <a:avLst/>
          </a:prstGeom>
          <a:solidFill>
            <a:srgbClr val="004875"/>
          </a:solidFill>
        </p:spPr>
        <p:txBody>
          <a:bodyPr anchor="ctr"/>
          <a:lst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a:lstStyle>
          <a:p>
            <a:r>
              <a:rPr lang="en-US" dirty="0"/>
              <a:t>Overview of Services (Cont’d)</a:t>
            </a:r>
          </a:p>
        </p:txBody>
      </p:sp>
      <p:pic>
        <p:nvPicPr>
          <p:cNvPr id="4" name="CS 11">
            <a:hlinkClick r:id="" action="ppaction://media"/>
            <a:extLst>
              <a:ext uri="{FF2B5EF4-FFF2-40B4-BE49-F238E27FC236}">
                <a16:creationId xmlns:a16="http://schemas.microsoft.com/office/drawing/2014/main" id="{99B068F1-7AD4-48EA-816B-D04C991731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41576" y="2933700"/>
            <a:ext cx="1020111" cy="1020114"/>
          </a:xfrm>
          <a:prstGeom prst="rect">
            <a:avLst/>
          </a:prstGeom>
        </p:spPr>
      </p:pic>
      <p:pic>
        <p:nvPicPr>
          <p:cNvPr id="3" name="Picture 2">
            <a:extLst>
              <a:ext uri="{FF2B5EF4-FFF2-40B4-BE49-F238E27FC236}">
                <a16:creationId xmlns:a16="http://schemas.microsoft.com/office/drawing/2014/main" id="{13856275-903F-8D4D-4041-6C3A64DF6808}"/>
              </a:ext>
            </a:extLst>
          </p:cNvPr>
          <p:cNvPicPr>
            <a:picLocks noChangeAspect="1"/>
          </p:cNvPicPr>
          <p:nvPr/>
        </p:nvPicPr>
        <p:blipFill>
          <a:blip r:embed="rId6"/>
          <a:stretch>
            <a:fillRect/>
          </a:stretch>
        </p:blipFill>
        <p:spPr>
          <a:xfrm>
            <a:off x="4572000" y="4278304"/>
            <a:ext cx="2581622" cy="1721922"/>
          </a:xfrm>
          <a:prstGeom prst="rect">
            <a:avLst/>
          </a:prstGeom>
          <a:ln>
            <a:noFill/>
          </a:ln>
          <a:effectLst>
            <a:outerShdw blurRad="292100" dist="139700" dir="2700000" algn="tl" rotWithShape="0">
              <a:srgbClr val="333333">
                <a:alpha val="65000"/>
              </a:srgbClr>
            </a:outerShdw>
          </a:effectLst>
        </p:spPr>
      </p:pic>
      <p:grpSp>
        <p:nvGrpSpPr>
          <p:cNvPr id="13" name="Group 12">
            <a:extLst>
              <a:ext uri="{FF2B5EF4-FFF2-40B4-BE49-F238E27FC236}">
                <a16:creationId xmlns:a16="http://schemas.microsoft.com/office/drawing/2014/main" id="{8A12C2FD-9342-402E-9730-300A5BD51115}"/>
              </a:ext>
            </a:extLst>
          </p:cNvPr>
          <p:cNvGrpSpPr/>
          <p:nvPr/>
        </p:nvGrpSpPr>
        <p:grpSpPr>
          <a:xfrm>
            <a:off x="2137115" y="4220390"/>
            <a:ext cx="1802675" cy="1837750"/>
            <a:chOff x="1711234" y="4321244"/>
            <a:chExt cx="1802675" cy="1837750"/>
          </a:xfrm>
        </p:grpSpPr>
        <p:sp>
          <p:nvSpPr>
            <p:cNvPr id="8" name="Oval 7">
              <a:extLst>
                <a:ext uri="{FF2B5EF4-FFF2-40B4-BE49-F238E27FC236}">
                  <a16:creationId xmlns:a16="http://schemas.microsoft.com/office/drawing/2014/main" id="{D7805A06-A675-A37F-6B04-6BC8D612F350}"/>
                </a:ext>
              </a:extLst>
            </p:cNvPr>
            <p:cNvSpPr/>
            <p:nvPr/>
          </p:nvSpPr>
          <p:spPr>
            <a:xfrm>
              <a:off x="1711234" y="4321244"/>
              <a:ext cx="1802675" cy="1721921"/>
            </a:xfrm>
            <a:prstGeom prst="ellipse">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Handshake outline">
              <a:extLst>
                <a:ext uri="{FF2B5EF4-FFF2-40B4-BE49-F238E27FC236}">
                  <a16:creationId xmlns:a16="http://schemas.microsoft.com/office/drawing/2014/main" id="{B389CE3A-F390-B2B2-F7E4-35774F8B0C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1273" y="4996399"/>
              <a:ext cx="1162595" cy="1162595"/>
            </a:xfrm>
            <a:prstGeom prst="rect">
              <a:avLst/>
            </a:prstGeom>
          </p:spPr>
        </p:pic>
        <p:sp>
          <p:nvSpPr>
            <p:cNvPr id="11" name="TextBox 10">
              <a:extLst>
                <a:ext uri="{FF2B5EF4-FFF2-40B4-BE49-F238E27FC236}">
                  <a16:creationId xmlns:a16="http://schemas.microsoft.com/office/drawing/2014/main" id="{B2CBAA74-1D46-AF0A-33C0-BB1FF8641696}"/>
                </a:ext>
              </a:extLst>
            </p:cNvPr>
            <p:cNvSpPr txBox="1"/>
            <p:nvPr/>
          </p:nvSpPr>
          <p:spPr>
            <a:xfrm>
              <a:off x="1907614" y="4535873"/>
              <a:ext cx="1452385" cy="646331"/>
            </a:xfrm>
            <a:prstGeom prst="rect">
              <a:avLst/>
            </a:prstGeom>
            <a:noFill/>
          </p:spPr>
          <p:txBody>
            <a:bodyPr wrap="none" rtlCol="0">
              <a:spAutoFit/>
            </a:bodyPr>
            <a:lstStyle/>
            <a:p>
              <a:pPr algn="ctr"/>
              <a:r>
                <a:rPr lang="en-US" b="1" dirty="0"/>
                <a:t>Employment </a:t>
              </a:r>
            </a:p>
            <a:p>
              <a:pPr algn="ctr"/>
              <a:r>
                <a:rPr lang="en-US" b="1" dirty="0"/>
                <a:t>Services</a:t>
              </a:r>
            </a:p>
          </p:txBody>
        </p:sp>
      </p:grpSp>
    </p:spTree>
    <p:extLst>
      <p:ext uri="{BB962C8B-B14F-4D97-AF65-F5344CB8AC3E}">
        <p14:creationId xmlns:p14="http://schemas.microsoft.com/office/powerpoint/2010/main" val="2281904815"/>
      </p:ext>
    </p:extLst>
  </p:cSld>
  <p:clrMapOvr>
    <a:masterClrMapping/>
  </p:clrMapOvr>
  <mc:AlternateContent xmlns:mc="http://schemas.openxmlformats.org/markup-compatibility/2006" xmlns:p14="http://schemas.microsoft.com/office/powerpoint/2010/main">
    <mc:Choice Requires="p14">
      <p:transition p14:dur="0" advClick="0" advTm="46034"/>
    </mc:Choice>
    <mc:Fallback xmlns="">
      <p:transition advClick="0" advTm="46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 objId="4"/>
        <p14:stopEvt time="44879"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107254" y="1010406"/>
            <a:ext cx="8716112" cy="5164764"/>
          </a:xfrm>
        </p:spPr>
        <p:txBody>
          <a:bodyPr>
            <a:normAutofit fontScale="25000" lnSpcReduction="20000"/>
          </a:bodyPr>
          <a:lstStyle/>
          <a:p>
            <a:pPr lvl="0"/>
            <a:r>
              <a:rPr lang="en-US" sz="8000" b="1" u="sng" dirty="0">
                <a:solidFill>
                  <a:srgbClr val="E27500"/>
                </a:solidFill>
              </a:rPr>
              <a:t>Behavior Support Services</a:t>
            </a:r>
            <a:endParaRPr lang="en-US" sz="8000" b="1" dirty="0">
              <a:solidFill>
                <a:srgbClr val="E27500"/>
              </a:solidFill>
            </a:endParaRPr>
          </a:p>
          <a:p>
            <a:r>
              <a:rPr lang="en-US" sz="8000" b="1" dirty="0"/>
              <a:t>Services to assist people who exhibit problem behaviors to teach new appropriate behaviors and improve their quality of life  </a:t>
            </a:r>
          </a:p>
          <a:p>
            <a:pPr lvl="0"/>
            <a:r>
              <a:rPr lang="en-US" sz="8000" b="1" u="sng" dirty="0">
                <a:solidFill>
                  <a:srgbClr val="E27500"/>
                </a:solidFill>
              </a:rPr>
              <a:t>Environmental Modifications</a:t>
            </a:r>
            <a:endParaRPr lang="en-US" sz="8000" b="1" dirty="0">
              <a:solidFill>
                <a:srgbClr val="E27500"/>
              </a:solidFill>
            </a:endParaRPr>
          </a:p>
          <a:p>
            <a:r>
              <a:rPr lang="en-US" sz="8000" b="1" dirty="0"/>
              <a:t>Physical adaptations to the participant’s home which are necessary to ensure the safety of the participant (e.g., installation of ramps and  grab - bars)</a:t>
            </a:r>
          </a:p>
          <a:p>
            <a:pPr lvl="0"/>
            <a:r>
              <a:rPr lang="en-US" sz="8000" b="1" u="sng" dirty="0">
                <a:solidFill>
                  <a:srgbClr val="E27500"/>
                </a:solidFill>
              </a:rPr>
              <a:t>Personal Care 2 Services </a:t>
            </a:r>
            <a:endParaRPr lang="en-US" sz="8000" b="1" dirty="0">
              <a:solidFill>
                <a:srgbClr val="E27500"/>
              </a:solidFill>
            </a:endParaRPr>
          </a:p>
          <a:p>
            <a:r>
              <a:rPr lang="en-US" sz="8000" b="1" dirty="0"/>
              <a:t>Hands on assistance in the performance of Activities of Daily Living (ADLs) for participants aged 21 or older such as assistance with eating, bathing, dressing, toileting, transferring, maintaining continence, and assistance with ambulation</a:t>
            </a:r>
          </a:p>
          <a:p>
            <a:pPr lvl="0"/>
            <a:endParaRPr lang="en-US" sz="10000" dirty="0"/>
          </a:p>
          <a:p>
            <a:r>
              <a:rPr lang="en-US" sz="10000" dirty="0"/>
              <a:t> </a:t>
            </a:r>
          </a:p>
          <a:p>
            <a:pPr lvl="0"/>
            <a:endParaRPr lang="en-US" sz="9600" dirty="0"/>
          </a:p>
          <a:p>
            <a:r>
              <a:rPr lang="en-US" sz="7200" dirty="0"/>
              <a:t> </a:t>
            </a:r>
          </a:p>
          <a:p>
            <a:r>
              <a:rPr lang="en-US" sz="7200" dirty="0"/>
              <a:t> </a:t>
            </a:r>
          </a:p>
          <a:p>
            <a:endParaRPr lang="en-US" dirty="0"/>
          </a:p>
        </p:txBody>
      </p:sp>
      <p:sp>
        <p:nvSpPr>
          <p:cNvPr id="2" name="Slide Number Placeholder 1"/>
          <p:cNvSpPr>
            <a:spLocks noGrp="1"/>
          </p:cNvSpPr>
          <p:nvPr>
            <p:ph type="sldNum" sz="quarter" idx="12"/>
          </p:nvPr>
        </p:nvSpPr>
        <p:spPr/>
        <p:txBody>
          <a:bodyPr/>
          <a:lstStyle/>
          <a:p>
            <a:fld id="{C1640D55-031C-4AD9-A16C-4EFA2F922910}" type="slidenum">
              <a:rPr lang="en-US" smtClean="0"/>
              <a:pPr/>
              <a:t>11</a:t>
            </a:fld>
            <a:endParaRPr lang="en-US" dirty="0"/>
          </a:p>
        </p:txBody>
      </p:sp>
      <p:sp>
        <p:nvSpPr>
          <p:cNvPr id="6" name="Title 9">
            <a:extLst>
              <a:ext uri="{FF2B5EF4-FFF2-40B4-BE49-F238E27FC236}">
                <a16:creationId xmlns:a16="http://schemas.microsoft.com/office/drawing/2014/main" id="{2BD3824C-1428-47EF-BDB4-9295883798F4}"/>
              </a:ext>
            </a:extLst>
          </p:cNvPr>
          <p:cNvSpPr txBox="1">
            <a:spLocks/>
          </p:cNvSpPr>
          <p:nvPr/>
        </p:nvSpPr>
        <p:spPr>
          <a:xfrm>
            <a:off x="0" y="1"/>
            <a:ext cx="9144000" cy="849854"/>
          </a:xfrm>
          <a:prstGeom prst="rect">
            <a:avLst/>
          </a:prstGeom>
          <a:solidFill>
            <a:srgbClr val="004875"/>
          </a:solidFill>
        </p:spPr>
        <p:txBody>
          <a:bodyPr anchor="ctr"/>
          <a:lst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a:lstStyle>
          <a:p>
            <a:r>
              <a:rPr lang="en-US" dirty="0"/>
              <a:t>Overview of Services (Cont’d)</a:t>
            </a:r>
          </a:p>
        </p:txBody>
      </p:sp>
      <p:pic>
        <p:nvPicPr>
          <p:cNvPr id="3" name="CS 12">
            <a:hlinkClick r:id="" action="ppaction://media"/>
            <a:extLst>
              <a:ext uri="{FF2B5EF4-FFF2-40B4-BE49-F238E27FC236}">
                <a16:creationId xmlns:a16="http://schemas.microsoft.com/office/drawing/2014/main" id="{DDD6A4E2-086E-46E6-9EFB-A6E61A9B73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01571" y="3644900"/>
            <a:ext cx="739215" cy="739217"/>
          </a:xfrm>
          <a:prstGeom prst="rect">
            <a:avLst/>
          </a:prstGeom>
        </p:spPr>
      </p:pic>
      <p:pic>
        <p:nvPicPr>
          <p:cNvPr id="4" name="Picture 3">
            <a:extLst>
              <a:ext uri="{FF2B5EF4-FFF2-40B4-BE49-F238E27FC236}">
                <a16:creationId xmlns:a16="http://schemas.microsoft.com/office/drawing/2014/main" id="{71A10F5C-8D0D-47AD-A6F4-E7BC2C555E29}"/>
              </a:ext>
            </a:extLst>
          </p:cNvPr>
          <p:cNvPicPr>
            <a:picLocks noChangeAspect="1"/>
          </p:cNvPicPr>
          <p:nvPr/>
        </p:nvPicPr>
        <p:blipFill>
          <a:blip r:embed="rId6"/>
          <a:stretch>
            <a:fillRect/>
          </a:stretch>
        </p:blipFill>
        <p:spPr>
          <a:xfrm>
            <a:off x="1989764" y="3992563"/>
            <a:ext cx="2475546" cy="165117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08506F0-E4C3-46A1-B264-CCCA56CFF103}"/>
              </a:ext>
            </a:extLst>
          </p:cNvPr>
          <p:cNvPicPr>
            <a:picLocks noChangeAspect="1"/>
          </p:cNvPicPr>
          <p:nvPr/>
        </p:nvPicPr>
        <p:blipFill>
          <a:blip r:embed="rId7"/>
          <a:stretch>
            <a:fillRect/>
          </a:stretch>
        </p:blipFill>
        <p:spPr>
          <a:xfrm>
            <a:off x="4678692" y="4336368"/>
            <a:ext cx="2375065" cy="1675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0551216"/>
      </p:ext>
    </p:extLst>
  </p:cSld>
  <p:clrMapOvr>
    <a:masterClrMapping/>
  </p:clrMapOvr>
  <mc:AlternateContent xmlns:mc="http://schemas.openxmlformats.org/markup-compatibility/2006" xmlns:p14="http://schemas.microsoft.com/office/powerpoint/2010/main">
    <mc:Choice Requires="p14">
      <p:transition p14:dur="0" advClick="0" advTm="44289"/>
    </mc:Choice>
    <mc:Fallback xmlns="">
      <p:transition advClick="0" advTm="44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44289"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97079" y="997589"/>
            <a:ext cx="8805458" cy="3754886"/>
          </a:xfrm>
        </p:spPr>
        <p:txBody>
          <a:bodyPr>
            <a:normAutofit fontScale="25000" lnSpcReduction="20000"/>
          </a:bodyPr>
          <a:lstStyle/>
          <a:p>
            <a:pPr lvl="0"/>
            <a:r>
              <a:rPr lang="en-US" sz="8000" b="1" u="sng" dirty="0">
                <a:solidFill>
                  <a:srgbClr val="E27500"/>
                </a:solidFill>
              </a:rPr>
              <a:t>Personal Care 1 Services</a:t>
            </a:r>
            <a:endParaRPr lang="en-US" sz="8000" b="1" dirty="0">
              <a:solidFill>
                <a:srgbClr val="E27500"/>
              </a:solidFill>
            </a:endParaRPr>
          </a:p>
          <a:p>
            <a:r>
              <a:rPr lang="en-US" sz="8000" b="1" dirty="0"/>
              <a:t>Assistance with instrumental activities of daily living (IADLs) such as light housework, laundry and meal preparation</a:t>
            </a:r>
            <a:endParaRPr lang="en-US" sz="8000" b="1" dirty="0">
              <a:solidFill>
                <a:schemeClr val="accent4">
                  <a:lumMod val="75000"/>
                </a:schemeClr>
              </a:solidFill>
            </a:endParaRPr>
          </a:p>
          <a:p>
            <a:pPr lvl="0"/>
            <a:r>
              <a:rPr lang="en-US" sz="8000" b="1" u="sng" dirty="0">
                <a:solidFill>
                  <a:srgbClr val="E27500"/>
                </a:solidFill>
              </a:rPr>
              <a:t>Personal Emergency Response System (PERS)</a:t>
            </a:r>
            <a:endParaRPr lang="en-US" sz="8000" b="1" dirty="0">
              <a:solidFill>
                <a:srgbClr val="E27500"/>
              </a:solidFill>
            </a:endParaRPr>
          </a:p>
          <a:p>
            <a:r>
              <a:rPr lang="en-US" sz="8000" b="1" dirty="0"/>
              <a:t>An electronic device that enables participants at high risk of institutionalization to secure help in an emergency</a:t>
            </a:r>
          </a:p>
          <a:p>
            <a:r>
              <a:rPr lang="en-US" sz="7200" i="1" dirty="0"/>
              <a:t>limited to those participants who live alone or who are alone in their own home for three or more hours of the day or night and who would otherwise require extensive routine supervision</a:t>
            </a:r>
          </a:p>
          <a:p>
            <a:pPr lvl="0"/>
            <a:r>
              <a:rPr lang="en-US" sz="8000" b="1" u="sng" dirty="0">
                <a:solidFill>
                  <a:srgbClr val="E27500"/>
                </a:solidFill>
              </a:rPr>
              <a:t>Private Vehicle Modifications and Consultation</a:t>
            </a:r>
            <a:endParaRPr lang="en-US" sz="8000" b="1" dirty="0">
              <a:solidFill>
                <a:srgbClr val="E27500"/>
              </a:solidFill>
            </a:endParaRPr>
          </a:p>
          <a:p>
            <a:r>
              <a:rPr lang="en-US" sz="8000" b="1" dirty="0"/>
              <a:t>Private Vehicle Modifications are modifications to a privately owned vehicle used to transport the waiver participant and any equipment needed by the participant which makes the vehicle accessible</a:t>
            </a:r>
          </a:p>
          <a:p>
            <a:r>
              <a:rPr lang="en-US" sz="10000" b="1" dirty="0"/>
              <a:t> </a:t>
            </a:r>
          </a:p>
          <a:p>
            <a:pPr lvl="0"/>
            <a:endParaRPr lang="en-US" sz="9600" dirty="0"/>
          </a:p>
          <a:p>
            <a:r>
              <a:rPr lang="en-US" sz="7200" dirty="0"/>
              <a:t> </a:t>
            </a:r>
          </a:p>
          <a:p>
            <a:r>
              <a:rPr lang="en-US" sz="7200" dirty="0"/>
              <a:t> </a:t>
            </a:r>
            <a:endParaRPr lang="en-US" dirty="0"/>
          </a:p>
        </p:txBody>
      </p:sp>
      <p:sp>
        <p:nvSpPr>
          <p:cNvPr id="2" name="Slide Number Placeholder 1"/>
          <p:cNvSpPr>
            <a:spLocks noGrp="1"/>
          </p:cNvSpPr>
          <p:nvPr>
            <p:ph type="sldNum" sz="quarter" idx="12"/>
          </p:nvPr>
        </p:nvSpPr>
        <p:spPr/>
        <p:txBody>
          <a:bodyPr/>
          <a:lstStyle/>
          <a:p>
            <a:fld id="{C1640D55-031C-4AD9-A16C-4EFA2F922910}" type="slidenum">
              <a:rPr lang="en-US" smtClean="0"/>
              <a:pPr/>
              <a:t>12</a:t>
            </a:fld>
            <a:endParaRPr lang="en-US" dirty="0"/>
          </a:p>
        </p:txBody>
      </p:sp>
      <p:sp>
        <p:nvSpPr>
          <p:cNvPr id="6" name="Title 9">
            <a:extLst>
              <a:ext uri="{FF2B5EF4-FFF2-40B4-BE49-F238E27FC236}">
                <a16:creationId xmlns:a16="http://schemas.microsoft.com/office/drawing/2014/main" id="{2BD3824C-1428-47EF-BDB4-9295883798F4}"/>
              </a:ext>
            </a:extLst>
          </p:cNvPr>
          <p:cNvSpPr txBox="1">
            <a:spLocks/>
          </p:cNvSpPr>
          <p:nvPr/>
        </p:nvSpPr>
        <p:spPr>
          <a:xfrm>
            <a:off x="0" y="1"/>
            <a:ext cx="9144000" cy="849854"/>
          </a:xfrm>
          <a:prstGeom prst="rect">
            <a:avLst/>
          </a:prstGeom>
          <a:solidFill>
            <a:srgbClr val="004875"/>
          </a:solidFill>
        </p:spPr>
        <p:txBody>
          <a:bodyPr anchor="ctr"/>
          <a:lst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a:lstStyle>
          <a:p>
            <a:r>
              <a:rPr lang="en-US" dirty="0"/>
              <a:t>Overview of Services (Cont’d)</a:t>
            </a:r>
          </a:p>
        </p:txBody>
      </p:sp>
      <p:pic>
        <p:nvPicPr>
          <p:cNvPr id="3" name="CS 13">
            <a:hlinkClick r:id="" action="ppaction://media"/>
            <a:extLst>
              <a:ext uri="{FF2B5EF4-FFF2-40B4-BE49-F238E27FC236}">
                <a16:creationId xmlns:a16="http://schemas.microsoft.com/office/drawing/2014/main" id="{0ED248A9-382F-4933-BAD6-4549EE360E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7417" y="3429000"/>
            <a:ext cx="894076" cy="894076"/>
          </a:xfrm>
          <a:prstGeom prst="rect">
            <a:avLst/>
          </a:prstGeom>
        </p:spPr>
      </p:pic>
      <p:grpSp>
        <p:nvGrpSpPr>
          <p:cNvPr id="8" name="Group 7">
            <a:extLst>
              <a:ext uri="{FF2B5EF4-FFF2-40B4-BE49-F238E27FC236}">
                <a16:creationId xmlns:a16="http://schemas.microsoft.com/office/drawing/2014/main" id="{B79C0D3B-DC49-5CF9-0340-4B490D1BA3C9}"/>
              </a:ext>
            </a:extLst>
          </p:cNvPr>
          <p:cNvGrpSpPr/>
          <p:nvPr/>
        </p:nvGrpSpPr>
        <p:grpSpPr>
          <a:xfrm>
            <a:off x="5091987" y="4401620"/>
            <a:ext cx="2379624" cy="1680257"/>
            <a:chOff x="5825914" y="4401620"/>
            <a:chExt cx="2187118" cy="1500082"/>
          </a:xfrm>
        </p:grpSpPr>
        <p:pic>
          <p:nvPicPr>
            <p:cNvPr id="5" name="Picture 4">
              <a:extLst>
                <a:ext uri="{FF2B5EF4-FFF2-40B4-BE49-F238E27FC236}">
                  <a16:creationId xmlns:a16="http://schemas.microsoft.com/office/drawing/2014/main" id="{C4D97B66-82D8-2ABA-CC8C-019080C409AB}"/>
                </a:ext>
              </a:extLst>
            </p:cNvPr>
            <p:cNvPicPr>
              <a:picLocks noChangeAspect="1"/>
            </p:cNvPicPr>
            <p:nvPr/>
          </p:nvPicPr>
          <p:blipFill>
            <a:blip r:embed="rId6"/>
            <a:stretch>
              <a:fillRect/>
            </a:stretch>
          </p:blipFill>
          <p:spPr>
            <a:xfrm>
              <a:off x="5825914" y="4401620"/>
              <a:ext cx="2187118" cy="145879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1E9A83CC-AE21-5F3D-1FBC-7DF125B7B5B4}"/>
                </a:ext>
              </a:extLst>
            </p:cNvPr>
            <p:cNvSpPr txBox="1"/>
            <p:nvPr/>
          </p:nvSpPr>
          <p:spPr>
            <a:xfrm>
              <a:off x="5825914" y="5717036"/>
              <a:ext cx="2187118" cy="184666"/>
            </a:xfrm>
            <a:prstGeom prst="rect">
              <a:avLst/>
            </a:prstGeom>
            <a:noFill/>
          </p:spPr>
          <p:txBody>
            <a:bodyPr wrap="square" rtlCol="0">
              <a:spAutoFit/>
            </a:bodyPr>
            <a:lstStyle/>
            <a:p>
              <a:r>
                <a:rPr lang="en-US" sz="600" b="0" i="0" dirty="0">
                  <a:effectLst/>
                  <a:latin typeface="Inter"/>
                  <a:hlinkClick r:id="rId7"/>
                </a:rPr>
                <a:t>Doing the Laundry</a:t>
              </a:r>
              <a:r>
                <a:rPr lang="en-US" sz="600" b="0" i="0" dirty="0">
                  <a:solidFill>
                    <a:srgbClr val="30272E"/>
                  </a:solidFill>
                  <a:effectLst/>
                  <a:latin typeface="Inter"/>
                </a:rPr>
                <a:t>" by </a:t>
              </a:r>
              <a:r>
                <a:rPr lang="en-US" sz="600" b="0" i="0" dirty="0">
                  <a:solidFill>
                    <a:srgbClr val="30272E"/>
                  </a:solidFill>
                  <a:effectLst/>
                  <a:latin typeface="Inter"/>
                  <a:hlinkClick r:id="rId8"/>
                </a:rPr>
                <a:t>candescent</a:t>
              </a:r>
              <a:r>
                <a:rPr lang="en-US" sz="600" b="0" i="0" dirty="0">
                  <a:solidFill>
                    <a:srgbClr val="30272E"/>
                  </a:solidFill>
                  <a:effectLst/>
                  <a:latin typeface="Inter"/>
                </a:rPr>
                <a:t> is marked with </a:t>
              </a:r>
              <a:r>
                <a:rPr lang="en-US" sz="600" b="0" i="0" cap="all" dirty="0">
                  <a:effectLst/>
                  <a:latin typeface="Inter"/>
                  <a:hlinkClick r:id="rId9"/>
                </a:rPr>
                <a:t>CC BY-SA 2.0</a:t>
              </a:r>
              <a:r>
                <a:rPr lang="en-US" sz="600" b="0" i="0" dirty="0">
                  <a:solidFill>
                    <a:srgbClr val="30272E"/>
                  </a:solidFill>
                  <a:effectLst/>
                  <a:latin typeface="Inter"/>
                </a:rPr>
                <a:t>.</a:t>
              </a:r>
              <a:endParaRPr lang="en-US" dirty="0"/>
            </a:p>
          </p:txBody>
        </p:sp>
      </p:grpSp>
    </p:spTree>
    <p:extLst>
      <p:ext uri="{BB962C8B-B14F-4D97-AF65-F5344CB8AC3E}">
        <p14:creationId xmlns:p14="http://schemas.microsoft.com/office/powerpoint/2010/main" val="3611662676"/>
      </p:ext>
    </p:extLst>
  </p:cSld>
  <p:clrMapOvr>
    <a:masterClrMapping/>
  </p:clrMapOvr>
  <mc:AlternateContent xmlns:mc="http://schemas.openxmlformats.org/markup-compatibility/2006" xmlns:p14="http://schemas.microsoft.com/office/powerpoint/2010/main">
    <mc:Choice Requires="p14">
      <p:transition p14:dur="0" advClick="0" advTm="54777"/>
    </mc:Choice>
    <mc:Fallback xmlns="">
      <p:transition advClick="0" advTm="54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49549"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98474" y="953405"/>
            <a:ext cx="8947052" cy="3389996"/>
          </a:xfrm>
        </p:spPr>
        <p:txBody>
          <a:bodyPr>
            <a:normAutofit fontScale="25000" lnSpcReduction="20000"/>
          </a:bodyPr>
          <a:lstStyle/>
          <a:p>
            <a:pPr lvl="0"/>
            <a:r>
              <a:rPr lang="en-US" sz="8000" b="1" u="sng" dirty="0">
                <a:solidFill>
                  <a:srgbClr val="E27500"/>
                </a:solidFill>
              </a:rPr>
              <a:t>Respite Care</a:t>
            </a:r>
            <a:endParaRPr lang="en-US" sz="8000" b="1" dirty="0">
              <a:solidFill>
                <a:srgbClr val="E27500"/>
              </a:solidFill>
            </a:endParaRPr>
          </a:p>
          <a:p>
            <a:r>
              <a:rPr lang="en-US" sz="8000" b="1" dirty="0"/>
              <a:t>Care provided on a  short - term basis because of the absence or need for relief of those persons normally providing the care</a:t>
            </a:r>
          </a:p>
          <a:p>
            <a:pPr lvl="0"/>
            <a:r>
              <a:rPr lang="en-US" sz="8000" b="1" u="sng" dirty="0">
                <a:solidFill>
                  <a:srgbClr val="E27500"/>
                </a:solidFill>
              </a:rPr>
              <a:t>Assistive Technology and Appliances and Consultation</a:t>
            </a:r>
            <a:endParaRPr lang="en-US" sz="8000" b="1" dirty="0">
              <a:solidFill>
                <a:srgbClr val="E27500"/>
              </a:solidFill>
            </a:endParaRPr>
          </a:p>
          <a:p>
            <a:r>
              <a:rPr lang="en-US" sz="8000" b="1" dirty="0"/>
              <a:t>A device, an item, piece of equipment, or product system, that is used to increase or improve functional capacities of participants thereby resulting in a decrease or avoidance of need for other waiver services (e.g., personal care, respite, etc.)  </a:t>
            </a:r>
          </a:p>
          <a:p>
            <a:pPr lvl="0"/>
            <a:r>
              <a:rPr lang="en-US" sz="8000" b="1" u="sng" dirty="0">
                <a:solidFill>
                  <a:srgbClr val="E27500"/>
                </a:solidFill>
              </a:rPr>
              <a:t>Incontinence Supplies</a:t>
            </a:r>
            <a:endParaRPr lang="en-US" sz="8000" b="1" dirty="0">
              <a:solidFill>
                <a:srgbClr val="E27500"/>
              </a:solidFill>
            </a:endParaRPr>
          </a:p>
          <a:p>
            <a:r>
              <a:rPr lang="en-US" sz="8000" b="1" dirty="0"/>
              <a:t>Diapers, </a:t>
            </a:r>
            <a:r>
              <a:rPr lang="en-US" sz="8000" b="1" dirty="0" err="1"/>
              <a:t>underpads</a:t>
            </a:r>
            <a:r>
              <a:rPr lang="en-US" sz="8000" b="1" dirty="0"/>
              <a:t>, wipes, liners, and disposable gloves provided to participants who are at least twenty-one (21) years old and who are incontinent of bowel and/or bladder according to the established medical criteria</a:t>
            </a:r>
          </a:p>
          <a:p>
            <a:r>
              <a:rPr lang="en-US" sz="6400" b="1" dirty="0"/>
              <a:t> </a:t>
            </a:r>
          </a:p>
          <a:p>
            <a:r>
              <a:rPr lang="en-US" sz="6400" dirty="0"/>
              <a:t> </a:t>
            </a:r>
          </a:p>
          <a:p>
            <a:r>
              <a:rPr lang="en-US" sz="7200" dirty="0"/>
              <a:t> </a:t>
            </a:r>
          </a:p>
          <a:p>
            <a:r>
              <a:rPr lang="en-US" sz="7200" dirty="0"/>
              <a:t> </a:t>
            </a:r>
          </a:p>
          <a:p>
            <a:endParaRPr lang="en-US" dirty="0"/>
          </a:p>
        </p:txBody>
      </p:sp>
      <p:sp>
        <p:nvSpPr>
          <p:cNvPr id="2" name="Slide Number Placeholder 1"/>
          <p:cNvSpPr>
            <a:spLocks noGrp="1"/>
          </p:cNvSpPr>
          <p:nvPr>
            <p:ph type="sldNum" sz="quarter" idx="12"/>
          </p:nvPr>
        </p:nvSpPr>
        <p:spPr>
          <a:xfrm>
            <a:off x="6457950" y="6356350"/>
            <a:ext cx="2057400" cy="365125"/>
          </a:xfrm>
        </p:spPr>
        <p:txBody>
          <a:bodyPr/>
          <a:lstStyle/>
          <a:p>
            <a:fld id="{C1640D55-031C-4AD9-A16C-4EFA2F922910}" type="slidenum">
              <a:rPr lang="en-US" smtClean="0"/>
              <a:pPr/>
              <a:t>13</a:t>
            </a:fld>
            <a:endParaRPr lang="en-US" dirty="0"/>
          </a:p>
        </p:txBody>
      </p:sp>
      <p:sp>
        <p:nvSpPr>
          <p:cNvPr id="6" name="Title 9">
            <a:extLst>
              <a:ext uri="{FF2B5EF4-FFF2-40B4-BE49-F238E27FC236}">
                <a16:creationId xmlns:a16="http://schemas.microsoft.com/office/drawing/2014/main" id="{2BD3824C-1428-47EF-BDB4-9295883798F4}"/>
              </a:ext>
            </a:extLst>
          </p:cNvPr>
          <p:cNvSpPr txBox="1">
            <a:spLocks/>
          </p:cNvSpPr>
          <p:nvPr/>
        </p:nvSpPr>
        <p:spPr>
          <a:xfrm>
            <a:off x="0" y="1"/>
            <a:ext cx="9144000" cy="849854"/>
          </a:xfrm>
          <a:prstGeom prst="rect">
            <a:avLst/>
          </a:prstGeom>
          <a:solidFill>
            <a:srgbClr val="004875"/>
          </a:solidFill>
        </p:spPr>
        <p:txBody>
          <a:bodyPr anchor="ctr"/>
          <a:lst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a:lstStyle>
          <a:p>
            <a:r>
              <a:rPr lang="en-US" dirty="0"/>
              <a:t>Overview of Services (Cont’d)</a:t>
            </a:r>
          </a:p>
        </p:txBody>
      </p:sp>
      <p:pic>
        <p:nvPicPr>
          <p:cNvPr id="3" name="CS 14">
            <a:hlinkClick r:id="" action="ppaction://media"/>
            <a:extLst>
              <a:ext uri="{FF2B5EF4-FFF2-40B4-BE49-F238E27FC236}">
                <a16:creationId xmlns:a16="http://schemas.microsoft.com/office/drawing/2014/main" id="{718BB4E7-612B-4E97-90F1-35C640669F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6008" y="2310084"/>
            <a:ext cx="818011" cy="818009"/>
          </a:xfrm>
          <a:prstGeom prst="rect">
            <a:avLst/>
          </a:prstGeom>
        </p:spPr>
      </p:pic>
      <p:grpSp>
        <p:nvGrpSpPr>
          <p:cNvPr id="11" name="Group 10">
            <a:extLst>
              <a:ext uri="{FF2B5EF4-FFF2-40B4-BE49-F238E27FC236}">
                <a16:creationId xmlns:a16="http://schemas.microsoft.com/office/drawing/2014/main" id="{7238C0B6-251A-ABEF-9C30-D7D0A3FA916C}"/>
              </a:ext>
            </a:extLst>
          </p:cNvPr>
          <p:cNvGrpSpPr/>
          <p:nvPr/>
        </p:nvGrpSpPr>
        <p:grpSpPr>
          <a:xfrm>
            <a:off x="2175889" y="4110111"/>
            <a:ext cx="2396111" cy="1630445"/>
            <a:chOff x="353922" y="4181953"/>
            <a:chExt cx="2396111" cy="1630445"/>
          </a:xfrm>
        </p:grpSpPr>
        <p:pic>
          <p:nvPicPr>
            <p:cNvPr id="10" name="Picture 6" descr="Assistive Technology">
              <a:extLst>
                <a:ext uri="{FF2B5EF4-FFF2-40B4-BE49-F238E27FC236}">
                  <a16:creationId xmlns:a16="http://schemas.microsoft.com/office/drawing/2014/main" id="{396BCBA3-1132-6DBC-CDE2-817067E058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922" y="4181953"/>
              <a:ext cx="2396111" cy="1597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2DD48CA-D3F8-EB23-A42B-D4164A051125}"/>
                </a:ext>
              </a:extLst>
            </p:cNvPr>
            <p:cNvSpPr txBox="1"/>
            <p:nvPr/>
          </p:nvSpPr>
          <p:spPr>
            <a:xfrm>
              <a:off x="353922" y="5627732"/>
              <a:ext cx="2396111" cy="184666"/>
            </a:xfrm>
            <a:prstGeom prst="rect">
              <a:avLst/>
            </a:prstGeom>
            <a:noFill/>
          </p:spPr>
          <p:txBody>
            <a:bodyPr wrap="square">
              <a:spAutoFit/>
            </a:bodyPr>
            <a:lstStyle/>
            <a:p>
              <a:r>
                <a:rPr lang="en-US" sz="600" b="0" i="0" dirty="0">
                  <a:solidFill>
                    <a:srgbClr val="30272E"/>
                  </a:solidFill>
                  <a:effectLst/>
                  <a:latin typeface="Inter"/>
                </a:rPr>
                <a:t>"</a:t>
              </a:r>
              <a:r>
                <a:rPr lang="en-US" sz="600" b="0" i="0" dirty="0">
                  <a:effectLst/>
                  <a:latin typeface="Inter"/>
                  <a:hlinkClick r:id="rId7"/>
                </a:rPr>
                <a:t>Assistive Technology</a:t>
              </a:r>
              <a:r>
                <a:rPr lang="en-US" sz="600" b="0" i="0" dirty="0">
                  <a:solidFill>
                    <a:srgbClr val="30272E"/>
                  </a:solidFill>
                  <a:effectLst/>
                  <a:latin typeface="Inter"/>
                </a:rPr>
                <a:t>" by </a:t>
              </a:r>
              <a:r>
                <a:rPr lang="en-US" sz="600" b="0" i="0" dirty="0">
                  <a:effectLst/>
                  <a:latin typeface="Inter"/>
                  <a:hlinkClick r:id="rId8"/>
                </a:rPr>
                <a:t>AUCD</a:t>
              </a:r>
              <a:r>
                <a:rPr lang="en-US" sz="600" b="0" i="0" dirty="0">
                  <a:solidFill>
                    <a:srgbClr val="30272E"/>
                  </a:solidFill>
                  <a:effectLst/>
                  <a:latin typeface="Inter"/>
                </a:rPr>
                <a:t> is licensed under </a:t>
              </a:r>
              <a:r>
                <a:rPr lang="en-US" sz="600" b="0" i="0" dirty="0">
                  <a:effectLst/>
                  <a:latin typeface="Inter"/>
                  <a:hlinkClick r:id="rId9"/>
                </a:rPr>
                <a:t>CC BY-NC 2.0</a:t>
              </a:r>
              <a:r>
                <a:rPr lang="en-US" sz="600" b="0" i="0" dirty="0">
                  <a:solidFill>
                    <a:srgbClr val="30272E"/>
                  </a:solidFill>
                  <a:effectLst/>
                  <a:latin typeface="Inter"/>
                </a:rPr>
                <a:t>.</a:t>
              </a:r>
              <a:endParaRPr lang="en-US" sz="600" dirty="0"/>
            </a:p>
          </p:txBody>
        </p:sp>
      </p:grpSp>
      <p:grpSp>
        <p:nvGrpSpPr>
          <p:cNvPr id="17" name="Group 16">
            <a:extLst>
              <a:ext uri="{FF2B5EF4-FFF2-40B4-BE49-F238E27FC236}">
                <a16:creationId xmlns:a16="http://schemas.microsoft.com/office/drawing/2014/main" id="{4BCAF50D-68FE-E85B-80C6-4BD814E37365}"/>
              </a:ext>
            </a:extLst>
          </p:cNvPr>
          <p:cNvGrpSpPr/>
          <p:nvPr/>
        </p:nvGrpSpPr>
        <p:grpSpPr>
          <a:xfrm>
            <a:off x="4585252" y="4446951"/>
            <a:ext cx="2586446" cy="1640437"/>
            <a:chOff x="3019273" y="4185095"/>
            <a:chExt cx="2586446" cy="1640437"/>
          </a:xfrm>
        </p:grpSpPr>
        <p:pic>
          <p:nvPicPr>
            <p:cNvPr id="14" name="Picture 4" descr="Assistive technology gadgets">
              <a:extLst>
                <a:ext uri="{FF2B5EF4-FFF2-40B4-BE49-F238E27FC236}">
                  <a16:creationId xmlns:a16="http://schemas.microsoft.com/office/drawing/2014/main" id="{612AF0D8-D2ED-30EF-1B3B-D338F002F3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2910" y="4185095"/>
              <a:ext cx="2292668" cy="1594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4DB099C-A1EC-E8F5-7D2B-75FCEC574142}"/>
                </a:ext>
              </a:extLst>
            </p:cNvPr>
            <p:cNvSpPr txBox="1"/>
            <p:nvPr/>
          </p:nvSpPr>
          <p:spPr>
            <a:xfrm>
              <a:off x="3019273" y="5640866"/>
              <a:ext cx="2586446" cy="184666"/>
            </a:xfrm>
            <a:prstGeom prst="rect">
              <a:avLst/>
            </a:prstGeom>
            <a:noFill/>
          </p:spPr>
          <p:txBody>
            <a:bodyPr wrap="square">
              <a:spAutoFit/>
            </a:bodyPr>
            <a:lstStyle/>
            <a:p>
              <a:r>
                <a:rPr lang="en-US" sz="600" b="0" i="0" dirty="0">
                  <a:solidFill>
                    <a:srgbClr val="30272E"/>
                  </a:solidFill>
                  <a:effectLst/>
                  <a:latin typeface="Inter"/>
                </a:rPr>
                <a:t>"</a:t>
              </a:r>
              <a:r>
                <a:rPr lang="en-US" sz="600" b="0" i="0" dirty="0">
                  <a:effectLst/>
                  <a:latin typeface="Inter"/>
                  <a:hlinkClick r:id="rId11"/>
                </a:rPr>
                <a:t>Assistive technology gadgets</a:t>
              </a:r>
              <a:r>
                <a:rPr lang="en-US" sz="600" b="0" i="0" dirty="0">
                  <a:solidFill>
                    <a:srgbClr val="30272E"/>
                  </a:solidFill>
                  <a:effectLst/>
                  <a:latin typeface="Inter"/>
                </a:rPr>
                <a:t>" by </a:t>
              </a:r>
              <a:r>
                <a:rPr lang="en-US" sz="600" b="0" i="0" dirty="0">
                  <a:effectLst/>
                  <a:latin typeface="Inter"/>
                  <a:hlinkClick r:id="rId12"/>
                </a:rPr>
                <a:t>Rain Rabbit</a:t>
              </a:r>
              <a:r>
                <a:rPr lang="en-US" sz="600" b="0" i="0" dirty="0">
                  <a:solidFill>
                    <a:srgbClr val="30272E"/>
                  </a:solidFill>
                  <a:effectLst/>
                  <a:latin typeface="Inter"/>
                </a:rPr>
                <a:t> is licensed under </a:t>
              </a:r>
              <a:r>
                <a:rPr lang="en-US" sz="600" b="0" i="0" dirty="0">
                  <a:effectLst/>
                  <a:latin typeface="Inter"/>
                  <a:hlinkClick r:id="rId9"/>
                </a:rPr>
                <a:t>CC BY-NC 2.0</a:t>
              </a:r>
              <a:r>
                <a:rPr lang="en-US" sz="600" b="0" i="0" dirty="0">
                  <a:solidFill>
                    <a:srgbClr val="30272E"/>
                  </a:solidFill>
                  <a:effectLst/>
                  <a:latin typeface="Inter"/>
                </a:rPr>
                <a:t>.</a:t>
              </a:r>
              <a:endParaRPr lang="en-US" sz="600" dirty="0"/>
            </a:p>
          </p:txBody>
        </p:sp>
      </p:grpSp>
    </p:spTree>
    <p:extLst>
      <p:ext uri="{BB962C8B-B14F-4D97-AF65-F5344CB8AC3E}">
        <p14:creationId xmlns:p14="http://schemas.microsoft.com/office/powerpoint/2010/main" val="3033293798"/>
      </p:ext>
    </p:extLst>
  </p:cSld>
  <p:clrMapOvr>
    <a:masterClrMapping/>
  </p:clrMapOvr>
  <mc:AlternateContent xmlns:mc="http://schemas.openxmlformats.org/markup-compatibility/2006" xmlns:p14="http://schemas.microsoft.com/office/powerpoint/2010/main">
    <mc:Choice Requires="p14">
      <p:transition p14:dur="0" advClick="0" advTm="50083"/>
    </mc:Choice>
    <mc:Fallback xmlns="">
      <p:transition advClick="0" advTm="50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48227"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196948" y="1004552"/>
            <a:ext cx="8586105" cy="3226639"/>
          </a:xfrm>
        </p:spPr>
        <p:txBody>
          <a:bodyPr>
            <a:normAutofit fontScale="25000" lnSpcReduction="20000"/>
          </a:bodyPr>
          <a:lstStyle/>
          <a:p>
            <a:pPr lvl="0"/>
            <a:r>
              <a:rPr lang="en-US" sz="8000" b="1" u="sng" dirty="0">
                <a:solidFill>
                  <a:srgbClr val="E27500"/>
                </a:solidFill>
              </a:rPr>
              <a:t>Waiver Case Management</a:t>
            </a:r>
          </a:p>
          <a:p>
            <a:r>
              <a:rPr lang="en-US" sz="8000" b="1" dirty="0"/>
              <a:t>Services that assist participants in gaining access to needed waiver and other State plan services, as well as medical, social, education and other services, regardless of the funding sources for the services to which access is gained</a:t>
            </a:r>
          </a:p>
          <a:p>
            <a:pPr lvl="0"/>
            <a:r>
              <a:rPr lang="en-US" sz="8000" b="1" u="sng" dirty="0">
                <a:solidFill>
                  <a:srgbClr val="E27500"/>
                </a:solidFill>
              </a:rPr>
              <a:t>Transitional Waiver Case Management</a:t>
            </a:r>
            <a:endParaRPr lang="en-US" sz="8000" b="1" dirty="0">
              <a:solidFill>
                <a:srgbClr val="E27500"/>
              </a:solidFill>
            </a:endParaRPr>
          </a:p>
          <a:p>
            <a:r>
              <a:rPr lang="en-US" sz="8000" b="1" dirty="0"/>
              <a:t>WCM shall only be provided to participants who are residing in a community setting. However, as an exception, WCM may be provided to a participant transitioning to a community setting following an institutional stay (e.g., nursing home, in-patient psychiatric hospital, ICF/IID or PRTF). WCM may be provided for up to 180 days prior to the participant’s waiver enrollment date.</a:t>
            </a:r>
          </a:p>
          <a:p>
            <a:endParaRPr lang="en-US" sz="11200" dirty="0"/>
          </a:p>
          <a:p>
            <a:endParaRPr lang="en-US" sz="9600" dirty="0"/>
          </a:p>
          <a:p>
            <a:r>
              <a:rPr lang="en-US" sz="6400" dirty="0"/>
              <a:t> </a:t>
            </a:r>
          </a:p>
          <a:p>
            <a:r>
              <a:rPr lang="en-US" sz="6400" dirty="0"/>
              <a:t> </a:t>
            </a:r>
          </a:p>
          <a:p>
            <a:r>
              <a:rPr lang="en-US" sz="7200" dirty="0"/>
              <a:t> </a:t>
            </a:r>
          </a:p>
          <a:p>
            <a:r>
              <a:rPr lang="en-US" sz="7200" dirty="0"/>
              <a:t> </a:t>
            </a:r>
          </a:p>
          <a:p>
            <a:endParaRPr lang="en-US" dirty="0"/>
          </a:p>
        </p:txBody>
      </p:sp>
      <p:sp>
        <p:nvSpPr>
          <p:cNvPr id="2" name="Slide Number Placeholder 1"/>
          <p:cNvSpPr>
            <a:spLocks noGrp="1"/>
          </p:cNvSpPr>
          <p:nvPr>
            <p:ph type="sldNum" sz="quarter" idx="12"/>
          </p:nvPr>
        </p:nvSpPr>
        <p:spPr/>
        <p:txBody>
          <a:bodyPr/>
          <a:lstStyle/>
          <a:p>
            <a:fld id="{C1640D55-031C-4AD9-A16C-4EFA2F922910}" type="slidenum">
              <a:rPr lang="en-US" smtClean="0"/>
              <a:pPr/>
              <a:t>14</a:t>
            </a:fld>
            <a:endParaRPr lang="en-US" dirty="0"/>
          </a:p>
        </p:txBody>
      </p:sp>
      <p:sp>
        <p:nvSpPr>
          <p:cNvPr id="6" name="Title 9">
            <a:extLst>
              <a:ext uri="{FF2B5EF4-FFF2-40B4-BE49-F238E27FC236}">
                <a16:creationId xmlns:a16="http://schemas.microsoft.com/office/drawing/2014/main" id="{2BD3824C-1428-47EF-BDB4-9295883798F4}"/>
              </a:ext>
            </a:extLst>
          </p:cNvPr>
          <p:cNvSpPr txBox="1">
            <a:spLocks/>
          </p:cNvSpPr>
          <p:nvPr/>
        </p:nvSpPr>
        <p:spPr>
          <a:xfrm>
            <a:off x="0" y="1"/>
            <a:ext cx="9144000" cy="849854"/>
          </a:xfrm>
          <a:prstGeom prst="rect">
            <a:avLst/>
          </a:prstGeom>
          <a:solidFill>
            <a:srgbClr val="004875"/>
          </a:solidFill>
        </p:spPr>
        <p:txBody>
          <a:bodyPr anchor="ctr"/>
          <a:lst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a:lstStyle>
          <a:p>
            <a:r>
              <a:rPr lang="en-US" dirty="0"/>
              <a:t>Overview of Services (Cont’d)</a:t>
            </a:r>
          </a:p>
        </p:txBody>
      </p:sp>
      <p:pic>
        <p:nvPicPr>
          <p:cNvPr id="3" name="CS 15">
            <a:hlinkClick r:id="" action="ppaction://media"/>
            <a:extLst>
              <a:ext uri="{FF2B5EF4-FFF2-40B4-BE49-F238E27FC236}">
                <a16:creationId xmlns:a16="http://schemas.microsoft.com/office/drawing/2014/main" id="{2FABABAD-DCF4-4186-9B9D-DE725B05D1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5497" y="3429000"/>
            <a:ext cx="1027761" cy="1027761"/>
          </a:xfrm>
          <a:prstGeom prst="rect">
            <a:avLst/>
          </a:prstGeom>
        </p:spPr>
      </p:pic>
      <p:graphicFrame>
        <p:nvGraphicFramePr>
          <p:cNvPr id="5" name="Diagram 4">
            <a:extLst>
              <a:ext uri="{FF2B5EF4-FFF2-40B4-BE49-F238E27FC236}">
                <a16:creationId xmlns:a16="http://schemas.microsoft.com/office/drawing/2014/main" id="{A56976F4-7C3E-797E-A1EE-449E61D0DF98}"/>
              </a:ext>
            </a:extLst>
          </p:cNvPr>
          <p:cNvGraphicFramePr/>
          <p:nvPr>
            <p:extLst>
              <p:ext uri="{D42A27DB-BD31-4B8C-83A1-F6EECF244321}">
                <p14:modId xmlns:p14="http://schemas.microsoft.com/office/powerpoint/2010/main" val="3209353227"/>
              </p:ext>
            </p:extLst>
          </p:nvPr>
        </p:nvGraphicFramePr>
        <p:xfrm>
          <a:off x="1442000" y="2793999"/>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105277755"/>
      </p:ext>
    </p:extLst>
  </p:cSld>
  <p:clrMapOvr>
    <a:masterClrMapping/>
  </p:clrMapOvr>
  <mc:AlternateContent xmlns:mc="http://schemas.openxmlformats.org/markup-compatibility/2006" xmlns:p14="http://schemas.microsoft.com/office/powerpoint/2010/main">
    <mc:Choice Requires="p14">
      <p:transition p14:dur="10" advClick="0" advTm="55000"/>
    </mc:Choice>
    <mc:Fallback xmlns="">
      <p:transition advClick="0"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52020"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885E0D-7B1C-45B5-BB1E-1EE0FD21B325}"/>
              </a:ext>
            </a:extLst>
          </p:cNvPr>
          <p:cNvSpPr>
            <a:spLocks noGrp="1"/>
          </p:cNvSpPr>
          <p:nvPr>
            <p:ph type="sldNum" sz="quarter" idx="12"/>
          </p:nvPr>
        </p:nvSpPr>
        <p:spPr/>
        <p:txBody>
          <a:bodyPr/>
          <a:lstStyle/>
          <a:p>
            <a:fld id="{C1640D55-031C-4AD9-A16C-4EFA2F922910}" type="slidenum">
              <a:rPr lang="en-US" smtClean="0"/>
              <a:pPr/>
              <a:t>15</a:t>
            </a:fld>
            <a:endParaRPr lang="en-US" dirty="0"/>
          </a:p>
        </p:txBody>
      </p:sp>
      <p:sp>
        <p:nvSpPr>
          <p:cNvPr id="3" name="Content Placeholder 2">
            <a:extLst>
              <a:ext uri="{FF2B5EF4-FFF2-40B4-BE49-F238E27FC236}">
                <a16:creationId xmlns:a16="http://schemas.microsoft.com/office/drawing/2014/main" id="{97F52897-C670-4ED9-8F90-A1B4EEBB4E36}"/>
              </a:ext>
            </a:extLst>
          </p:cNvPr>
          <p:cNvSpPr>
            <a:spLocks noGrp="1"/>
          </p:cNvSpPr>
          <p:nvPr>
            <p:ph sz="quarter" idx="13"/>
          </p:nvPr>
        </p:nvSpPr>
        <p:spPr>
          <a:xfrm>
            <a:off x="1882362" y="1276173"/>
            <a:ext cx="5379276" cy="4653859"/>
          </a:xfrm>
        </p:spPr>
        <p:txBody>
          <a:bodyPr>
            <a:normAutofit/>
          </a:bodyPr>
          <a:lstStyle/>
          <a:p>
            <a:pPr algn="ctr">
              <a:lnSpc>
                <a:spcPct val="100000"/>
              </a:lnSpc>
            </a:pPr>
            <a:r>
              <a:rPr lang="en-US" sz="2400" dirty="0">
                <a:solidFill>
                  <a:schemeClr val="tx1"/>
                </a:solidFill>
              </a:rPr>
              <a:t>The purpose of this waiver is to offer services that will prevent and/or delay institutionalization to people with intellectual disability and/or related disabilities </a:t>
            </a:r>
            <a:r>
              <a:rPr lang="en-US" sz="2400" dirty="0">
                <a:solidFill>
                  <a:srgbClr val="FF0000"/>
                </a:solidFill>
              </a:rPr>
              <a:t>whose waiver service needs will not exceed a predetermined amount per year.</a:t>
            </a:r>
            <a:r>
              <a:rPr lang="en-US" sz="2400" dirty="0">
                <a:solidFill>
                  <a:schemeClr val="tx1"/>
                </a:solidFill>
              </a:rPr>
              <a:t> </a:t>
            </a:r>
          </a:p>
          <a:p>
            <a:pPr algn="ctr"/>
            <a:endParaRPr lang="en-US" sz="2400" dirty="0">
              <a:solidFill>
                <a:schemeClr val="tx1"/>
              </a:solidFill>
            </a:endParaRPr>
          </a:p>
          <a:p>
            <a:pPr algn="ctr"/>
            <a:r>
              <a:rPr lang="en-US" sz="2400" dirty="0">
                <a:solidFill>
                  <a:schemeClr val="tx1"/>
                </a:solidFill>
              </a:rPr>
              <a:t>The yearly amount may be adjusted in future years. </a:t>
            </a:r>
          </a:p>
          <a:p>
            <a:endParaRPr lang="en-US" dirty="0"/>
          </a:p>
        </p:txBody>
      </p:sp>
      <p:sp>
        <p:nvSpPr>
          <p:cNvPr id="4" name="Title 9">
            <a:extLst>
              <a:ext uri="{FF2B5EF4-FFF2-40B4-BE49-F238E27FC236}">
                <a16:creationId xmlns:a16="http://schemas.microsoft.com/office/drawing/2014/main" id="{FD6343FD-87C5-43CE-9E55-56F3B24B44EE}"/>
              </a:ext>
            </a:extLst>
          </p:cNvPr>
          <p:cNvSpPr txBox="1">
            <a:spLocks/>
          </p:cNvSpPr>
          <p:nvPr/>
        </p:nvSpPr>
        <p:spPr>
          <a:xfrm>
            <a:off x="0" y="1"/>
            <a:ext cx="9144000" cy="849854"/>
          </a:xfrm>
          <a:prstGeom prst="rect">
            <a:avLst/>
          </a:prstGeom>
          <a:solidFill>
            <a:srgbClr val="004875"/>
          </a:solidFill>
        </p:spPr>
        <p:txBody>
          <a:bodyPr anchor="ctr"/>
          <a:lst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a:lstStyle>
          <a:p>
            <a:r>
              <a:rPr lang="en-US" dirty="0"/>
              <a:t>CS Waiver Cost Cap</a:t>
            </a:r>
          </a:p>
        </p:txBody>
      </p:sp>
      <p:pic>
        <p:nvPicPr>
          <p:cNvPr id="5" name="Graphic 4" descr="Money">
            <a:extLst>
              <a:ext uri="{FF2B5EF4-FFF2-40B4-BE49-F238E27FC236}">
                <a16:creationId xmlns:a16="http://schemas.microsoft.com/office/drawing/2014/main" id="{0E61414D-88AB-4843-92C6-558E74283B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22178" y="1276173"/>
            <a:ext cx="1925926" cy="1925926"/>
          </a:xfrm>
          <a:prstGeom prst="rect">
            <a:avLst/>
          </a:prstGeom>
        </p:spPr>
      </p:pic>
      <p:pic>
        <p:nvPicPr>
          <p:cNvPr id="6" name="Graphic 5" descr="Dollar">
            <a:extLst>
              <a:ext uri="{FF2B5EF4-FFF2-40B4-BE49-F238E27FC236}">
                <a16:creationId xmlns:a16="http://schemas.microsoft.com/office/drawing/2014/main" id="{FA25CD4E-1CBD-4E4F-A562-290C5CA06F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4380" y="3681804"/>
            <a:ext cx="1780674" cy="1780674"/>
          </a:xfrm>
          <a:prstGeom prst="rect">
            <a:avLst/>
          </a:prstGeom>
        </p:spPr>
      </p:pic>
      <p:pic>
        <p:nvPicPr>
          <p:cNvPr id="7" name="CS 16">
            <a:hlinkClick r:id="" action="ppaction://media"/>
            <a:extLst>
              <a:ext uri="{FF2B5EF4-FFF2-40B4-BE49-F238E27FC236}">
                <a16:creationId xmlns:a16="http://schemas.microsoft.com/office/drawing/2014/main" id="{276C3730-2547-4251-BB2C-24D43D19F9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302917" y="2299976"/>
            <a:ext cx="996632" cy="996632"/>
          </a:xfrm>
          <a:prstGeom prst="rect">
            <a:avLst/>
          </a:prstGeom>
        </p:spPr>
      </p:pic>
    </p:spTree>
    <p:extLst>
      <p:ext uri="{BB962C8B-B14F-4D97-AF65-F5344CB8AC3E}">
        <p14:creationId xmlns:p14="http://schemas.microsoft.com/office/powerpoint/2010/main" val="249632254"/>
      </p:ext>
    </p:extLst>
  </p:cSld>
  <p:clrMapOvr>
    <a:masterClrMapping/>
  </p:clrMapOvr>
  <mc:AlternateContent xmlns:mc="http://schemas.openxmlformats.org/markup-compatibility/2006" xmlns:p14="http://schemas.microsoft.com/office/powerpoint/2010/main">
    <mc:Choice Requires="p14">
      <p:transition p14:dur="0" advClick="0" advTm="20624"/>
    </mc:Choice>
    <mc:Fallback xmlns="">
      <p:transition advClick="0" advTm="20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 objId="7"/>
        <p14:stopEvt time="20173" objId="7"/>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4E898-4385-4FD8-9B1F-8792676A6452}"/>
              </a:ext>
            </a:extLst>
          </p:cNvPr>
          <p:cNvSpPr>
            <a:spLocks noGrp="1"/>
          </p:cNvSpPr>
          <p:nvPr>
            <p:ph type="title"/>
          </p:nvPr>
        </p:nvSpPr>
        <p:spPr/>
        <p:txBody>
          <a:bodyPr/>
          <a:lstStyle/>
          <a:p>
            <a:r>
              <a:rPr lang="en-US" dirty="0"/>
              <a:t>Waiting List Management</a:t>
            </a:r>
          </a:p>
        </p:txBody>
      </p:sp>
      <p:sp>
        <p:nvSpPr>
          <p:cNvPr id="3" name="Content Placeholder 2">
            <a:extLst>
              <a:ext uri="{FF2B5EF4-FFF2-40B4-BE49-F238E27FC236}">
                <a16:creationId xmlns:a16="http://schemas.microsoft.com/office/drawing/2014/main" id="{87302BA9-22FC-4222-90E2-28E17C08C290}"/>
              </a:ext>
            </a:extLst>
          </p:cNvPr>
          <p:cNvSpPr>
            <a:spLocks noGrp="1"/>
          </p:cNvSpPr>
          <p:nvPr>
            <p:ph idx="1"/>
          </p:nvPr>
        </p:nvSpPr>
        <p:spPr/>
        <p:txBody>
          <a:bodyPr>
            <a:normAutofit/>
          </a:bodyPr>
          <a:lstStyle/>
          <a:p>
            <a:pPr marL="0" indent="0" algn="ctr">
              <a:buNone/>
            </a:pPr>
            <a:r>
              <a:rPr lang="en-US" sz="2400" dirty="0">
                <a:solidFill>
                  <a:srgbClr val="E27500"/>
                </a:solidFill>
              </a:rPr>
              <a:t>All applicants will be enrolled in the CS Waiver based on earliest referral date. </a:t>
            </a:r>
          </a:p>
          <a:p>
            <a:pPr marL="0" indent="0">
              <a:buNone/>
            </a:pPr>
            <a:endParaRPr lang="en-US" sz="2400" dirty="0"/>
          </a:p>
          <a:p>
            <a:pPr marL="0" indent="0">
              <a:buNone/>
            </a:pPr>
            <a:r>
              <a:rPr lang="en-US" sz="2400" dirty="0"/>
              <a:t>A slot has been reserved for the following applicants. They will be given priority and may be enrolled in the CS Waiver  </a:t>
            </a:r>
            <a:r>
              <a:rPr lang="en-US" sz="2400" b="1" i="1" dirty="0"/>
              <a:t>without being placed on a waiting list</a:t>
            </a:r>
            <a:r>
              <a:rPr lang="en-US" sz="2400" b="1" dirty="0"/>
              <a:t>:</a:t>
            </a:r>
          </a:p>
          <a:p>
            <a:pPr lvl="0"/>
            <a:r>
              <a:rPr lang="en-US" sz="2000" dirty="0"/>
              <a:t>Those individuals currently receiving  DDSN- funded Day Services </a:t>
            </a:r>
          </a:p>
          <a:p>
            <a:pPr lvl="0"/>
            <a:r>
              <a:rPr lang="en-US" sz="2000" dirty="0"/>
              <a:t>Those individuals who are transferring from the Intellectual Disability/Related Disabilities Waiver.</a:t>
            </a:r>
          </a:p>
          <a:p>
            <a:pPr marL="0" indent="0">
              <a:buNone/>
            </a:pPr>
            <a:endParaRPr lang="en-US" dirty="0"/>
          </a:p>
        </p:txBody>
      </p:sp>
      <p:sp>
        <p:nvSpPr>
          <p:cNvPr id="4" name="Slide Number Placeholder 3">
            <a:extLst>
              <a:ext uri="{FF2B5EF4-FFF2-40B4-BE49-F238E27FC236}">
                <a16:creationId xmlns:a16="http://schemas.microsoft.com/office/drawing/2014/main" id="{EC380E1B-DF61-4D67-8E04-E3BF19A6861C}"/>
              </a:ext>
            </a:extLst>
          </p:cNvPr>
          <p:cNvSpPr>
            <a:spLocks noGrp="1"/>
          </p:cNvSpPr>
          <p:nvPr>
            <p:ph type="sldNum" sz="quarter" idx="10"/>
          </p:nvPr>
        </p:nvSpPr>
        <p:spPr/>
        <p:txBody>
          <a:bodyPr/>
          <a:lstStyle/>
          <a:p>
            <a:fld id="{C1640D55-031C-4AD9-A16C-4EFA2F922910}" type="slidenum">
              <a:rPr lang="en-US" smtClean="0"/>
              <a:pPr/>
              <a:t>16</a:t>
            </a:fld>
            <a:endParaRPr lang="en-US" dirty="0"/>
          </a:p>
        </p:txBody>
      </p:sp>
      <p:pic>
        <p:nvPicPr>
          <p:cNvPr id="5" name="CS 17">
            <a:hlinkClick r:id="" action="ppaction://media"/>
            <a:extLst>
              <a:ext uri="{FF2B5EF4-FFF2-40B4-BE49-F238E27FC236}">
                <a16:creationId xmlns:a16="http://schemas.microsoft.com/office/drawing/2014/main" id="{E115232A-1C87-4BC4-AF47-AC6ABDCE8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13484" y="3255168"/>
            <a:ext cx="712765" cy="712765"/>
          </a:xfrm>
          <a:prstGeom prst="rect">
            <a:avLst/>
          </a:prstGeom>
        </p:spPr>
      </p:pic>
      <p:grpSp>
        <p:nvGrpSpPr>
          <p:cNvPr id="10" name="Group 9">
            <a:extLst>
              <a:ext uri="{FF2B5EF4-FFF2-40B4-BE49-F238E27FC236}">
                <a16:creationId xmlns:a16="http://schemas.microsoft.com/office/drawing/2014/main" id="{81658913-F611-2E50-2D27-C137C14181C9}"/>
              </a:ext>
            </a:extLst>
          </p:cNvPr>
          <p:cNvGrpSpPr/>
          <p:nvPr/>
        </p:nvGrpSpPr>
        <p:grpSpPr>
          <a:xfrm>
            <a:off x="6380955" y="4104388"/>
            <a:ext cx="2089383" cy="2089383"/>
            <a:chOff x="6289514" y="4104388"/>
            <a:chExt cx="2089383" cy="2089383"/>
          </a:xfrm>
        </p:grpSpPr>
        <p:pic>
          <p:nvPicPr>
            <p:cNvPr id="8" name="Graphic 7" descr="Clipboard outline">
              <a:extLst>
                <a:ext uri="{FF2B5EF4-FFF2-40B4-BE49-F238E27FC236}">
                  <a16:creationId xmlns:a16="http://schemas.microsoft.com/office/drawing/2014/main" id="{B729013A-D6E1-0CFA-D642-2B95C25186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84752">
              <a:off x="6289514" y="4104388"/>
              <a:ext cx="2089383" cy="2089383"/>
            </a:xfrm>
            <a:prstGeom prst="rect">
              <a:avLst/>
            </a:prstGeom>
          </p:spPr>
        </p:pic>
        <p:sp>
          <p:nvSpPr>
            <p:cNvPr id="9" name="TextBox 8">
              <a:extLst>
                <a:ext uri="{FF2B5EF4-FFF2-40B4-BE49-F238E27FC236}">
                  <a16:creationId xmlns:a16="http://schemas.microsoft.com/office/drawing/2014/main" id="{0BA5ED59-BEF6-DC70-C0B3-7C55077C4FD2}"/>
                </a:ext>
              </a:extLst>
            </p:cNvPr>
            <p:cNvSpPr txBox="1"/>
            <p:nvPr/>
          </p:nvSpPr>
          <p:spPr>
            <a:xfrm rot="571195">
              <a:off x="6538210" y="5559998"/>
              <a:ext cx="1300677" cy="369332"/>
            </a:xfrm>
            <a:prstGeom prst="rect">
              <a:avLst/>
            </a:prstGeom>
            <a:noFill/>
          </p:spPr>
          <p:txBody>
            <a:bodyPr wrap="none" rtlCol="0">
              <a:spAutoFit/>
            </a:bodyPr>
            <a:lstStyle/>
            <a:p>
              <a:r>
                <a:rPr lang="en-US" b="1" dirty="0">
                  <a:solidFill>
                    <a:srgbClr val="E27500"/>
                  </a:solidFill>
                </a:rPr>
                <a:t>Waiting List</a:t>
              </a:r>
            </a:p>
          </p:txBody>
        </p:sp>
      </p:grpSp>
    </p:spTree>
    <p:extLst>
      <p:ext uri="{BB962C8B-B14F-4D97-AF65-F5344CB8AC3E}">
        <p14:creationId xmlns:p14="http://schemas.microsoft.com/office/powerpoint/2010/main" val="2266170825"/>
      </p:ext>
    </p:extLst>
  </p:cSld>
  <p:clrMapOvr>
    <a:masterClrMapping/>
  </p:clrMapOvr>
  <mc:AlternateContent xmlns:mc="http://schemas.openxmlformats.org/markup-compatibility/2006" xmlns:p14="http://schemas.microsoft.com/office/powerpoint/2010/main">
    <mc:Choice Requires="p14">
      <p:transition p14:dur="0" advClick="0" advTm="29171"/>
    </mc:Choice>
    <mc:Fallback xmlns="">
      <p:transition advClick="0" advTm="29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 objId="5"/>
        <p14:stopEvt time="27370"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E2EC1B-8903-4A8F-957F-3E18E3C5E468}"/>
              </a:ext>
            </a:extLst>
          </p:cNvPr>
          <p:cNvSpPr>
            <a:spLocks noGrp="1"/>
          </p:cNvSpPr>
          <p:nvPr>
            <p:ph type="sldNum" sz="quarter" idx="12"/>
          </p:nvPr>
        </p:nvSpPr>
        <p:spPr/>
        <p:txBody>
          <a:bodyPr/>
          <a:lstStyle/>
          <a:p>
            <a:fld id="{C1640D55-031C-4AD9-A16C-4EFA2F922910}" type="slidenum">
              <a:rPr lang="en-US" smtClean="0"/>
              <a:pPr/>
              <a:t>17</a:t>
            </a:fld>
            <a:endParaRPr lang="en-US" dirty="0"/>
          </a:p>
        </p:txBody>
      </p:sp>
      <p:sp>
        <p:nvSpPr>
          <p:cNvPr id="10" name="TextBox 9">
            <a:extLst>
              <a:ext uri="{FF2B5EF4-FFF2-40B4-BE49-F238E27FC236}">
                <a16:creationId xmlns:a16="http://schemas.microsoft.com/office/drawing/2014/main" id="{830A4101-E5E3-4372-9288-CCD2CE2ADE1F}"/>
              </a:ext>
            </a:extLst>
          </p:cNvPr>
          <p:cNvSpPr txBox="1"/>
          <p:nvPr/>
        </p:nvSpPr>
        <p:spPr>
          <a:xfrm>
            <a:off x="996948" y="4449763"/>
            <a:ext cx="7150100" cy="1200329"/>
          </a:xfrm>
          <a:prstGeom prst="rect">
            <a:avLst/>
          </a:prstGeom>
          <a:noFill/>
        </p:spPr>
        <p:txBody>
          <a:bodyPr wrap="square" rtlCol="0">
            <a:spAutoFit/>
          </a:bodyPr>
          <a:lstStyle/>
          <a:p>
            <a:pPr algn="ctr"/>
            <a:r>
              <a:rPr lang="en-US" sz="2400" dirty="0">
                <a:solidFill>
                  <a:srgbClr val="004875"/>
                </a:solidFill>
              </a:rPr>
              <a:t>All waiver services, policies and procedures are housed on the SCDDSN website (</a:t>
            </a:r>
            <a:r>
              <a:rPr lang="en-US" sz="2400" u="sng" dirty="0">
                <a:solidFill>
                  <a:srgbClr val="004875"/>
                </a:solidFill>
              </a:rPr>
              <a:t>www.scddsn.gov</a:t>
            </a:r>
            <a:r>
              <a:rPr lang="en-US" sz="2400" dirty="0">
                <a:solidFill>
                  <a:srgbClr val="004875"/>
                </a:solidFill>
              </a:rPr>
              <a:t>) and can be accessed when needed.</a:t>
            </a:r>
          </a:p>
        </p:txBody>
      </p:sp>
      <p:pic>
        <p:nvPicPr>
          <p:cNvPr id="3" name="CS 18">
            <a:hlinkClick r:id="" action="ppaction://media"/>
            <a:extLst>
              <a:ext uri="{FF2B5EF4-FFF2-40B4-BE49-F238E27FC236}">
                <a16:creationId xmlns:a16="http://schemas.microsoft.com/office/drawing/2014/main" id="{72077FEF-0230-414F-BC0C-56A0A7C80D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49023" y="2364740"/>
            <a:ext cx="744217" cy="744219"/>
          </a:xfrm>
          <a:prstGeom prst="rect">
            <a:avLst/>
          </a:prstGeom>
        </p:spPr>
      </p:pic>
      <p:grpSp>
        <p:nvGrpSpPr>
          <p:cNvPr id="13" name="Group 12">
            <a:extLst>
              <a:ext uri="{FF2B5EF4-FFF2-40B4-BE49-F238E27FC236}">
                <a16:creationId xmlns:a16="http://schemas.microsoft.com/office/drawing/2014/main" id="{A82C4C39-D04B-42BD-C71B-82C8D7CFDE32}"/>
              </a:ext>
            </a:extLst>
          </p:cNvPr>
          <p:cNvGrpSpPr/>
          <p:nvPr/>
        </p:nvGrpSpPr>
        <p:grpSpPr>
          <a:xfrm>
            <a:off x="0" y="4753"/>
            <a:ext cx="9144000" cy="849854"/>
            <a:chOff x="0" y="1219949"/>
            <a:chExt cx="9144000" cy="849854"/>
          </a:xfrm>
        </p:grpSpPr>
        <p:sp>
          <p:nvSpPr>
            <p:cNvPr id="12" name="Title 1">
              <a:extLst>
                <a:ext uri="{FF2B5EF4-FFF2-40B4-BE49-F238E27FC236}">
                  <a16:creationId xmlns:a16="http://schemas.microsoft.com/office/drawing/2014/main" id="{EACA8224-D82A-D7CD-E586-FCDC902D01BD}"/>
                </a:ext>
              </a:extLst>
            </p:cNvPr>
            <p:cNvSpPr txBox="1">
              <a:spLocks/>
            </p:cNvSpPr>
            <p:nvPr/>
          </p:nvSpPr>
          <p:spPr>
            <a:xfrm>
              <a:off x="0" y="1219949"/>
              <a:ext cx="9144000" cy="849854"/>
            </a:xfrm>
            <a:prstGeom prst="rect">
              <a:avLst/>
            </a:prstGeom>
            <a:solidFill>
              <a:srgbClr val="004875"/>
            </a:solidFill>
          </p:spPr>
          <p:txBody>
            <a:bodyPr/>
            <a:lst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a:lstStyle>
            <a:p>
              <a:endParaRPr lang="en-US" dirty="0"/>
            </a:p>
          </p:txBody>
        </p:sp>
        <p:sp>
          <p:nvSpPr>
            <p:cNvPr id="8" name="TextBox 7">
              <a:extLst>
                <a:ext uri="{FF2B5EF4-FFF2-40B4-BE49-F238E27FC236}">
                  <a16:creationId xmlns:a16="http://schemas.microsoft.com/office/drawing/2014/main" id="{3C4573B7-A98A-C64B-19FC-9D6AF9543B4C}"/>
                </a:ext>
              </a:extLst>
            </p:cNvPr>
            <p:cNvSpPr txBox="1"/>
            <p:nvPr/>
          </p:nvSpPr>
          <p:spPr>
            <a:xfrm>
              <a:off x="1327263" y="1344156"/>
              <a:ext cx="6489469" cy="646331"/>
            </a:xfrm>
            <a:prstGeom prst="rect">
              <a:avLst/>
            </a:prstGeom>
            <a:noFill/>
          </p:spPr>
          <p:txBody>
            <a:bodyPr wrap="none" rtlCol="0">
              <a:spAutoFit/>
            </a:bodyPr>
            <a:lstStyle/>
            <a:p>
              <a:r>
                <a:rPr lang="en-US" sz="3600" b="1" dirty="0">
                  <a:solidFill>
                    <a:schemeClr val="bg1"/>
                  </a:solidFill>
                </a:rPr>
                <a:t>Services, Policies and Procedures</a:t>
              </a:r>
            </a:p>
          </p:txBody>
        </p:sp>
      </p:grpSp>
      <p:cxnSp>
        <p:nvCxnSpPr>
          <p:cNvPr id="16" name="Straight Connector 15">
            <a:extLst>
              <a:ext uri="{FF2B5EF4-FFF2-40B4-BE49-F238E27FC236}">
                <a16:creationId xmlns:a16="http://schemas.microsoft.com/office/drawing/2014/main" id="{073FC2B5-147B-87DB-E9E4-99DA01EA15A1}"/>
              </a:ext>
            </a:extLst>
          </p:cNvPr>
          <p:cNvCxnSpPr/>
          <p:nvPr/>
        </p:nvCxnSpPr>
        <p:spPr>
          <a:xfrm>
            <a:off x="3585408" y="4102100"/>
            <a:ext cx="1997242" cy="0"/>
          </a:xfrm>
          <a:prstGeom prst="line">
            <a:avLst/>
          </a:prstGeom>
          <a:ln w="25400">
            <a:solidFill>
              <a:srgbClr val="004875"/>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6A71D93-98CD-EF31-E863-6A91A1B34561}"/>
              </a:ext>
            </a:extLst>
          </p:cNvPr>
          <p:cNvGrpSpPr/>
          <p:nvPr/>
        </p:nvGrpSpPr>
        <p:grpSpPr>
          <a:xfrm>
            <a:off x="3015541" y="1170519"/>
            <a:ext cx="3112909" cy="2359189"/>
            <a:chOff x="3015541" y="1094319"/>
            <a:chExt cx="3112909" cy="2359189"/>
          </a:xfrm>
        </p:grpSpPr>
        <p:pic>
          <p:nvPicPr>
            <p:cNvPr id="4" name="Picture 3" descr="A picture containing person, table, indoor&#10;&#10;Description automatically generated">
              <a:extLst>
                <a:ext uri="{FF2B5EF4-FFF2-40B4-BE49-F238E27FC236}">
                  <a16:creationId xmlns:a16="http://schemas.microsoft.com/office/drawing/2014/main" id="{3936C78D-B984-41D8-9FB3-7162135E6FD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015541" y="1094319"/>
              <a:ext cx="3112909" cy="233468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FFB610DA-7F82-41C5-B5E6-49C33F193E03}"/>
                </a:ext>
              </a:extLst>
            </p:cNvPr>
            <p:cNvSpPr txBox="1"/>
            <p:nvPr/>
          </p:nvSpPr>
          <p:spPr>
            <a:xfrm>
              <a:off x="3441755" y="3268842"/>
              <a:ext cx="2284547" cy="184666"/>
            </a:xfrm>
            <a:prstGeom prst="rect">
              <a:avLst/>
            </a:prstGeom>
            <a:noFill/>
          </p:spPr>
          <p:txBody>
            <a:bodyPr wrap="square" rtlCol="0">
              <a:spAutoFit/>
            </a:bodyPr>
            <a:lstStyle/>
            <a:p>
              <a:r>
                <a:rPr lang="en-US" sz="600" dirty="0">
                  <a:hlinkClick r:id="rId8" tooltip="http://thecollaboratory.wikidot.com/2013-philosophy-of-thought-logic"/>
                </a:rPr>
                <a:t>This Photo</a:t>
              </a:r>
              <a:r>
                <a:rPr lang="en-US" sz="600" dirty="0"/>
                <a:t> by Unknown Author is licensed under </a:t>
              </a:r>
              <a:r>
                <a:rPr lang="en-US" sz="600" dirty="0">
                  <a:hlinkClick r:id="rId9" tooltip="https://creativecommons.org/licenses/by-sa/3.0/"/>
                </a:rPr>
                <a:t>CC BY-SA</a:t>
              </a:r>
              <a:endParaRPr lang="en-US" sz="600" dirty="0"/>
            </a:p>
          </p:txBody>
        </p:sp>
      </p:grpSp>
    </p:spTree>
    <p:extLst>
      <p:ext uri="{BB962C8B-B14F-4D97-AF65-F5344CB8AC3E}">
        <p14:creationId xmlns:p14="http://schemas.microsoft.com/office/powerpoint/2010/main" val="166799739"/>
      </p:ext>
    </p:extLst>
  </p:cSld>
  <p:clrMapOvr>
    <a:masterClrMapping/>
  </p:clrMapOvr>
  <mc:AlternateContent xmlns:mc="http://schemas.openxmlformats.org/markup-compatibility/2006" xmlns:p14="http://schemas.microsoft.com/office/powerpoint/2010/main">
    <mc:Choice Requires="p14">
      <p:transition p14:dur="0" advClick="0" advTm="17676"/>
    </mc:Choice>
    <mc:Fallback xmlns="">
      <p:transition advClick="0" advTm="17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001" objId="3"/>
        <p14:stopEvt time="15942" objId="3"/>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851232"/>
      </p:ext>
    </p:extLst>
  </p:cSld>
  <p:clrMapOvr>
    <a:masterClrMapping/>
  </p:clrMapOvr>
  <mc:AlternateContent xmlns:mc="http://schemas.openxmlformats.org/markup-compatibility/2006" xmlns:p14="http://schemas.microsoft.com/office/powerpoint/2010/main">
    <mc:Choice Requires="p14">
      <p:transition spd="slow" p14:dur="2000" advTm="5306"/>
    </mc:Choice>
    <mc:Fallback xmlns="">
      <p:transition spd="slow" advTm="530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2155" y="1270328"/>
            <a:ext cx="5214358" cy="3338297"/>
          </a:xfrm>
        </p:spPr>
        <p:txBody>
          <a:bodyPr>
            <a:normAutofit/>
          </a:bodyPr>
          <a:lstStyle/>
          <a:p>
            <a:pPr marL="0" indent="0" algn="ctr">
              <a:buNone/>
            </a:pPr>
            <a:r>
              <a:rPr lang="en-US" sz="2200" dirty="0">
                <a:solidFill>
                  <a:srgbClr val="E27500"/>
                </a:solidFill>
              </a:rPr>
              <a:t>C</a:t>
            </a:r>
            <a:r>
              <a:rPr lang="en-US" sz="2200" dirty="0"/>
              <a:t>ommunity </a:t>
            </a:r>
            <a:r>
              <a:rPr lang="en-US" sz="2200" dirty="0">
                <a:solidFill>
                  <a:srgbClr val="E27500"/>
                </a:solidFill>
              </a:rPr>
              <a:t>S</a:t>
            </a:r>
            <a:r>
              <a:rPr lang="en-US" sz="2200" dirty="0"/>
              <a:t>upports Waiver (</a:t>
            </a:r>
            <a:r>
              <a:rPr lang="en-US" sz="2200" dirty="0">
                <a:solidFill>
                  <a:srgbClr val="E27500"/>
                </a:solidFill>
              </a:rPr>
              <a:t>CS</a:t>
            </a:r>
            <a:r>
              <a:rPr lang="en-US" sz="2200" dirty="0"/>
              <a:t>)</a:t>
            </a:r>
          </a:p>
          <a:p>
            <a:pPr>
              <a:buFont typeface="Wingdings" panose="05000000000000000000" pitchFamily="2" charset="2"/>
              <a:buChar char="§"/>
            </a:pPr>
            <a:r>
              <a:rPr lang="en-US" sz="2000" dirty="0"/>
              <a:t>offers services meant to prevent and/or delay institutionalization of the waiver participants. </a:t>
            </a:r>
          </a:p>
          <a:p>
            <a:pPr>
              <a:buFont typeface="Wingdings" panose="05000000000000000000" pitchFamily="2" charset="2"/>
              <a:buChar char="§"/>
            </a:pPr>
            <a:r>
              <a:rPr lang="en-US" sz="2000" dirty="0">
                <a:solidFill>
                  <a:srgbClr val="007630"/>
                </a:solidFill>
              </a:rPr>
              <a:t>reflects the State’s commitment to offering viable community options as an alternative to institutional placement.</a:t>
            </a:r>
          </a:p>
          <a:p>
            <a:pPr marL="0" indent="0">
              <a:buNone/>
            </a:pPr>
            <a:r>
              <a:rPr lang="en-US" sz="1800" i="1" dirty="0"/>
              <a:t>Participant service needs are not allowed to exceed the established individual cost limit set forth in the waiver.</a:t>
            </a:r>
          </a:p>
          <a:p>
            <a:pPr marL="0" indent="0">
              <a:buNone/>
            </a:pPr>
            <a:endParaRPr lang="en-US" dirty="0"/>
          </a:p>
        </p:txBody>
      </p:sp>
      <p:sp>
        <p:nvSpPr>
          <p:cNvPr id="3" name="Title 2"/>
          <p:cNvSpPr>
            <a:spLocks noGrp="1"/>
          </p:cNvSpPr>
          <p:nvPr>
            <p:ph type="title"/>
          </p:nvPr>
        </p:nvSpPr>
        <p:spPr/>
        <p:txBody>
          <a:bodyPr/>
          <a:lstStyle/>
          <a:p>
            <a:r>
              <a:rPr lang="en-US" dirty="0"/>
              <a:t>Introduction</a:t>
            </a:r>
          </a:p>
        </p:txBody>
      </p:sp>
      <p:sp>
        <p:nvSpPr>
          <p:cNvPr id="4" name="Slide Number Placeholder 3"/>
          <p:cNvSpPr>
            <a:spLocks noGrp="1"/>
          </p:cNvSpPr>
          <p:nvPr>
            <p:ph type="sldNum" sz="quarter" idx="10"/>
          </p:nvPr>
        </p:nvSpPr>
        <p:spPr/>
        <p:txBody>
          <a:bodyPr/>
          <a:lstStyle/>
          <a:p>
            <a:fld id="{C1640D55-031C-4AD9-A16C-4EFA2F922910}" type="slidenum">
              <a:rPr lang="en-US" smtClean="0"/>
              <a:pPr/>
              <a:t>2</a:t>
            </a:fld>
            <a:endParaRPr lang="en-US" dirty="0"/>
          </a:p>
        </p:txBody>
      </p:sp>
      <p:pic>
        <p:nvPicPr>
          <p:cNvPr id="7" name="CS 2">
            <a:hlinkClick r:id="" action="ppaction://media"/>
            <a:extLst>
              <a:ext uri="{FF2B5EF4-FFF2-40B4-BE49-F238E27FC236}">
                <a16:creationId xmlns:a16="http://schemas.microsoft.com/office/drawing/2014/main" id="{9006204A-F4D6-4B8F-9197-8E00A15F7E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83860" y="2976354"/>
            <a:ext cx="758253" cy="758255"/>
          </a:xfrm>
          <a:prstGeom prst="rect">
            <a:avLst/>
          </a:prstGeom>
        </p:spPr>
      </p:pic>
      <p:grpSp>
        <p:nvGrpSpPr>
          <p:cNvPr id="10" name="Group 9">
            <a:extLst>
              <a:ext uri="{FF2B5EF4-FFF2-40B4-BE49-F238E27FC236}">
                <a16:creationId xmlns:a16="http://schemas.microsoft.com/office/drawing/2014/main" id="{931F647F-3015-4A42-A213-9D47798CF7D7}"/>
              </a:ext>
            </a:extLst>
          </p:cNvPr>
          <p:cNvGrpSpPr/>
          <p:nvPr/>
        </p:nvGrpSpPr>
        <p:grpSpPr>
          <a:xfrm>
            <a:off x="3291374" y="1845567"/>
            <a:ext cx="5063808" cy="4220998"/>
            <a:chOff x="3291374" y="1845567"/>
            <a:chExt cx="5063808" cy="4220998"/>
          </a:xfrm>
        </p:grpSpPr>
        <p:grpSp>
          <p:nvGrpSpPr>
            <p:cNvPr id="8" name="Group 7">
              <a:extLst>
                <a:ext uri="{FF2B5EF4-FFF2-40B4-BE49-F238E27FC236}">
                  <a16:creationId xmlns:a16="http://schemas.microsoft.com/office/drawing/2014/main" id="{10ADB835-51F1-4A75-96EE-FD67EF92ED79}"/>
                </a:ext>
              </a:extLst>
            </p:cNvPr>
            <p:cNvGrpSpPr/>
            <p:nvPr/>
          </p:nvGrpSpPr>
          <p:grpSpPr>
            <a:xfrm>
              <a:off x="5543158" y="1845567"/>
              <a:ext cx="2812024" cy="2407539"/>
              <a:chOff x="5548947" y="2261750"/>
              <a:chExt cx="2812024" cy="2407539"/>
            </a:xfrm>
          </p:grpSpPr>
          <p:pic>
            <p:nvPicPr>
              <p:cNvPr id="6" name="Picture 5">
                <a:extLst>
                  <a:ext uri="{FF2B5EF4-FFF2-40B4-BE49-F238E27FC236}">
                    <a16:creationId xmlns:a16="http://schemas.microsoft.com/office/drawing/2014/main" id="{233EB4B1-ECA5-4AE3-8248-C32923401A3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548947" y="2261750"/>
                <a:ext cx="2812024" cy="23345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71191ED-59A4-4456-BF09-52C4FCB57082}"/>
                  </a:ext>
                </a:extLst>
              </p:cNvPr>
              <p:cNvSpPr txBox="1"/>
              <p:nvPr/>
            </p:nvSpPr>
            <p:spPr>
              <a:xfrm>
                <a:off x="5951643" y="4484623"/>
                <a:ext cx="2256311" cy="184666"/>
              </a:xfrm>
              <a:prstGeom prst="rect">
                <a:avLst/>
              </a:prstGeom>
              <a:noFill/>
            </p:spPr>
            <p:txBody>
              <a:bodyPr wrap="square" rtlCol="0">
                <a:spAutoFit/>
              </a:bodyPr>
              <a:lstStyle/>
              <a:p>
                <a:r>
                  <a:rPr lang="en-US" sz="600" dirty="0">
                    <a:hlinkClick r:id="rId7" tooltip="http://www.learningdisabilityanddementia.org/id-dementia-summit.html"/>
                  </a:rPr>
                  <a:t>This Photo</a:t>
                </a:r>
                <a:r>
                  <a:rPr lang="en-US" sz="600" dirty="0"/>
                  <a:t> by Unknown Author is licensed under </a:t>
                </a:r>
                <a:r>
                  <a:rPr lang="en-US" sz="600" dirty="0">
                    <a:hlinkClick r:id="rId8" tooltip="https://creativecommons.org/licenses/by-nc-nd/3.0/"/>
                  </a:rPr>
                  <a:t>CC BY-NC-ND</a:t>
                </a:r>
                <a:endParaRPr lang="en-US" sz="600" dirty="0"/>
              </a:p>
            </p:txBody>
          </p:sp>
        </p:grpSp>
        <p:pic>
          <p:nvPicPr>
            <p:cNvPr id="9" name="Picture 8">
              <a:extLst>
                <a:ext uri="{FF2B5EF4-FFF2-40B4-BE49-F238E27FC236}">
                  <a16:creationId xmlns:a16="http://schemas.microsoft.com/office/drawing/2014/main" id="{AB040486-C733-470B-B078-D435979FC83C}"/>
                </a:ext>
              </a:extLst>
            </p:cNvPr>
            <p:cNvPicPr>
              <a:picLocks noChangeAspect="1"/>
            </p:cNvPicPr>
            <p:nvPr/>
          </p:nvPicPr>
          <p:blipFill>
            <a:blip r:embed="rId9"/>
            <a:stretch>
              <a:fillRect/>
            </a:stretch>
          </p:blipFill>
          <p:spPr>
            <a:xfrm>
              <a:off x="3291374" y="4137889"/>
              <a:ext cx="2561251" cy="192867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316955803"/>
      </p:ext>
    </p:extLst>
  </p:cSld>
  <p:clrMapOvr>
    <a:masterClrMapping/>
  </p:clrMapOvr>
  <mc:AlternateContent xmlns:mc="http://schemas.openxmlformats.org/markup-compatibility/2006" xmlns:p14="http://schemas.microsoft.com/office/powerpoint/2010/main">
    <mc:Choice Requires="p14">
      <p:transition p14:dur="0" advClick="0" advTm="29401"/>
    </mc:Choice>
    <mc:Fallback xmlns="">
      <p:transition advClick="0" advTm="29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 objId="7"/>
        <p14:stopEvt time="27912" objId="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Introduction (Cont’d)</a:t>
            </a:r>
          </a:p>
        </p:txBody>
      </p:sp>
      <p:sp>
        <p:nvSpPr>
          <p:cNvPr id="6" name="Content Placeholder 5"/>
          <p:cNvSpPr>
            <a:spLocks noGrp="1"/>
          </p:cNvSpPr>
          <p:nvPr>
            <p:ph sz="half" idx="2"/>
          </p:nvPr>
        </p:nvSpPr>
        <p:spPr>
          <a:xfrm>
            <a:off x="288235" y="1223198"/>
            <a:ext cx="8227115" cy="5133152"/>
          </a:xfrm>
        </p:spPr>
        <p:txBody>
          <a:bodyPr>
            <a:normAutofit/>
          </a:bodyPr>
          <a:lstStyle/>
          <a:p>
            <a:pPr marL="0" indent="0" algn="ctr">
              <a:buNone/>
            </a:pPr>
            <a:r>
              <a:rPr lang="en-US" sz="2400" dirty="0"/>
              <a:t>The South Carolina Department of Health and Human Services (SCDHHS) has administrative authority for all waivers including the CS Waiver. </a:t>
            </a:r>
          </a:p>
          <a:p>
            <a:pPr marL="0" indent="0" algn="ctr">
              <a:buNone/>
            </a:pPr>
            <a:r>
              <a:rPr lang="en-US" sz="2400" dirty="0"/>
              <a:t>Services in this waiver are provided at the local level through county Disabilities and Special Needs (DSN) Boards and qualified private providers mainly through a traditional service delivery system that is </a:t>
            </a:r>
          </a:p>
          <a:p>
            <a:pPr marL="0" indent="0" algn="ctr">
              <a:buNone/>
            </a:pPr>
            <a:endParaRPr lang="en-US" sz="2400" dirty="0"/>
          </a:p>
          <a:p>
            <a:pPr marL="0" indent="0" algn="ctr">
              <a:buNone/>
            </a:pPr>
            <a:endParaRPr lang="en-US" sz="2400" dirty="0">
              <a:solidFill>
                <a:srgbClr val="FF0000"/>
              </a:solidFill>
            </a:endParaRPr>
          </a:p>
          <a:p>
            <a:pPr marL="0" indent="0" algn="ctr">
              <a:buNone/>
            </a:pPr>
            <a:endParaRPr lang="en-US" sz="2400" dirty="0">
              <a:solidFill>
                <a:srgbClr val="FF0000"/>
              </a:solidFill>
            </a:endParaRPr>
          </a:p>
          <a:p>
            <a:pPr marL="0" indent="0" algn="ctr">
              <a:buNone/>
            </a:pPr>
            <a:r>
              <a:rPr lang="en-US" sz="2400" dirty="0">
                <a:solidFill>
                  <a:srgbClr val="FF0000"/>
                </a:solidFill>
              </a:rPr>
              <a:t>Note:  The Waiver programs are not intended to pay for            24- hour care or needs.</a:t>
            </a:r>
            <a:r>
              <a:rPr lang="en-US" sz="2400" dirty="0"/>
              <a:t>  </a:t>
            </a:r>
          </a:p>
          <a:p>
            <a:pPr marL="0" indent="0" algn="ctr">
              <a:buNone/>
            </a:pPr>
            <a:endParaRPr lang="en-US" dirty="0"/>
          </a:p>
          <a:p>
            <a:endParaRPr lang="en-US" dirty="0"/>
          </a:p>
        </p:txBody>
      </p:sp>
      <p:sp>
        <p:nvSpPr>
          <p:cNvPr id="8" name="Slide Number Placeholder 7"/>
          <p:cNvSpPr>
            <a:spLocks noGrp="1"/>
          </p:cNvSpPr>
          <p:nvPr>
            <p:ph type="sldNum" sz="quarter" idx="12"/>
          </p:nvPr>
        </p:nvSpPr>
        <p:spPr/>
        <p:txBody>
          <a:bodyPr/>
          <a:lstStyle/>
          <a:p>
            <a:fld id="{C1640D55-031C-4AD9-A16C-4EFA2F922910}" type="slidenum">
              <a:rPr lang="en-US" smtClean="0"/>
              <a:t>3</a:t>
            </a:fld>
            <a:endParaRPr lang="en-US" dirty="0"/>
          </a:p>
        </p:txBody>
      </p:sp>
      <p:sp>
        <p:nvSpPr>
          <p:cNvPr id="2" name="TextBox 1">
            <a:extLst>
              <a:ext uri="{FF2B5EF4-FFF2-40B4-BE49-F238E27FC236}">
                <a16:creationId xmlns:a16="http://schemas.microsoft.com/office/drawing/2014/main" id="{EDDF9F28-1B7B-493B-B145-D1096F76AB75}"/>
              </a:ext>
            </a:extLst>
          </p:cNvPr>
          <p:cNvSpPr txBox="1"/>
          <p:nvPr/>
        </p:nvSpPr>
        <p:spPr>
          <a:xfrm>
            <a:off x="1527209" y="4215777"/>
            <a:ext cx="6228729" cy="523220"/>
          </a:xfrm>
          <a:prstGeom prst="rect">
            <a:avLst/>
          </a:prstGeom>
          <a:noFill/>
        </p:spPr>
        <p:txBody>
          <a:bodyPr wrap="square" rtlCol="0">
            <a:spAutoFit/>
          </a:bodyPr>
          <a:lstStyle/>
          <a:p>
            <a:r>
              <a:rPr lang="en-US" sz="2800" dirty="0">
                <a:solidFill>
                  <a:srgbClr val="E27500"/>
                </a:solidFill>
              </a:rPr>
              <a:t>PERSON CENTERED and GOAL ORIENTED</a:t>
            </a:r>
          </a:p>
        </p:txBody>
      </p:sp>
      <p:pic>
        <p:nvPicPr>
          <p:cNvPr id="5" name="CS redo 3">
            <a:hlinkClick r:id="" action="ppaction://media"/>
            <a:extLst>
              <a:ext uri="{FF2B5EF4-FFF2-40B4-BE49-F238E27FC236}">
                <a16:creationId xmlns:a16="http://schemas.microsoft.com/office/drawing/2014/main" id="{D31E1C74-2521-4480-A757-A029E79ACA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24550" y="3026086"/>
            <a:ext cx="805827" cy="805827"/>
          </a:xfrm>
          <a:prstGeom prst="rect">
            <a:avLst/>
          </a:prstGeom>
        </p:spPr>
      </p:pic>
    </p:spTree>
    <p:extLst>
      <p:ext uri="{BB962C8B-B14F-4D97-AF65-F5344CB8AC3E}">
        <p14:creationId xmlns:p14="http://schemas.microsoft.com/office/powerpoint/2010/main" val="2714039515"/>
      </p:ext>
    </p:extLst>
  </p:cSld>
  <p:clrMapOvr>
    <a:masterClrMapping/>
  </p:clrMapOvr>
  <mc:AlternateContent xmlns:mc="http://schemas.openxmlformats.org/markup-compatibility/2006" xmlns:p14="http://schemas.microsoft.com/office/powerpoint/2010/main">
    <mc:Choice Requires="p14">
      <p:transition p14:dur="0" advClick="0" advTm="29930"/>
    </mc:Choice>
    <mc:Fallback xmlns="">
      <p:transition advClick="0" advTm="29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 objId="5"/>
        <p14:stopEvt time="29930"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1961" y="1245979"/>
            <a:ext cx="4286144" cy="2946291"/>
          </a:xfrm>
        </p:spPr>
        <p:txBody>
          <a:bodyPr>
            <a:normAutofit/>
          </a:bodyPr>
          <a:lstStyle/>
          <a:p>
            <a:pPr marL="0" indent="0" algn="ctr">
              <a:lnSpc>
                <a:spcPct val="100000"/>
              </a:lnSpc>
              <a:buNone/>
            </a:pPr>
            <a:r>
              <a:rPr lang="en-US" sz="2400" dirty="0"/>
              <a:t>The CS Waiver serves people who live in the community and meet the </a:t>
            </a:r>
            <a:r>
              <a:rPr lang="en-US" sz="2400" dirty="0">
                <a:solidFill>
                  <a:schemeClr val="accent2">
                    <a:lumMod val="75000"/>
                  </a:schemeClr>
                </a:solidFill>
              </a:rPr>
              <a:t>I</a:t>
            </a:r>
            <a:r>
              <a:rPr lang="en-US" sz="2400" dirty="0"/>
              <a:t>ntermediate </a:t>
            </a:r>
            <a:r>
              <a:rPr lang="en-US" sz="2400" dirty="0">
                <a:solidFill>
                  <a:schemeClr val="accent2">
                    <a:lumMod val="75000"/>
                  </a:schemeClr>
                </a:solidFill>
              </a:rPr>
              <a:t>C</a:t>
            </a:r>
            <a:r>
              <a:rPr lang="en-US" sz="2400" dirty="0"/>
              <a:t>are </a:t>
            </a:r>
            <a:r>
              <a:rPr lang="en-US" sz="2400" dirty="0">
                <a:solidFill>
                  <a:schemeClr val="accent2">
                    <a:lumMod val="75000"/>
                  </a:schemeClr>
                </a:solidFill>
              </a:rPr>
              <a:t>F</a:t>
            </a:r>
            <a:r>
              <a:rPr lang="en-US" sz="2400" dirty="0"/>
              <a:t>acility for </a:t>
            </a:r>
            <a:r>
              <a:rPr lang="en-US" sz="2400" dirty="0">
                <a:solidFill>
                  <a:schemeClr val="accent2">
                    <a:lumMod val="75000"/>
                  </a:schemeClr>
                </a:solidFill>
              </a:rPr>
              <a:t>I</a:t>
            </a:r>
            <a:r>
              <a:rPr lang="en-US" sz="2400" dirty="0"/>
              <a:t>ndividuals with </a:t>
            </a:r>
            <a:r>
              <a:rPr lang="en-US" sz="2400" dirty="0">
                <a:solidFill>
                  <a:schemeClr val="accent2">
                    <a:lumMod val="75000"/>
                  </a:schemeClr>
                </a:solidFill>
              </a:rPr>
              <a:t>I</a:t>
            </a:r>
            <a:r>
              <a:rPr lang="en-US" sz="2400" dirty="0"/>
              <a:t>ntellectual </a:t>
            </a:r>
            <a:r>
              <a:rPr lang="en-US" sz="2400" dirty="0">
                <a:solidFill>
                  <a:schemeClr val="accent2">
                    <a:lumMod val="75000"/>
                  </a:schemeClr>
                </a:solidFill>
              </a:rPr>
              <a:t>D</a:t>
            </a:r>
            <a:r>
              <a:rPr lang="en-US" sz="2400" dirty="0"/>
              <a:t>isabilities (</a:t>
            </a:r>
            <a:r>
              <a:rPr lang="en-US" sz="2400" dirty="0">
                <a:solidFill>
                  <a:schemeClr val="accent2">
                    <a:lumMod val="75000"/>
                  </a:schemeClr>
                </a:solidFill>
              </a:rPr>
              <a:t>ICF/IID</a:t>
            </a:r>
            <a:r>
              <a:rPr lang="en-US" sz="2400" dirty="0"/>
              <a:t>) level of care criteria.  </a:t>
            </a:r>
          </a:p>
          <a:p>
            <a:pPr marL="0" indent="0">
              <a:buNone/>
            </a:pPr>
            <a:endParaRPr lang="en-US" dirty="0"/>
          </a:p>
        </p:txBody>
      </p:sp>
      <p:sp>
        <p:nvSpPr>
          <p:cNvPr id="3" name="Title 2"/>
          <p:cNvSpPr>
            <a:spLocks noGrp="1"/>
          </p:cNvSpPr>
          <p:nvPr>
            <p:ph type="title"/>
          </p:nvPr>
        </p:nvSpPr>
        <p:spPr/>
        <p:txBody>
          <a:bodyPr/>
          <a:lstStyle/>
          <a:p>
            <a:r>
              <a:rPr lang="en-US" dirty="0"/>
              <a:t>Introduction (Cont’d)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640D55-031C-4AD9-A16C-4EFA2F922910}" type="slidenum">
              <a:rPr kumimoji="0" lang="en-US" sz="1600" b="1" i="0" u="none" strike="noStrike" kern="1200" cap="none" spc="0" normalizeH="0" baseline="0" noProof="0" smtClean="0">
                <a:ln>
                  <a:noFill/>
                </a:ln>
                <a:solidFill>
                  <a:srgbClr val="004875"/>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600" b="1" i="0" u="none" strike="noStrike" kern="1200" cap="none" spc="0" normalizeH="0" baseline="0" noProof="0" dirty="0">
              <a:ln>
                <a:noFill/>
              </a:ln>
              <a:solidFill>
                <a:srgbClr val="004875"/>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03432D4-3B3C-4CAA-A28B-8C368273CC51}"/>
              </a:ext>
            </a:extLst>
          </p:cNvPr>
          <p:cNvGrpSpPr/>
          <p:nvPr/>
        </p:nvGrpSpPr>
        <p:grpSpPr>
          <a:xfrm>
            <a:off x="4645896" y="1429308"/>
            <a:ext cx="3869454" cy="2601610"/>
            <a:chOff x="4645896" y="1429308"/>
            <a:chExt cx="3869454" cy="2601610"/>
          </a:xfrm>
        </p:grpSpPr>
        <p:pic>
          <p:nvPicPr>
            <p:cNvPr id="6" name="Picture 5">
              <a:extLst>
                <a:ext uri="{FF2B5EF4-FFF2-40B4-BE49-F238E27FC236}">
                  <a16:creationId xmlns:a16="http://schemas.microsoft.com/office/drawing/2014/main" id="{233EB4B1-ECA5-4AE3-8248-C32923401A3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645896" y="1429308"/>
              <a:ext cx="3869454" cy="257963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90AF75B-EC87-4C21-B770-94E12158AEBA}"/>
                </a:ext>
              </a:extLst>
            </p:cNvPr>
            <p:cNvSpPr txBox="1"/>
            <p:nvPr/>
          </p:nvSpPr>
          <p:spPr>
            <a:xfrm>
              <a:off x="5500364" y="3846252"/>
              <a:ext cx="2160517" cy="184666"/>
            </a:xfrm>
            <a:prstGeom prst="rect">
              <a:avLst/>
            </a:prstGeom>
            <a:noFill/>
          </p:spPr>
          <p:txBody>
            <a:bodyPr wrap="square" rtlCol="0">
              <a:spAutoFit/>
            </a:bodyPr>
            <a:lstStyle/>
            <a:p>
              <a:r>
                <a:rPr lang="en-US" sz="600" dirty="0">
                  <a:hlinkClick r:id="rId6" tooltip="https://www.opensocietyfoundations.org/explainers/what-deinstitutionalization"/>
                </a:rPr>
                <a:t>This Photo</a:t>
              </a:r>
              <a:r>
                <a:rPr lang="en-US" sz="600" dirty="0"/>
                <a:t> by Unknown Author is licensed under </a:t>
              </a:r>
              <a:r>
                <a:rPr lang="en-US" sz="600" dirty="0">
                  <a:hlinkClick r:id="rId7" tooltip="https://creativecommons.org/licenses/by-nc-nd/3.0/"/>
                </a:rPr>
                <a:t>CC BY-NC-ND</a:t>
              </a:r>
              <a:endParaRPr lang="en-US" sz="600" dirty="0"/>
            </a:p>
          </p:txBody>
        </p:sp>
      </p:grpSp>
      <p:pic>
        <p:nvPicPr>
          <p:cNvPr id="7" name="CS 4">
            <a:hlinkClick r:id="" action="ppaction://media"/>
            <a:extLst>
              <a:ext uri="{FF2B5EF4-FFF2-40B4-BE49-F238E27FC236}">
                <a16:creationId xmlns:a16="http://schemas.microsoft.com/office/drawing/2014/main" id="{7AD3A2A3-1BA1-4B23-A7C8-C9F61E1DD2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27250" y="3197225"/>
            <a:ext cx="811716" cy="811718"/>
          </a:xfrm>
          <a:prstGeom prst="rect">
            <a:avLst/>
          </a:prstGeom>
        </p:spPr>
      </p:pic>
      <p:pic>
        <p:nvPicPr>
          <p:cNvPr id="9" name="Picture 8">
            <a:extLst>
              <a:ext uri="{FF2B5EF4-FFF2-40B4-BE49-F238E27FC236}">
                <a16:creationId xmlns:a16="http://schemas.microsoft.com/office/drawing/2014/main" id="{882CC92C-038F-4911-94DB-242EF4ADA4CC}"/>
              </a:ext>
            </a:extLst>
          </p:cNvPr>
          <p:cNvPicPr>
            <a:picLocks noChangeAspect="1"/>
          </p:cNvPicPr>
          <p:nvPr/>
        </p:nvPicPr>
        <p:blipFill>
          <a:blip r:embed="rId9"/>
          <a:stretch>
            <a:fillRect/>
          </a:stretch>
        </p:blipFill>
        <p:spPr>
          <a:xfrm>
            <a:off x="2207391" y="3756654"/>
            <a:ext cx="3219077" cy="2442212"/>
          </a:xfrm>
          <a:prstGeom prst="rect">
            <a:avLst/>
          </a:prstGeom>
        </p:spPr>
      </p:pic>
    </p:spTree>
    <p:extLst>
      <p:ext uri="{BB962C8B-B14F-4D97-AF65-F5344CB8AC3E}">
        <p14:creationId xmlns:p14="http://schemas.microsoft.com/office/powerpoint/2010/main" val="2533863132"/>
      </p:ext>
    </p:extLst>
  </p:cSld>
  <p:clrMapOvr>
    <a:masterClrMapping/>
  </p:clrMapOvr>
  <mc:AlternateContent xmlns:mc="http://schemas.openxmlformats.org/markup-compatibility/2006" xmlns:p14="http://schemas.microsoft.com/office/powerpoint/2010/main">
    <mc:Choice Requires="p14">
      <p:transition p14:dur="0" advClick="0" advTm="16602"/>
    </mc:Choice>
    <mc:Fallback xmlns="">
      <p:transition advClick="0" advTm="1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7"/>
        <p14:stopEvt time="16602" objId="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1640D55-031C-4AD9-A16C-4EFA2F922910}" type="slidenum">
              <a:rPr lang="en-US" smtClean="0"/>
              <a:pPr/>
              <a:t>5</a:t>
            </a:fld>
            <a:endParaRPr lang="en-US" dirty="0"/>
          </a:p>
        </p:txBody>
      </p:sp>
      <p:sp>
        <p:nvSpPr>
          <p:cNvPr id="3" name="Text Placeholder 2"/>
          <p:cNvSpPr>
            <a:spLocks noGrp="1"/>
          </p:cNvSpPr>
          <p:nvPr>
            <p:ph type="body" sz="quarter" idx="11"/>
          </p:nvPr>
        </p:nvSpPr>
        <p:spPr>
          <a:xfrm>
            <a:off x="1" y="118750"/>
            <a:ext cx="9144000" cy="801858"/>
          </a:xfrm>
        </p:spPr>
        <p:txBody>
          <a:bodyPr/>
          <a:lstStyle/>
          <a:p>
            <a:r>
              <a:rPr lang="en-US" sz="3600" dirty="0">
                <a:solidFill>
                  <a:schemeClr val="bg1">
                    <a:lumMod val="95000"/>
                  </a:schemeClr>
                </a:solidFill>
              </a:rPr>
              <a:t>Population Served</a:t>
            </a:r>
          </a:p>
        </p:txBody>
      </p:sp>
      <p:sp>
        <p:nvSpPr>
          <p:cNvPr id="4" name="TextBox 3">
            <a:extLst>
              <a:ext uri="{FF2B5EF4-FFF2-40B4-BE49-F238E27FC236}">
                <a16:creationId xmlns:a16="http://schemas.microsoft.com/office/drawing/2014/main" id="{E8458D4E-C77F-42B3-B97E-7F7EEA920102}"/>
              </a:ext>
            </a:extLst>
          </p:cNvPr>
          <p:cNvSpPr txBox="1"/>
          <p:nvPr/>
        </p:nvSpPr>
        <p:spPr>
          <a:xfrm>
            <a:off x="295421" y="1034482"/>
            <a:ext cx="8553157" cy="1815882"/>
          </a:xfrm>
          <a:prstGeom prst="rect">
            <a:avLst/>
          </a:prstGeom>
          <a:noFill/>
        </p:spPr>
        <p:txBody>
          <a:bodyPr wrap="square" rtlCol="0">
            <a:spAutoFit/>
          </a:bodyPr>
          <a:lstStyle/>
          <a:p>
            <a:pPr algn="ctr"/>
            <a:r>
              <a:rPr lang="en-US" sz="2200" b="1" dirty="0">
                <a:solidFill>
                  <a:srgbClr val="E27500"/>
                </a:solidFill>
              </a:rPr>
              <a:t>Intellectual disability </a:t>
            </a:r>
            <a:endParaRPr lang="en-US" sz="2200" dirty="0">
              <a:solidFill>
                <a:srgbClr val="E27500"/>
              </a:solidFill>
            </a:endParaRPr>
          </a:p>
          <a:p>
            <a:pPr algn="ctr"/>
            <a:r>
              <a:rPr lang="en-US" sz="2200" dirty="0">
                <a:solidFill>
                  <a:srgbClr val="004875"/>
                </a:solidFill>
              </a:rPr>
              <a:t>A condition in which an individual demonstrates significantly below-average intellectual functioning (a valid IQ of 70 or below), and has concurrent deficits in adaptive functioning in at least two of the following areas: </a:t>
            </a:r>
            <a:r>
              <a:rPr lang="en-US" sz="2400" dirty="0">
                <a:solidFill>
                  <a:srgbClr val="004875"/>
                </a:solidFill>
              </a:rPr>
              <a:t> </a:t>
            </a:r>
          </a:p>
        </p:txBody>
      </p:sp>
      <p:sp>
        <p:nvSpPr>
          <p:cNvPr id="5" name="TextBox 4">
            <a:extLst>
              <a:ext uri="{FF2B5EF4-FFF2-40B4-BE49-F238E27FC236}">
                <a16:creationId xmlns:a16="http://schemas.microsoft.com/office/drawing/2014/main" id="{680D0FE4-31E3-4A2F-9942-24929B1FE713}"/>
              </a:ext>
            </a:extLst>
          </p:cNvPr>
          <p:cNvSpPr txBox="1"/>
          <p:nvPr/>
        </p:nvSpPr>
        <p:spPr>
          <a:xfrm>
            <a:off x="750404" y="3164681"/>
            <a:ext cx="3665054" cy="2123658"/>
          </a:xfrm>
          <a:prstGeom prst="rect">
            <a:avLst/>
          </a:prstGeom>
          <a:noFill/>
        </p:spPr>
        <p:txBody>
          <a:bodyPr wrap="square" rtlCol="0">
            <a:spAutoFit/>
          </a:bodyPr>
          <a:lstStyle/>
          <a:p>
            <a:pPr marL="457200" indent="-457200">
              <a:buFont typeface="Wingdings" panose="05000000000000000000" pitchFamily="2" charset="2"/>
              <a:buChar char="q"/>
            </a:pPr>
            <a:r>
              <a:rPr lang="en-US" sz="2200" dirty="0">
                <a:solidFill>
                  <a:srgbClr val="007630"/>
                </a:solidFill>
              </a:rPr>
              <a:t>communication</a:t>
            </a:r>
            <a:r>
              <a:rPr lang="en-US" sz="2200" dirty="0">
                <a:solidFill>
                  <a:srgbClr val="004875"/>
                </a:solidFill>
              </a:rPr>
              <a:t> </a:t>
            </a:r>
          </a:p>
          <a:p>
            <a:pPr marL="457200" indent="-457200">
              <a:buFont typeface="Wingdings" panose="05000000000000000000" pitchFamily="2" charset="2"/>
              <a:buChar char="q"/>
            </a:pPr>
            <a:r>
              <a:rPr lang="en-US" sz="2200" dirty="0">
                <a:solidFill>
                  <a:srgbClr val="004875"/>
                </a:solidFill>
              </a:rPr>
              <a:t>self-care </a:t>
            </a:r>
          </a:p>
          <a:p>
            <a:pPr marL="457200" indent="-457200">
              <a:buFont typeface="Wingdings" panose="05000000000000000000" pitchFamily="2" charset="2"/>
              <a:buChar char="q"/>
            </a:pPr>
            <a:r>
              <a:rPr lang="en-US" sz="2200" dirty="0">
                <a:solidFill>
                  <a:srgbClr val="007630"/>
                </a:solidFill>
              </a:rPr>
              <a:t>home living</a:t>
            </a:r>
          </a:p>
          <a:p>
            <a:pPr marL="457200" indent="-457200">
              <a:buFont typeface="Wingdings" panose="05000000000000000000" pitchFamily="2" charset="2"/>
              <a:buChar char="q"/>
            </a:pPr>
            <a:r>
              <a:rPr lang="en-US" sz="2200" dirty="0">
                <a:solidFill>
                  <a:srgbClr val="004875"/>
                </a:solidFill>
              </a:rPr>
              <a:t>social/interpersonal skills</a:t>
            </a:r>
          </a:p>
          <a:p>
            <a:pPr marL="457200" indent="-457200">
              <a:buFont typeface="Wingdings" panose="05000000000000000000" pitchFamily="2" charset="2"/>
              <a:buChar char="q"/>
            </a:pPr>
            <a:r>
              <a:rPr lang="en-US" sz="2200" dirty="0">
                <a:solidFill>
                  <a:srgbClr val="007630"/>
                </a:solidFill>
              </a:rPr>
              <a:t>use of community resources</a:t>
            </a:r>
          </a:p>
        </p:txBody>
      </p:sp>
      <p:sp>
        <p:nvSpPr>
          <p:cNvPr id="6" name="TextBox 5">
            <a:extLst>
              <a:ext uri="{FF2B5EF4-FFF2-40B4-BE49-F238E27FC236}">
                <a16:creationId xmlns:a16="http://schemas.microsoft.com/office/drawing/2014/main" id="{3A0F730E-EFCB-4934-9683-B461BA19C7BB}"/>
              </a:ext>
            </a:extLst>
          </p:cNvPr>
          <p:cNvSpPr txBox="1"/>
          <p:nvPr/>
        </p:nvSpPr>
        <p:spPr>
          <a:xfrm>
            <a:off x="4728542" y="3164681"/>
            <a:ext cx="3665054" cy="1785104"/>
          </a:xfrm>
          <a:prstGeom prst="rect">
            <a:avLst/>
          </a:prstGeom>
          <a:noFill/>
        </p:spPr>
        <p:txBody>
          <a:bodyPr wrap="square" rtlCol="0">
            <a:spAutoFit/>
          </a:bodyPr>
          <a:lstStyle/>
          <a:p>
            <a:pPr marL="457200" indent="-457200">
              <a:buFont typeface="Wingdings" panose="05000000000000000000" pitchFamily="2" charset="2"/>
              <a:buChar char="q"/>
            </a:pPr>
            <a:r>
              <a:rPr lang="en-US" sz="2200" dirty="0">
                <a:solidFill>
                  <a:srgbClr val="004875"/>
                </a:solidFill>
              </a:rPr>
              <a:t>self-direction</a:t>
            </a:r>
          </a:p>
          <a:p>
            <a:pPr marL="457200" indent="-457200">
              <a:buFont typeface="Wingdings" panose="05000000000000000000" pitchFamily="2" charset="2"/>
              <a:buChar char="q"/>
            </a:pPr>
            <a:r>
              <a:rPr lang="en-US" sz="2200" dirty="0">
                <a:solidFill>
                  <a:srgbClr val="007630"/>
                </a:solidFill>
              </a:rPr>
              <a:t>functional academic skills </a:t>
            </a:r>
          </a:p>
          <a:p>
            <a:pPr marL="457200" indent="-457200">
              <a:buFont typeface="Wingdings" panose="05000000000000000000" pitchFamily="2" charset="2"/>
              <a:buChar char="q"/>
            </a:pPr>
            <a:r>
              <a:rPr lang="en-US" sz="2200" dirty="0">
                <a:solidFill>
                  <a:srgbClr val="004875"/>
                </a:solidFill>
              </a:rPr>
              <a:t>work</a:t>
            </a:r>
          </a:p>
          <a:p>
            <a:pPr marL="457200" indent="-457200">
              <a:buFont typeface="Wingdings" panose="05000000000000000000" pitchFamily="2" charset="2"/>
              <a:buChar char="q"/>
            </a:pPr>
            <a:r>
              <a:rPr lang="en-US" sz="2200" dirty="0">
                <a:solidFill>
                  <a:srgbClr val="007630"/>
                </a:solidFill>
              </a:rPr>
              <a:t>leisure</a:t>
            </a:r>
          </a:p>
          <a:p>
            <a:pPr marL="457200" indent="-457200">
              <a:buFont typeface="Wingdings" panose="05000000000000000000" pitchFamily="2" charset="2"/>
              <a:buChar char="q"/>
            </a:pPr>
            <a:r>
              <a:rPr lang="en-US" sz="2200" dirty="0">
                <a:solidFill>
                  <a:srgbClr val="004875"/>
                </a:solidFill>
              </a:rPr>
              <a:t>health and safety</a:t>
            </a:r>
          </a:p>
        </p:txBody>
      </p:sp>
      <p:pic>
        <p:nvPicPr>
          <p:cNvPr id="7" name="ID 6">
            <a:hlinkClick r:id="" action="ppaction://media"/>
            <a:extLst>
              <a:ext uri="{FF2B5EF4-FFF2-40B4-BE49-F238E27FC236}">
                <a16:creationId xmlns:a16="http://schemas.microsoft.com/office/drawing/2014/main" id="{B6B8CDA9-A757-491C-A494-16B56CD292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3944" y="2555081"/>
            <a:ext cx="609600" cy="609600"/>
          </a:xfrm>
          <a:prstGeom prst="rect">
            <a:avLst/>
          </a:prstGeom>
        </p:spPr>
      </p:pic>
      <p:pic>
        <p:nvPicPr>
          <p:cNvPr id="9" name="Graphic 8" descr="Brain in head with solid fill">
            <a:extLst>
              <a:ext uri="{FF2B5EF4-FFF2-40B4-BE49-F238E27FC236}">
                <a16:creationId xmlns:a16="http://schemas.microsoft.com/office/drawing/2014/main" id="{109A4644-D784-4823-8782-C3B6072E62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052939" y="4575372"/>
            <a:ext cx="1551675" cy="1540422"/>
          </a:xfrm>
          <a:prstGeom prst="rect">
            <a:avLst/>
          </a:prstGeom>
        </p:spPr>
      </p:pic>
    </p:spTree>
    <p:extLst>
      <p:ext uri="{BB962C8B-B14F-4D97-AF65-F5344CB8AC3E}">
        <p14:creationId xmlns:p14="http://schemas.microsoft.com/office/powerpoint/2010/main" val="1033447563"/>
      </p:ext>
    </p:extLst>
  </p:cSld>
  <p:clrMapOvr>
    <a:masterClrMapping/>
  </p:clrMapOvr>
  <mc:AlternateContent xmlns:mc="http://schemas.openxmlformats.org/markup-compatibility/2006" xmlns:p14="http://schemas.microsoft.com/office/powerpoint/2010/main">
    <mc:Choice Requires="p14">
      <p:transition p14:dur="0" advClick="0" advTm="40521"/>
    </mc:Choice>
    <mc:Fallback xmlns="">
      <p:transition advClick="0" advTm="4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517" objId="7"/>
        <p14:stopEvt time="40171"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CCD5-6B24-4F38-9BBC-079683987D17}"/>
              </a:ext>
            </a:extLst>
          </p:cNvPr>
          <p:cNvSpPr>
            <a:spLocks noGrp="1"/>
          </p:cNvSpPr>
          <p:nvPr>
            <p:ph type="title"/>
          </p:nvPr>
        </p:nvSpPr>
        <p:spPr/>
        <p:txBody>
          <a:bodyPr/>
          <a:lstStyle/>
          <a:p>
            <a:r>
              <a:rPr lang="en-US" dirty="0"/>
              <a:t>Population Served (Cont’d)</a:t>
            </a:r>
          </a:p>
        </p:txBody>
      </p:sp>
      <p:sp>
        <p:nvSpPr>
          <p:cNvPr id="3" name="Content Placeholder 2">
            <a:extLst>
              <a:ext uri="{FF2B5EF4-FFF2-40B4-BE49-F238E27FC236}">
                <a16:creationId xmlns:a16="http://schemas.microsoft.com/office/drawing/2014/main" id="{3FDF99D9-8A01-4A65-8F6E-828C32E6EEDC}"/>
              </a:ext>
            </a:extLst>
          </p:cNvPr>
          <p:cNvSpPr>
            <a:spLocks noGrp="1"/>
          </p:cNvSpPr>
          <p:nvPr>
            <p:ph idx="1"/>
          </p:nvPr>
        </p:nvSpPr>
        <p:spPr>
          <a:xfrm>
            <a:off x="249809" y="1090954"/>
            <a:ext cx="4977515" cy="3851477"/>
          </a:xfrm>
        </p:spPr>
        <p:txBody>
          <a:bodyPr/>
          <a:lstStyle/>
          <a:p>
            <a:pPr marL="0" indent="0" algn="ctr">
              <a:buNone/>
            </a:pPr>
            <a:r>
              <a:rPr lang="en-US" sz="2200" b="1" dirty="0">
                <a:solidFill>
                  <a:srgbClr val="E27500"/>
                </a:solidFill>
              </a:rPr>
              <a:t>Related disability </a:t>
            </a:r>
            <a:endParaRPr lang="en-US" sz="2200" dirty="0">
              <a:solidFill>
                <a:srgbClr val="E27500"/>
              </a:solidFill>
            </a:endParaRPr>
          </a:p>
          <a:p>
            <a:pPr>
              <a:buFont typeface="Wingdings" panose="05000000000000000000" pitchFamily="2" charset="2"/>
              <a:buChar char="§"/>
            </a:pPr>
            <a:r>
              <a:rPr lang="en-US" sz="2200" dirty="0"/>
              <a:t>Severe, chronic conditions which are found to be closely related to an intellectual disability or which require treatment similar to that required for individuals with an intellectual disability (e.g., cerebral palsy, epilepsy, etc.)</a:t>
            </a:r>
          </a:p>
          <a:p>
            <a:pPr>
              <a:buFont typeface="Wingdings" panose="05000000000000000000" pitchFamily="2" charset="2"/>
              <a:buChar char="§"/>
            </a:pPr>
            <a:r>
              <a:rPr lang="en-US" sz="2200" dirty="0"/>
              <a:t> Onset of a related disability must be diagnosed before the age of 22</a:t>
            </a:r>
          </a:p>
          <a:p>
            <a:pPr marL="0" indent="0">
              <a:buNone/>
            </a:pPr>
            <a:endParaRPr lang="en-US" dirty="0"/>
          </a:p>
        </p:txBody>
      </p:sp>
      <p:grpSp>
        <p:nvGrpSpPr>
          <p:cNvPr id="5" name="Group 4">
            <a:extLst>
              <a:ext uri="{FF2B5EF4-FFF2-40B4-BE49-F238E27FC236}">
                <a16:creationId xmlns:a16="http://schemas.microsoft.com/office/drawing/2014/main" id="{E83D0002-3D9A-43BB-8B88-A6C01752AE97}"/>
              </a:ext>
            </a:extLst>
          </p:cNvPr>
          <p:cNvGrpSpPr/>
          <p:nvPr/>
        </p:nvGrpSpPr>
        <p:grpSpPr>
          <a:xfrm>
            <a:off x="5227324" y="2099024"/>
            <a:ext cx="3612410" cy="2449954"/>
            <a:chOff x="5227324" y="2099024"/>
            <a:chExt cx="3612410" cy="2449954"/>
          </a:xfrm>
        </p:grpSpPr>
        <p:pic>
          <p:nvPicPr>
            <p:cNvPr id="9" name="Picture 8">
              <a:extLst>
                <a:ext uri="{FF2B5EF4-FFF2-40B4-BE49-F238E27FC236}">
                  <a16:creationId xmlns:a16="http://schemas.microsoft.com/office/drawing/2014/main" id="{E12B9E7A-30CD-472E-8561-05668E5D968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227324" y="2099024"/>
              <a:ext cx="3612410" cy="240086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A7F3C9B-AFAE-457C-8E38-018C742208AE}"/>
                </a:ext>
              </a:extLst>
            </p:cNvPr>
            <p:cNvSpPr txBox="1"/>
            <p:nvPr/>
          </p:nvSpPr>
          <p:spPr>
            <a:xfrm>
              <a:off x="6059068" y="4364312"/>
              <a:ext cx="1948922" cy="184666"/>
            </a:xfrm>
            <a:prstGeom prst="rect">
              <a:avLst/>
            </a:prstGeom>
            <a:noFill/>
          </p:spPr>
          <p:txBody>
            <a:bodyPr wrap="square" rtlCol="0">
              <a:spAutoFit/>
            </a:bodyPr>
            <a:lstStyle/>
            <a:p>
              <a:r>
                <a:rPr lang="en-US" sz="600" dirty="0">
                  <a:hlinkClick r:id="rId6" tooltip="http://foottalk.blogspot.com/2016/08/septembermaking-every-step-count.html"/>
                </a:rPr>
                <a:t>This Photo</a:t>
              </a:r>
              <a:r>
                <a:rPr lang="en-US" sz="600" dirty="0"/>
                <a:t> by Unknown Author is licensed under </a:t>
              </a:r>
              <a:r>
                <a:rPr lang="en-US" sz="600" dirty="0">
                  <a:hlinkClick r:id="rId7" tooltip="https://creativecommons.org/licenses/by/3.0/"/>
                </a:rPr>
                <a:t>CC BY</a:t>
              </a:r>
              <a:endParaRPr lang="en-US" sz="600" dirty="0"/>
            </a:p>
          </p:txBody>
        </p:sp>
      </p:grpSp>
      <p:pic>
        <p:nvPicPr>
          <p:cNvPr id="4" name="ID 7">
            <a:hlinkClick r:id="" action="ppaction://media"/>
            <a:extLst>
              <a:ext uri="{FF2B5EF4-FFF2-40B4-BE49-F238E27FC236}">
                <a16:creationId xmlns:a16="http://schemas.microsoft.com/office/drawing/2014/main" id="{C72DDF98-4F27-4A6F-A416-EEA8862D5F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58351" y="2819400"/>
            <a:ext cx="609600" cy="609600"/>
          </a:xfrm>
          <a:prstGeom prst="rect">
            <a:avLst/>
          </a:prstGeom>
        </p:spPr>
      </p:pic>
      <p:pic>
        <p:nvPicPr>
          <p:cNvPr id="6" name="Picture 5">
            <a:extLst>
              <a:ext uri="{FF2B5EF4-FFF2-40B4-BE49-F238E27FC236}">
                <a16:creationId xmlns:a16="http://schemas.microsoft.com/office/drawing/2014/main" id="{4373D96E-0E5E-42AB-9B0A-4CB89F978732}"/>
              </a:ext>
            </a:extLst>
          </p:cNvPr>
          <p:cNvPicPr>
            <a:picLocks noChangeAspect="1"/>
          </p:cNvPicPr>
          <p:nvPr/>
        </p:nvPicPr>
        <p:blipFill>
          <a:blip r:embed="rId9"/>
          <a:stretch>
            <a:fillRect/>
          </a:stretch>
        </p:blipFill>
        <p:spPr>
          <a:xfrm>
            <a:off x="3621544" y="4203006"/>
            <a:ext cx="1900911" cy="1850064"/>
          </a:xfrm>
          <a:prstGeom prst="rect">
            <a:avLst/>
          </a:prstGeom>
          <a:ln>
            <a:noFill/>
          </a:ln>
          <a:effectLst>
            <a:outerShdw blurRad="292100" dist="139700" dir="2700000" algn="tl" rotWithShape="0">
              <a:srgbClr val="333333">
                <a:alpha val="65000"/>
              </a:srgbClr>
            </a:outerShdw>
          </a:effectLst>
        </p:spPr>
      </p:pic>
      <p:sp>
        <p:nvSpPr>
          <p:cNvPr id="11" name="Slide Number Placeholder 1">
            <a:extLst>
              <a:ext uri="{FF2B5EF4-FFF2-40B4-BE49-F238E27FC236}">
                <a16:creationId xmlns:a16="http://schemas.microsoft.com/office/drawing/2014/main" id="{33240F8E-A28E-4D04-A9AC-4904486B5B3E}"/>
              </a:ext>
            </a:extLst>
          </p:cNvPr>
          <p:cNvSpPr>
            <a:spLocks noGrp="1"/>
          </p:cNvSpPr>
          <p:nvPr>
            <p:ph type="sldNum" sz="quarter" idx="10"/>
          </p:nvPr>
        </p:nvSpPr>
        <p:spPr>
          <a:xfrm>
            <a:off x="6457950" y="6356350"/>
            <a:ext cx="2057400" cy="365125"/>
          </a:xfrm>
        </p:spPr>
        <p:txBody>
          <a:bodyPr/>
          <a:lstStyle/>
          <a:p>
            <a:fld id="{C1640D55-031C-4AD9-A16C-4EFA2F922910}" type="slidenum">
              <a:rPr lang="en-US" smtClean="0"/>
              <a:pPr/>
              <a:t>6</a:t>
            </a:fld>
            <a:endParaRPr lang="en-US" dirty="0"/>
          </a:p>
        </p:txBody>
      </p:sp>
    </p:spTree>
    <p:extLst>
      <p:ext uri="{BB962C8B-B14F-4D97-AF65-F5344CB8AC3E}">
        <p14:creationId xmlns:p14="http://schemas.microsoft.com/office/powerpoint/2010/main" val="1685771265"/>
      </p:ext>
    </p:extLst>
  </p:cSld>
  <p:clrMapOvr>
    <a:masterClrMapping/>
  </p:clrMapOvr>
  <mc:AlternateContent xmlns:mc="http://schemas.openxmlformats.org/markup-compatibility/2006" xmlns:p14="http://schemas.microsoft.com/office/powerpoint/2010/main">
    <mc:Choice Requires="p14">
      <p:transition spd="slow" p14:dur="2000" advClick="0" advTm="27549"/>
    </mc:Choice>
    <mc:Fallback xmlns="">
      <p:transition spd="slow" advClick="0" advTm="27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6453"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Requirements to Participate</a:t>
            </a:r>
          </a:p>
        </p:txBody>
      </p:sp>
      <p:sp>
        <p:nvSpPr>
          <p:cNvPr id="4" name="Text Placeholder 3"/>
          <p:cNvSpPr>
            <a:spLocks noGrp="1"/>
          </p:cNvSpPr>
          <p:nvPr>
            <p:ph type="body" idx="1"/>
          </p:nvPr>
        </p:nvSpPr>
        <p:spPr>
          <a:xfrm>
            <a:off x="365058" y="1057485"/>
            <a:ext cx="8413884" cy="5298865"/>
          </a:xfrm>
        </p:spPr>
        <p:txBody>
          <a:bodyPr anchor="t">
            <a:normAutofit/>
          </a:bodyPr>
          <a:lstStyle/>
          <a:p>
            <a:pPr algn="ctr"/>
            <a:r>
              <a:rPr lang="en-US" dirty="0"/>
              <a:t>In order to become enrolled in the CS Waiver, a potential enrollee must meet the following requirements:</a:t>
            </a:r>
          </a:p>
          <a:p>
            <a:pPr marL="342900" indent="-342900">
              <a:buFont typeface="Wingdings" panose="05000000000000000000" pitchFamily="2" charset="2"/>
              <a:buChar char="ü"/>
            </a:pPr>
            <a:endParaRPr lang="en-US" dirty="0"/>
          </a:p>
          <a:p>
            <a:pPr marL="342900" indent="-342900">
              <a:buFont typeface="Wingdings" panose="05000000000000000000" pitchFamily="2" charset="2"/>
              <a:buChar char="ü"/>
            </a:pPr>
            <a:r>
              <a:rPr lang="en-US" dirty="0">
                <a:solidFill>
                  <a:srgbClr val="007630"/>
                </a:solidFill>
              </a:rPr>
              <a:t>be allocated a waiver slot.</a:t>
            </a:r>
          </a:p>
          <a:p>
            <a:pPr marL="342900" indent="-342900">
              <a:buFont typeface="Wingdings" panose="05000000000000000000" pitchFamily="2" charset="2"/>
              <a:buChar char="ü"/>
            </a:pPr>
            <a:r>
              <a:rPr lang="en-US" dirty="0"/>
              <a:t>be given the option of receiving services in his/her home and community or in an institution.</a:t>
            </a:r>
          </a:p>
          <a:p>
            <a:pPr marL="342900" indent="-342900">
              <a:buFont typeface="Wingdings" panose="05000000000000000000" pitchFamily="2" charset="2"/>
              <a:buChar char="ü"/>
            </a:pPr>
            <a:r>
              <a:rPr lang="en-US" dirty="0">
                <a:solidFill>
                  <a:srgbClr val="007630"/>
                </a:solidFill>
              </a:rPr>
              <a:t>be Medicaid enrolled or be eligible to receive South Carolina Medicaid.</a:t>
            </a:r>
          </a:p>
          <a:p>
            <a:pPr marL="342900" indent="-342900">
              <a:buFont typeface="Wingdings" panose="05000000000000000000" pitchFamily="2" charset="2"/>
              <a:buChar char="ü"/>
            </a:pPr>
            <a:r>
              <a:rPr lang="en-US" dirty="0"/>
              <a:t>have needs that can be met by the provision of waiver services.</a:t>
            </a:r>
          </a:p>
          <a:p>
            <a:pPr marL="342900" indent="-342900">
              <a:buFont typeface="Wingdings" panose="05000000000000000000" pitchFamily="2" charset="2"/>
              <a:buChar char="ü"/>
            </a:pPr>
            <a:r>
              <a:rPr lang="en-US" dirty="0">
                <a:solidFill>
                  <a:srgbClr val="007630"/>
                </a:solidFill>
              </a:rPr>
              <a:t>meet ICF/IID Level of Care. </a:t>
            </a:r>
            <a:endParaRPr lang="en-US" sz="2000" dirty="0">
              <a:solidFill>
                <a:srgbClr val="007630"/>
              </a:solidFill>
            </a:endParaRPr>
          </a:p>
        </p:txBody>
      </p:sp>
      <p:sp>
        <p:nvSpPr>
          <p:cNvPr id="2" name="Slide Number Placeholder 1"/>
          <p:cNvSpPr>
            <a:spLocks noGrp="1"/>
          </p:cNvSpPr>
          <p:nvPr>
            <p:ph type="sldNum" sz="quarter" idx="10"/>
          </p:nvPr>
        </p:nvSpPr>
        <p:spPr/>
        <p:txBody>
          <a:bodyPr/>
          <a:lstStyle/>
          <a:p>
            <a:r>
              <a:rPr lang="en-US" dirty="0"/>
              <a:t>7</a:t>
            </a:r>
          </a:p>
        </p:txBody>
      </p:sp>
      <p:pic>
        <p:nvPicPr>
          <p:cNvPr id="6" name="CS redo 8">
            <a:hlinkClick r:id="" action="ppaction://media"/>
            <a:extLst>
              <a:ext uri="{FF2B5EF4-FFF2-40B4-BE49-F238E27FC236}">
                <a16:creationId xmlns:a16="http://schemas.microsoft.com/office/drawing/2014/main" id="{85D1B6C3-31D5-4900-8695-02FCC0F8DB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02810" y="2953734"/>
            <a:ext cx="846741" cy="846743"/>
          </a:xfrm>
          <a:prstGeom prst="rect">
            <a:avLst/>
          </a:prstGeom>
        </p:spPr>
      </p:pic>
    </p:spTree>
    <p:extLst>
      <p:ext uri="{BB962C8B-B14F-4D97-AF65-F5344CB8AC3E}">
        <p14:creationId xmlns:p14="http://schemas.microsoft.com/office/powerpoint/2010/main" val="3899696572"/>
      </p:ext>
    </p:extLst>
  </p:cSld>
  <p:clrMapOvr>
    <a:masterClrMapping/>
  </p:clrMapOvr>
  <mc:AlternateContent xmlns:mc="http://schemas.openxmlformats.org/markup-compatibility/2006" xmlns:p14="http://schemas.microsoft.com/office/powerpoint/2010/main">
    <mc:Choice Requires="p14">
      <p:transition p14:dur="0" advClick="0" advTm="32890"/>
    </mc:Choice>
    <mc:Fallback xmlns="">
      <p:transition advClick="0" advTm="32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 objId="6"/>
        <p14:stopEvt time="31469"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Overview of Services</a:t>
            </a:r>
          </a:p>
        </p:txBody>
      </p:sp>
      <p:sp>
        <p:nvSpPr>
          <p:cNvPr id="11" name="Text Placeholder 10"/>
          <p:cNvSpPr>
            <a:spLocks noGrp="1"/>
          </p:cNvSpPr>
          <p:nvPr>
            <p:ph type="body" idx="1"/>
          </p:nvPr>
        </p:nvSpPr>
        <p:spPr>
          <a:xfrm>
            <a:off x="147710" y="798485"/>
            <a:ext cx="8848579" cy="4223268"/>
          </a:xfrm>
        </p:spPr>
        <p:txBody>
          <a:bodyPr>
            <a:normAutofit/>
          </a:bodyPr>
          <a:lstStyle/>
          <a:p>
            <a:r>
              <a:rPr lang="en-US" sz="2000" dirty="0"/>
              <a:t>The following services may be funded by Medicaid through South Carolina's CS Waiver based on assessed needs.  Assessed needs must not exceed the individual cost limit set annually:</a:t>
            </a:r>
          </a:p>
          <a:p>
            <a:pPr lvl="0"/>
            <a:r>
              <a:rPr lang="en-US" sz="2000" u="sng" dirty="0">
                <a:solidFill>
                  <a:srgbClr val="E27500"/>
                </a:solidFill>
              </a:rPr>
              <a:t>Adult Day Health Care (ADHC) Services</a:t>
            </a:r>
            <a:endParaRPr lang="en-US" sz="2000" dirty="0">
              <a:solidFill>
                <a:srgbClr val="E27500"/>
              </a:solidFill>
            </a:endParaRPr>
          </a:p>
          <a:p>
            <a:r>
              <a:rPr lang="en-US" sz="2000" dirty="0"/>
              <a:t>Care furnished to someone age 18 or older 5 or more hours per day for one or more days per week, in an outpatient setting, encompassing both health and social services</a:t>
            </a:r>
          </a:p>
          <a:p>
            <a:pPr lvl="0"/>
            <a:r>
              <a:rPr lang="en-US" sz="2000" u="sng" dirty="0">
                <a:solidFill>
                  <a:srgbClr val="E27500"/>
                </a:solidFill>
              </a:rPr>
              <a:t>Adult Day Health Care (ADHC) Nursing</a:t>
            </a:r>
            <a:endParaRPr lang="en-US" sz="2000" dirty="0">
              <a:solidFill>
                <a:srgbClr val="E27500"/>
              </a:solidFill>
            </a:endParaRPr>
          </a:p>
          <a:p>
            <a:r>
              <a:rPr lang="en-US" sz="2000" dirty="0"/>
              <a:t>Skilled nursing services provided in the Adult Day Health Care (ADHC) center; limited to ostomy care, urinary catheter care, decubitus/wound care, tracheotomy care, tube feedings and nebulizer treatment</a:t>
            </a:r>
          </a:p>
          <a:p>
            <a:endParaRPr lang="en-US" dirty="0"/>
          </a:p>
        </p:txBody>
      </p:sp>
      <p:sp>
        <p:nvSpPr>
          <p:cNvPr id="2" name="Slide Number Placeholder 1"/>
          <p:cNvSpPr>
            <a:spLocks noGrp="1"/>
          </p:cNvSpPr>
          <p:nvPr>
            <p:ph type="sldNum" sz="quarter" idx="10"/>
          </p:nvPr>
        </p:nvSpPr>
        <p:spPr/>
        <p:txBody>
          <a:bodyPr/>
          <a:lstStyle/>
          <a:p>
            <a:r>
              <a:rPr lang="en-US" dirty="0"/>
              <a:t>8</a:t>
            </a:r>
          </a:p>
        </p:txBody>
      </p:sp>
      <p:sp>
        <p:nvSpPr>
          <p:cNvPr id="4" name="AutoShape 2">
            <a:extLst>
              <a:ext uri="{FF2B5EF4-FFF2-40B4-BE49-F238E27FC236}">
                <a16:creationId xmlns:a16="http://schemas.microsoft.com/office/drawing/2014/main" id="{61D5C0F0-18CE-36F8-C34D-0E4C1073E20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9E90E392-EEE2-08E7-3412-82ADFA7E4EC9}"/>
              </a:ext>
            </a:extLst>
          </p:cNvPr>
          <p:cNvPicPr>
            <a:picLocks noChangeAspect="1"/>
          </p:cNvPicPr>
          <p:nvPr/>
        </p:nvPicPr>
        <p:blipFill>
          <a:blip r:embed="rId5"/>
          <a:stretch>
            <a:fillRect/>
          </a:stretch>
        </p:blipFill>
        <p:spPr>
          <a:xfrm>
            <a:off x="5279533" y="4375489"/>
            <a:ext cx="2356834" cy="1570172"/>
          </a:xfrm>
          <a:prstGeom prst="rect">
            <a:avLst/>
          </a:prstGeom>
          <a:ln>
            <a:noFill/>
          </a:ln>
          <a:effectLst>
            <a:outerShdw blurRad="292100" dist="139700" dir="2700000" algn="tl" rotWithShape="0">
              <a:srgbClr val="333333">
                <a:alpha val="65000"/>
              </a:srgbClr>
            </a:outerShdw>
          </a:effectLst>
        </p:spPr>
      </p:pic>
      <p:pic>
        <p:nvPicPr>
          <p:cNvPr id="8" name="Recorded Sound">
            <a:hlinkClick r:id="" action="ppaction://media"/>
            <a:extLst>
              <a:ext uri="{FF2B5EF4-FFF2-40B4-BE49-F238E27FC236}">
                <a16:creationId xmlns:a16="http://schemas.microsoft.com/office/drawing/2014/main" id="{F05E0544-00C0-FD88-4EC3-2DAEF7102B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2700" y="2095500"/>
            <a:ext cx="406400" cy="406400"/>
          </a:xfrm>
          <a:prstGeom prst="rect">
            <a:avLst/>
          </a:prstGeom>
        </p:spPr>
      </p:pic>
    </p:spTree>
    <p:extLst>
      <p:ext uri="{BB962C8B-B14F-4D97-AF65-F5344CB8AC3E}">
        <p14:creationId xmlns:p14="http://schemas.microsoft.com/office/powerpoint/2010/main" val="2903454549"/>
      </p:ext>
    </p:extLst>
  </p:cSld>
  <p:clrMapOvr>
    <a:masterClrMapping/>
  </p:clrMapOvr>
  <mc:AlternateContent xmlns:mc="http://schemas.openxmlformats.org/markup-compatibility/2006" xmlns:p14="http://schemas.microsoft.com/office/powerpoint/2010/main">
    <mc:Choice Requires="p14">
      <p:transition p14:dur="10" advClick="0" advTm="48000"/>
    </mc:Choice>
    <mc:Fallback xmlns="">
      <p:transition advClick="0"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 objId="3"/>
        <p14:stopEvt time="60596"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3"/>
          </p:nvPr>
        </p:nvSpPr>
        <p:spPr>
          <a:xfrm>
            <a:off x="165524" y="1067320"/>
            <a:ext cx="8539089" cy="5071565"/>
          </a:xfrm>
        </p:spPr>
        <p:txBody>
          <a:bodyPr>
            <a:normAutofit fontScale="25000" lnSpcReduction="20000"/>
          </a:bodyPr>
          <a:lstStyle/>
          <a:p>
            <a:pPr lvl="0"/>
            <a:r>
              <a:rPr lang="en-US" sz="8000" b="1" u="sng" dirty="0">
                <a:solidFill>
                  <a:srgbClr val="E27500"/>
                </a:solidFill>
              </a:rPr>
              <a:t>In-Home Supports Services</a:t>
            </a:r>
            <a:endParaRPr lang="en-US" sz="8000" b="1" dirty="0">
              <a:solidFill>
                <a:srgbClr val="E27500"/>
              </a:solidFill>
            </a:endParaRPr>
          </a:p>
          <a:p>
            <a:r>
              <a:rPr lang="en-US" sz="8000" b="1" dirty="0"/>
              <a:t>Assistance with activities of daily living and personal care for those participants who are able to self-direct their care either directly or through a responsible party</a:t>
            </a:r>
          </a:p>
          <a:p>
            <a:pPr lvl="0"/>
            <a:r>
              <a:rPr lang="en-US" sz="8000" b="1" u="sng" dirty="0">
                <a:solidFill>
                  <a:srgbClr val="E27500"/>
                </a:solidFill>
              </a:rPr>
              <a:t>Career Preparation Services</a:t>
            </a:r>
            <a:endParaRPr lang="en-US" sz="8000" b="1" dirty="0">
              <a:solidFill>
                <a:srgbClr val="E27500"/>
              </a:solidFill>
            </a:endParaRPr>
          </a:p>
          <a:p>
            <a:r>
              <a:rPr lang="en-US" sz="8000" b="1" dirty="0"/>
              <a:t>Time-limited and aimed at preparing individuals for competitive employment.  These services can include experiences and exposure to careers and teach such concepts as attendance, task completion, problem solving</a:t>
            </a:r>
          </a:p>
          <a:p>
            <a:pPr lvl="0"/>
            <a:r>
              <a:rPr lang="en-US" sz="8000" b="1" u="sng" dirty="0">
                <a:solidFill>
                  <a:srgbClr val="E27500"/>
                </a:solidFill>
              </a:rPr>
              <a:t>Community Services </a:t>
            </a:r>
            <a:endParaRPr lang="en-US" sz="8000" b="1" dirty="0">
              <a:solidFill>
                <a:srgbClr val="E27500"/>
              </a:solidFill>
            </a:endParaRPr>
          </a:p>
          <a:p>
            <a:r>
              <a:rPr lang="en-US" sz="8000" b="1" dirty="0"/>
              <a:t>Services aimed at developing one’s awareness of and participation in the community through exposure to and experiences in the community</a:t>
            </a:r>
          </a:p>
          <a:p>
            <a:r>
              <a:rPr lang="en-US" sz="8000" dirty="0"/>
              <a:t> </a:t>
            </a:r>
          </a:p>
          <a:p>
            <a:r>
              <a:rPr lang="en-US" sz="7200" dirty="0"/>
              <a:t> </a:t>
            </a:r>
          </a:p>
          <a:p>
            <a:r>
              <a:rPr lang="en-US" sz="7200" dirty="0"/>
              <a:t> </a:t>
            </a:r>
          </a:p>
          <a:p>
            <a:endParaRPr lang="en-US" dirty="0"/>
          </a:p>
        </p:txBody>
      </p:sp>
      <p:sp>
        <p:nvSpPr>
          <p:cNvPr id="2" name="Slide Number Placeholder 1"/>
          <p:cNvSpPr>
            <a:spLocks noGrp="1"/>
          </p:cNvSpPr>
          <p:nvPr>
            <p:ph type="sldNum" sz="quarter" idx="12"/>
          </p:nvPr>
        </p:nvSpPr>
        <p:spPr/>
        <p:txBody>
          <a:bodyPr/>
          <a:lstStyle/>
          <a:p>
            <a:fld id="{C1640D55-031C-4AD9-A16C-4EFA2F922910}" type="slidenum">
              <a:rPr lang="en-US" smtClean="0"/>
              <a:pPr/>
              <a:t>9</a:t>
            </a:fld>
            <a:endParaRPr lang="en-US" dirty="0"/>
          </a:p>
        </p:txBody>
      </p:sp>
      <p:sp>
        <p:nvSpPr>
          <p:cNvPr id="6" name="Title 9">
            <a:extLst>
              <a:ext uri="{FF2B5EF4-FFF2-40B4-BE49-F238E27FC236}">
                <a16:creationId xmlns:a16="http://schemas.microsoft.com/office/drawing/2014/main" id="{2BD3824C-1428-47EF-BDB4-9295883798F4}"/>
              </a:ext>
            </a:extLst>
          </p:cNvPr>
          <p:cNvSpPr txBox="1">
            <a:spLocks/>
          </p:cNvSpPr>
          <p:nvPr/>
        </p:nvSpPr>
        <p:spPr>
          <a:xfrm>
            <a:off x="0" y="1"/>
            <a:ext cx="9144000" cy="849854"/>
          </a:xfrm>
          <a:prstGeom prst="rect">
            <a:avLst/>
          </a:prstGeom>
          <a:solidFill>
            <a:srgbClr val="004875"/>
          </a:solidFill>
        </p:spPr>
        <p:txBody>
          <a:bodyPr anchor="ctr"/>
          <a:lst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a:lstStyle>
          <a:p>
            <a:r>
              <a:rPr lang="en-US" dirty="0"/>
              <a:t>Overview of Services (Cont’d)</a:t>
            </a:r>
          </a:p>
        </p:txBody>
      </p:sp>
      <p:pic>
        <p:nvPicPr>
          <p:cNvPr id="8" name="Picture 7">
            <a:extLst>
              <a:ext uri="{FF2B5EF4-FFF2-40B4-BE49-F238E27FC236}">
                <a16:creationId xmlns:a16="http://schemas.microsoft.com/office/drawing/2014/main" id="{79F2DA35-C770-D949-BB76-A6F7ABA39ABC}"/>
              </a:ext>
            </a:extLst>
          </p:cNvPr>
          <p:cNvPicPr>
            <a:picLocks noChangeAspect="1"/>
          </p:cNvPicPr>
          <p:nvPr/>
        </p:nvPicPr>
        <p:blipFill>
          <a:blip r:embed="rId5"/>
          <a:stretch>
            <a:fillRect/>
          </a:stretch>
        </p:blipFill>
        <p:spPr>
          <a:xfrm>
            <a:off x="1850456" y="4160435"/>
            <a:ext cx="2584612" cy="1721922"/>
          </a:xfrm>
          <a:prstGeom prst="rect">
            <a:avLst/>
          </a:prstGeom>
          <a:ln>
            <a:no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6E19AE30-CDFD-4DE6-BA26-E016901BF2F8}"/>
              </a:ext>
            </a:extLst>
          </p:cNvPr>
          <p:cNvGrpSpPr/>
          <p:nvPr/>
        </p:nvGrpSpPr>
        <p:grpSpPr>
          <a:xfrm>
            <a:off x="4572000" y="4392037"/>
            <a:ext cx="2641228" cy="1746848"/>
            <a:chOff x="2203330" y="4262608"/>
            <a:chExt cx="2641228" cy="1746848"/>
          </a:xfrm>
        </p:grpSpPr>
        <p:pic>
          <p:nvPicPr>
            <p:cNvPr id="2050" name="Picture 2" descr="Cheeseburger attack">
              <a:extLst>
                <a:ext uri="{FF2B5EF4-FFF2-40B4-BE49-F238E27FC236}">
                  <a16:creationId xmlns:a16="http://schemas.microsoft.com/office/drawing/2014/main" id="{B205565D-6D4D-FB2B-5B18-09B99D8EC4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5049" y="4262608"/>
              <a:ext cx="2599509" cy="17219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B9997FF-271F-0C44-BB4D-35D6363A4C67}"/>
                </a:ext>
              </a:extLst>
            </p:cNvPr>
            <p:cNvSpPr txBox="1"/>
            <p:nvPr/>
          </p:nvSpPr>
          <p:spPr>
            <a:xfrm>
              <a:off x="2203330" y="5824790"/>
              <a:ext cx="2599509" cy="184666"/>
            </a:xfrm>
            <a:prstGeom prst="rect">
              <a:avLst/>
            </a:prstGeom>
            <a:noFill/>
          </p:spPr>
          <p:txBody>
            <a:bodyPr wrap="square">
              <a:spAutoFit/>
            </a:bodyPr>
            <a:lstStyle/>
            <a:p>
              <a:r>
                <a:rPr lang="en-US" sz="600" b="0" i="0" dirty="0">
                  <a:solidFill>
                    <a:srgbClr val="30272E"/>
                  </a:solidFill>
                  <a:effectLst/>
                  <a:latin typeface="Inter"/>
                </a:rPr>
                <a:t>"</a:t>
              </a:r>
              <a:r>
                <a:rPr lang="en-US" sz="600" b="0" i="0" dirty="0">
                  <a:effectLst/>
                  <a:latin typeface="Inter"/>
                  <a:hlinkClick r:id="rId7"/>
                </a:rPr>
                <a:t>Cheeseburger attack</a:t>
              </a:r>
              <a:r>
                <a:rPr lang="en-US" sz="600" b="0" i="0" dirty="0">
                  <a:solidFill>
                    <a:srgbClr val="30272E"/>
                  </a:solidFill>
                  <a:effectLst/>
                  <a:latin typeface="Inter"/>
                </a:rPr>
                <a:t>" by </a:t>
              </a:r>
              <a:r>
                <a:rPr lang="en-US" sz="600" b="0" i="0" dirty="0" err="1">
                  <a:effectLst/>
                  <a:latin typeface="Inter"/>
                  <a:hlinkClick r:id="rId8"/>
                </a:rPr>
                <a:t>woodleywonderworks</a:t>
              </a:r>
              <a:r>
                <a:rPr lang="en-US" sz="600" b="0" i="0" dirty="0">
                  <a:solidFill>
                    <a:srgbClr val="30272E"/>
                  </a:solidFill>
                  <a:effectLst/>
                  <a:latin typeface="Inter"/>
                </a:rPr>
                <a:t> is licensed under </a:t>
              </a:r>
              <a:r>
                <a:rPr lang="en-US" sz="600" b="0" i="0" dirty="0">
                  <a:effectLst/>
                  <a:latin typeface="Inter"/>
                  <a:hlinkClick r:id="rId9"/>
                </a:rPr>
                <a:t>CC BY 2.0</a:t>
              </a:r>
              <a:r>
                <a:rPr lang="en-US" sz="600" b="0" i="0" dirty="0">
                  <a:solidFill>
                    <a:srgbClr val="30272E"/>
                  </a:solidFill>
                  <a:effectLst/>
                  <a:latin typeface="Inter"/>
                </a:rPr>
                <a:t>.</a:t>
              </a:r>
              <a:endParaRPr lang="en-US" sz="600" dirty="0"/>
            </a:p>
          </p:txBody>
        </p:sp>
      </p:grpSp>
      <p:pic>
        <p:nvPicPr>
          <p:cNvPr id="4" name="Slide 9">
            <a:hlinkClick r:id="" action="ppaction://media"/>
            <a:extLst>
              <a:ext uri="{FF2B5EF4-FFF2-40B4-BE49-F238E27FC236}">
                <a16:creationId xmlns:a16="http://schemas.microsoft.com/office/drawing/2014/main" id="{2A4599B3-3B60-1932-53AD-F70A33F5175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34539" y="3971805"/>
            <a:ext cx="609600" cy="609600"/>
          </a:xfrm>
          <a:prstGeom prst="rect">
            <a:avLst/>
          </a:prstGeom>
        </p:spPr>
      </p:pic>
    </p:spTree>
    <p:extLst>
      <p:ext uri="{BB962C8B-B14F-4D97-AF65-F5344CB8AC3E}">
        <p14:creationId xmlns:p14="http://schemas.microsoft.com/office/powerpoint/2010/main" val="313722710"/>
      </p:ext>
    </p:extLst>
  </p:cSld>
  <p:clrMapOvr>
    <a:masterClrMapping/>
  </p:clrMapOvr>
  <mc:AlternateContent xmlns:mc="http://schemas.openxmlformats.org/markup-compatibility/2006">
    <mc:Choice xmlns:p14="http://schemas.microsoft.com/office/powerpoint/2010/main" Requires="p14">
      <p:transition p14:dur="10" advClick="0" advTm="77000"/>
    </mc:Choice>
    <mc:Fallback>
      <p:transition advClick="0" advTm="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3"/>
        <p14:stopEvt time="38710" objId="3"/>
      </p14:showEvtLst>
    </p:ext>
  </p:extLs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2">
      <a:dk1>
        <a:sysClr val="windowText" lastClr="000000"/>
      </a:dk1>
      <a:lt1>
        <a:srgbClr val="FFFFFF"/>
      </a:lt1>
      <a:dk2>
        <a:srgbClr val="004875"/>
      </a:dk2>
      <a:lt2>
        <a:srgbClr val="FFFFFF"/>
      </a:lt2>
      <a:accent1>
        <a:srgbClr val="004875"/>
      </a:accent1>
      <a:accent2>
        <a:srgbClr val="E27500"/>
      </a:accent2>
      <a:accent3>
        <a:srgbClr val="7993B7"/>
      </a:accent3>
      <a:accent4>
        <a:srgbClr val="007630"/>
      </a:accent4>
      <a:accent5>
        <a:srgbClr val="FFFFFF"/>
      </a:accent5>
      <a:accent6>
        <a:srgbClr val="FFFFFF"/>
      </a:accent6>
      <a:hlink>
        <a:srgbClr val="004875"/>
      </a:hlink>
      <a:folHlink>
        <a:srgbClr val="7993B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Document_x0020_Type xmlns="8cc968e8-0aeb-4c24-b729-a4daed7deb1b" xsi:nil="true"/>
    <TaxCatchAll xmlns="c39a5cb0-216e-41a0-bbeb-5bfa6ec8914d" xsi:nil="true"/>
    <Date_x0020_of_x0020_Service xmlns="8cc968e8-0aeb-4c24-b729-a4daed7deb1b" xsi:nil="true"/>
    <Expiration_x0020_Date0 xmlns="8cc968e8-0aeb-4c24-b729-a4daed7deb1b" xsi:nil="true"/>
    <Quarter xmlns="8cc968e8-0aeb-4c24-b729-a4daed7deb1b">1</Quarter>
    <Fiscal_x0020_Year xmlns="8cc968e8-0aeb-4c24-b729-a4daed7deb1b" xsi:nil="true"/>
    <lcf76f155ced4ddcb4097134ff3c332f xmlns="8cc968e8-0aeb-4c24-b729-a4daed7deb1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6A6418BD4AD54083A0C1AF659B8292" ma:contentTypeVersion="21" ma:contentTypeDescription="Create a new document." ma:contentTypeScope="" ma:versionID="c8d92e0194c718798dc3303a4fd1c58a">
  <xsd:schema xmlns:xsd="http://www.w3.org/2001/XMLSchema" xmlns:xs="http://www.w3.org/2001/XMLSchema" xmlns:p="http://schemas.microsoft.com/office/2006/metadata/properties" xmlns:ns2="8cc968e8-0aeb-4c24-b729-a4daed7deb1b" xmlns:ns3="c39a5cb0-216e-41a0-bbeb-5bfa6ec8914d" targetNamespace="http://schemas.microsoft.com/office/2006/metadata/properties" ma:root="true" ma:fieldsID="aceb73a30a2a078962836e3252dad752" ns2:_="" ns3:_="">
    <xsd:import namespace="8cc968e8-0aeb-4c24-b729-a4daed7deb1b"/>
    <xsd:import namespace="c39a5cb0-216e-41a0-bbeb-5bfa6ec8914d"/>
    <xsd:element name="properties">
      <xsd:complexType>
        <xsd:sequence>
          <xsd:element name="documentManagement">
            <xsd:complexType>
              <xsd:all>
                <xsd:element ref="ns2:Document_x0020_Type" minOccurs="0"/>
                <xsd:element ref="ns2:Expiration_x0020_Date0" minOccurs="0"/>
                <xsd:element ref="ns2:Quarter" minOccurs="0"/>
                <xsd:element ref="ns2:Date_x0020_of_x0020_Service" minOccurs="0"/>
                <xsd:element ref="ns2:Fiscal_x0020_Year" minOccurs="0"/>
                <xsd:element ref="ns2:MediaServiceMetadata" minOccurs="0"/>
                <xsd:element ref="ns2:MediaServiceFastMetadata"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968e8-0aeb-4c24-b729-a4daed7deb1b" elementFormDefault="qualified">
    <xsd:import namespace="http://schemas.microsoft.com/office/2006/documentManagement/types"/>
    <xsd:import namespace="http://schemas.microsoft.com/office/infopath/2007/PartnerControls"/>
    <xsd:element name="Document_x0020_Type" ma:index="8" nillable="true" ma:displayName="Waiver Type" ma:list="{c2e2b7aa-91e4-4a32-9714-503bff216a35}" ma:internalName="Document_x0020_Type" ma:readOnly="false" ma:showField="Title">
      <xsd:simpleType>
        <xsd:restriction base="dms:Lookup"/>
      </xsd:simpleType>
    </xsd:element>
    <xsd:element name="Expiration_x0020_Date0" ma:index="9" nillable="true" ma:displayName="Expiration Date" ma:format="DateOnly" ma:internalName="Expiration_x0020_Date0" ma:readOnly="false">
      <xsd:simpleType>
        <xsd:restriction base="dms:DateTime"/>
      </xsd:simpleType>
    </xsd:element>
    <xsd:element name="Quarter" ma:index="10" nillable="true" ma:displayName="Quarter" ma:default="1" ma:format="Dropdown" ma:internalName="Quarter" ma:readOnly="false">
      <xsd:simpleType>
        <xsd:restriction base="dms:Choice">
          <xsd:enumeration value="1"/>
          <xsd:enumeration value="2"/>
          <xsd:enumeration value="3"/>
          <xsd:enumeration value="4"/>
        </xsd:restriction>
      </xsd:simpleType>
    </xsd:element>
    <xsd:element name="Date_x0020_of_x0020_Service" ma:index="11" nillable="true" ma:displayName="Date of Service" ma:format="DateOnly" ma:internalName="Date_x0020_of_x0020_Service" ma:readOnly="false">
      <xsd:simpleType>
        <xsd:restriction base="dms:DateTime"/>
      </xsd:simpleType>
    </xsd:element>
    <xsd:element name="Fiscal_x0020_Year" ma:index="12" nillable="true" ma:displayName="Fiscal Year" ma:format="Dropdown" ma:internalName="Fiscal_x0020_Year" ma:readOnly="false">
      <xsd:simpleType>
        <xsd:restriction base="dms:Choice">
          <xsd:enumeration value="2012"/>
          <xsd:enumeration value="2013"/>
          <xsd:enumeration value="2014"/>
          <xsd:enumeration value="2015"/>
          <xsd:enumeration value="2016"/>
          <xsd:enumeration value="2017"/>
          <xsd:enumeration value="2018"/>
          <xsd:enumeration value="2019"/>
          <xsd:enumeration value="2020"/>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8bc23c-73ae-48f5-81c7-e74dd28c827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9a5cb0-216e-41a0-bbeb-5bfa6ec8914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c42949-7378-463b-a716-07cd72e5b7b1}" ma:internalName="TaxCatchAll" ma:showField="CatchAllData" ma:web="c39a5cb0-216e-41a0-bbeb-5bfa6ec891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00E913-3762-4763-A174-28F0E904353C}">
  <ds:schemaRefs>
    <ds:schemaRef ds:uri="http://schemas.microsoft.com/sharepoint/v3/contenttype/forms"/>
  </ds:schemaRefs>
</ds:datastoreItem>
</file>

<file path=customXml/itemProps2.xml><?xml version="1.0" encoding="utf-8"?>
<ds:datastoreItem xmlns:ds="http://schemas.openxmlformats.org/officeDocument/2006/customXml" ds:itemID="{02B781EE-FCB7-4E87-A228-460A74E183A5}">
  <ds:schemaRefs>
    <ds:schemaRef ds:uri="http://schemas.microsoft.com/office/infopath/2007/PartnerControls"/>
    <ds:schemaRef ds:uri="http://purl.org/dc/terms/"/>
    <ds:schemaRef ds:uri="http://purl.org/dc/dcmitype/"/>
    <ds:schemaRef ds:uri="http://schemas.microsoft.com/office/2006/documentManagement/types"/>
    <ds:schemaRef ds:uri="http://purl.org/dc/elements/1.1/"/>
    <ds:schemaRef ds:uri="8cc968e8-0aeb-4c24-b729-a4daed7deb1b"/>
    <ds:schemaRef ds:uri="c39a5cb0-216e-41a0-bbeb-5bfa6ec8914d"/>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9C675BA-1DB9-4E21-AB1C-D0BFF26C48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968e8-0aeb-4c24-b729-a4daed7deb1b"/>
    <ds:schemaRef ds:uri="c39a5cb0-216e-41a0-bbeb-5bfa6ec891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15059</TotalTime>
  <Words>2997</Words>
  <Application>Microsoft Office PowerPoint</Application>
  <PresentationFormat>On-screen Show (4:3)</PresentationFormat>
  <Paragraphs>267</Paragraphs>
  <Slides>18</Slides>
  <Notes>18</Notes>
  <HiddenSlides>0</HiddenSlides>
  <MMClips>17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Calibri Light</vt:lpstr>
      <vt:lpstr>Inter</vt:lpstr>
      <vt:lpstr>Wingdings</vt:lpstr>
      <vt:lpstr>Custom Design</vt:lpstr>
      <vt:lpstr>1_Custom Design</vt:lpstr>
      <vt:lpstr>COMMUNITY SUPPORTS WAIVER </vt:lpstr>
      <vt:lpstr>Introduction</vt:lpstr>
      <vt:lpstr>Introduction (Cont’d)</vt:lpstr>
      <vt:lpstr>Introduction (Cont’d)</vt:lpstr>
      <vt:lpstr>PowerPoint Presentation</vt:lpstr>
      <vt:lpstr>Population Served (Cont’d)</vt:lpstr>
      <vt:lpstr>Requirements to Participate</vt:lpstr>
      <vt:lpstr>Overview of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Waiting List Management</vt:lpstr>
      <vt:lpstr>PowerPoint Presentation</vt:lpstr>
      <vt:lpstr>PowerPoint Presentation</vt:lpstr>
    </vt:vector>
  </TitlesOfParts>
  <Company>SCDHHS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SCDHHS</dc:creator>
  <cp:lastModifiedBy>Anika Robinson</cp:lastModifiedBy>
  <cp:revision>245</cp:revision>
  <cp:lastPrinted>2015-11-09T16:16:33Z</cp:lastPrinted>
  <dcterms:created xsi:type="dcterms:W3CDTF">2015-09-08T13:47:15Z</dcterms:created>
  <dcterms:modified xsi:type="dcterms:W3CDTF">2022-06-17T16:24:49Z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b28be5da-ae3f-43e9-a5f2-bf11eadd2683</vt:lpwstr>
  </property>
  <property fmtid="{D5CDD505-2E9C-101B-9397-08002B2CF9AE}" pid="3" name="ContentTypeId">
    <vt:lpwstr>0x0101002E6A6418BD4AD54083A0C1AF659B8292</vt:lpwstr>
  </property>
</Properties>
</file>