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4"/>
    <p:sldMasterId id="2147483723" r:id="rId5"/>
  </p:sldMasterIdLst>
  <p:notesMasterIdLst>
    <p:notesMasterId r:id="rId31"/>
  </p:notesMasterIdLst>
  <p:sldIdLst>
    <p:sldId id="265" r:id="rId6"/>
    <p:sldId id="266" r:id="rId7"/>
    <p:sldId id="278" r:id="rId8"/>
    <p:sldId id="264" r:id="rId9"/>
    <p:sldId id="280" r:id="rId10"/>
    <p:sldId id="281" r:id="rId11"/>
    <p:sldId id="282" r:id="rId12"/>
    <p:sldId id="260" r:id="rId13"/>
    <p:sldId id="268" r:id="rId14"/>
    <p:sldId id="258" r:id="rId15"/>
    <p:sldId id="263" r:id="rId16"/>
    <p:sldId id="283" r:id="rId17"/>
    <p:sldId id="262" r:id="rId18"/>
    <p:sldId id="269" r:id="rId19"/>
    <p:sldId id="270" r:id="rId20"/>
    <p:sldId id="271" r:id="rId21"/>
    <p:sldId id="285" r:id="rId22"/>
    <p:sldId id="272" r:id="rId23"/>
    <p:sldId id="273" r:id="rId24"/>
    <p:sldId id="274" r:id="rId25"/>
    <p:sldId id="275" r:id="rId26"/>
    <p:sldId id="276" r:id="rId27"/>
    <p:sldId id="284" r:id="rId28"/>
    <p:sldId id="277" r:id="rId29"/>
    <p:sldId id="267"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500"/>
    <a:srgbClr val="004875"/>
    <a:srgbClr val="007630"/>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78141" autoAdjust="0"/>
  </p:normalViewPr>
  <p:slideViewPr>
    <p:cSldViewPr snapToGrid="0">
      <p:cViewPr varScale="1">
        <p:scale>
          <a:sx n="71" d="100"/>
          <a:sy n="71" d="100"/>
        </p:scale>
        <p:origin x="162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BDF43-6CC7-4C4B-A239-CA14EDB88D1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135E4D-7922-4708-8619-ECAB9A29349F}">
      <dgm:prSet phldrT="[Text]"/>
      <dgm:spPr>
        <a:solidFill>
          <a:srgbClr val="E27500"/>
        </a:solidFill>
      </dgm:spPr>
      <dgm:t>
        <a:bodyPr/>
        <a:lstStyle/>
        <a:p>
          <a:r>
            <a:rPr lang="en-US" dirty="0"/>
            <a:t>Self-care</a:t>
          </a:r>
        </a:p>
      </dgm:t>
    </dgm:pt>
    <dgm:pt modelId="{A26C838E-3C7B-4EFA-81C8-D8B8C785EFFF}" type="parTrans" cxnId="{E3D49CE9-C193-4850-A406-ECABA10E7BCC}">
      <dgm:prSet/>
      <dgm:spPr/>
      <dgm:t>
        <a:bodyPr/>
        <a:lstStyle/>
        <a:p>
          <a:endParaRPr lang="en-US"/>
        </a:p>
      </dgm:t>
    </dgm:pt>
    <dgm:pt modelId="{6778E55D-9E12-426F-AB3F-04A2241441A1}" type="sibTrans" cxnId="{E3D49CE9-C193-4850-A406-ECABA10E7BCC}">
      <dgm:prSet/>
      <dgm:spPr/>
      <dgm:t>
        <a:bodyPr/>
        <a:lstStyle/>
        <a:p>
          <a:endParaRPr lang="en-US"/>
        </a:p>
      </dgm:t>
    </dgm:pt>
    <dgm:pt modelId="{04B2F478-3D50-41DB-8603-764F5105C13D}">
      <dgm:prSet phldrT="[Text]"/>
      <dgm:spPr>
        <a:solidFill>
          <a:srgbClr val="E27500"/>
        </a:solidFill>
      </dgm:spPr>
      <dgm:t>
        <a:bodyPr/>
        <a:lstStyle/>
        <a:p>
          <a:r>
            <a:rPr lang="en-US" dirty="0"/>
            <a:t>Communication</a:t>
          </a:r>
        </a:p>
      </dgm:t>
    </dgm:pt>
    <dgm:pt modelId="{149F980D-8BAD-4803-AC40-066588AEC5D8}" type="parTrans" cxnId="{0C67C3BB-7607-4E96-ACF7-0AEB69591EA9}">
      <dgm:prSet/>
      <dgm:spPr/>
      <dgm:t>
        <a:bodyPr/>
        <a:lstStyle/>
        <a:p>
          <a:endParaRPr lang="en-US"/>
        </a:p>
      </dgm:t>
    </dgm:pt>
    <dgm:pt modelId="{B1993C22-12CD-46E2-B377-2933E4298297}" type="sibTrans" cxnId="{0C67C3BB-7607-4E96-ACF7-0AEB69591EA9}">
      <dgm:prSet/>
      <dgm:spPr/>
      <dgm:t>
        <a:bodyPr/>
        <a:lstStyle/>
        <a:p>
          <a:endParaRPr lang="en-US"/>
        </a:p>
      </dgm:t>
    </dgm:pt>
    <dgm:pt modelId="{15A80D93-33F3-4BE8-A920-2BAD67134ED8}">
      <dgm:prSet phldrT="[Text]"/>
      <dgm:spPr>
        <a:solidFill>
          <a:srgbClr val="E27500"/>
        </a:solidFill>
      </dgm:spPr>
      <dgm:t>
        <a:bodyPr/>
        <a:lstStyle/>
        <a:p>
          <a:r>
            <a:rPr lang="en-US" dirty="0"/>
            <a:t>Learning</a:t>
          </a:r>
        </a:p>
      </dgm:t>
    </dgm:pt>
    <dgm:pt modelId="{A83BBA9D-B829-4560-932B-AC922E052D94}" type="parTrans" cxnId="{93DC2AF8-E61F-494E-9BCE-5F08FF88E501}">
      <dgm:prSet/>
      <dgm:spPr/>
      <dgm:t>
        <a:bodyPr/>
        <a:lstStyle/>
        <a:p>
          <a:endParaRPr lang="en-US"/>
        </a:p>
      </dgm:t>
    </dgm:pt>
    <dgm:pt modelId="{CCF04C85-BC8D-4576-8600-0739D2BEA8BD}" type="sibTrans" cxnId="{93DC2AF8-E61F-494E-9BCE-5F08FF88E501}">
      <dgm:prSet/>
      <dgm:spPr/>
      <dgm:t>
        <a:bodyPr/>
        <a:lstStyle/>
        <a:p>
          <a:endParaRPr lang="en-US"/>
        </a:p>
      </dgm:t>
    </dgm:pt>
    <dgm:pt modelId="{7C2FB9EE-CA09-4354-B88A-37A6CC1205E0}">
      <dgm:prSet phldrT="[Text]"/>
      <dgm:spPr>
        <a:solidFill>
          <a:srgbClr val="E27500"/>
        </a:solidFill>
      </dgm:spPr>
      <dgm:t>
        <a:bodyPr/>
        <a:lstStyle/>
        <a:p>
          <a:r>
            <a:rPr lang="en-US" dirty="0"/>
            <a:t>Mobility</a:t>
          </a:r>
        </a:p>
      </dgm:t>
    </dgm:pt>
    <dgm:pt modelId="{470118FC-5663-48A2-883D-C5F37A334D52}" type="parTrans" cxnId="{950B34BC-2203-4423-8414-29A3B7BF5323}">
      <dgm:prSet/>
      <dgm:spPr/>
      <dgm:t>
        <a:bodyPr/>
        <a:lstStyle/>
        <a:p>
          <a:endParaRPr lang="en-US"/>
        </a:p>
      </dgm:t>
    </dgm:pt>
    <dgm:pt modelId="{24314E6C-7264-43BF-A96A-F27DB48299B9}" type="sibTrans" cxnId="{950B34BC-2203-4423-8414-29A3B7BF5323}">
      <dgm:prSet/>
      <dgm:spPr/>
      <dgm:t>
        <a:bodyPr/>
        <a:lstStyle/>
        <a:p>
          <a:endParaRPr lang="en-US"/>
        </a:p>
      </dgm:t>
    </dgm:pt>
    <dgm:pt modelId="{DE85C8F7-11F8-43F0-9E72-5EC0002F1A16}">
      <dgm:prSet phldrT="[Text]"/>
      <dgm:spPr>
        <a:solidFill>
          <a:srgbClr val="E27500"/>
        </a:solidFill>
      </dgm:spPr>
      <dgm:t>
        <a:bodyPr/>
        <a:lstStyle/>
        <a:p>
          <a:r>
            <a:rPr lang="en-US" dirty="0"/>
            <a:t>Self-direction</a:t>
          </a:r>
        </a:p>
      </dgm:t>
    </dgm:pt>
    <dgm:pt modelId="{BD3BB49D-9000-41FA-A5F2-BF1ADA3851CD}" type="parTrans" cxnId="{5D3058BD-13DA-48B5-9FBC-511FC65D8D22}">
      <dgm:prSet/>
      <dgm:spPr/>
      <dgm:t>
        <a:bodyPr/>
        <a:lstStyle/>
        <a:p>
          <a:endParaRPr lang="en-US"/>
        </a:p>
      </dgm:t>
    </dgm:pt>
    <dgm:pt modelId="{0DF9D9C8-D877-4536-A7F1-456E292394C5}" type="sibTrans" cxnId="{5D3058BD-13DA-48B5-9FBC-511FC65D8D22}">
      <dgm:prSet/>
      <dgm:spPr/>
      <dgm:t>
        <a:bodyPr/>
        <a:lstStyle/>
        <a:p>
          <a:endParaRPr lang="en-US"/>
        </a:p>
      </dgm:t>
    </dgm:pt>
    <dgm:pt modelId="{0D701CAA-15CD-4176-AA68-08D812E1F1F1}">
      <dgm:prSet phldrT="[Text]"/>
      <dgm:spPr>
        <a:solidFill>
          <a:srgbClr val="E27500"/>
        </a:solidFill>
      </dgm:spPr>
      <dgm:t>
        <a:bodyPr/>
        <a:lstStyle/>
        <a:p>
          <a:r>
            <a:rPr lang="en-US" dirty="0"/>
            <a:t>Independent Living</a:t>
          </a:r>
        </a:p>
      </dgm:t>
    </dgm:pt>
    <dgm:pt modelId="{230C974D-457D-4C91-A5EE-2D667D894449}" type="parTrans" cxnId="{8A0C1986-3275-43B4-B898-143D50F2F366}">
      <dgm:prSet/>
      <dgm:spPr/>
      <dgm:t>
        <a:bodyPr/>
        <a:lstStyle/>
        <a:p>
          <a:endParaRPr lang="en-US"/>
        </a:p>
      </dgm:t>
    </dgm:pt>
    <dgm:pt modelId="{F9E5AFE0-767C-4618-91C9-D0503F04C76E}" type="sibTrans" cxnId="{8A0C1986-3275-43B4-B898-143D50F2F366}">
      <dgm:prSet/>
      <dgm:spPr/>
      <dgm:t>
        <a:bodyPr/>
        <a:lstStyle/>
        <a:p>
          <a:endParaRPr lang="en-US"/>
        </a:p>
      </dgm:t>
    </dgm:pt>
    <dgm:pt modelId="{DA700191-5B13-4C71-BFD3-9544997778A7}">
      <dgm:prSet phldrT="[Text]"/>
      <dgm:spPr>
        <a:solidFill>
          <a:srgbClr val="E27500"/>
        </a:solidFill>
      </dgm:spPr>
      <dgm:t>
        <a:bodyPr/>
        <a:lstStyle/>
        <a:p>
          <a:r>
            <a:rPr lang="en-US" dirty="0"/>
            <a:t>Economic Self-Sufficiency</a:t>
          </a:r>
        </a:p>
      </dgm:t>
    </dgm:pt>
    <dgm:pt modelId="{0FBFDC19-2B03-4831-841D-2CC70EFCA81B}" type="parTrans" cxnId="{5095D34B-D1C5-401D-92B8-E10FBE862FE9}">
      <dgm:prSet/>
      <dgm:spPr/>
      <dgm:t>
        <a:bodyPr/>
        <a:lstStyle/>
        <a:p>
          <a:endParaRPr lang="en-US"/>
        </a:p>
      </dgm:t>
    </dgm:pt>
    <dgm:pt modelId="{19737969-46DF-442D-850B-3F1D741C3CAD}" type="sibTrans" cxnId="{5095D34B-D1C5-401D-92B8-E10FBE862FE9}">
      <dgm:prSet/>
      <dgm:spPr/>
      <dgm:t>
        <a:bodyPr/>
        <a:lstStyle/>
        <a:p>
          <a:endParaRPr lang="en-US"/>
        </a:p>
      </dgm:t>
    </dgm:pt>
    <dgm:pt modelId="{E8F230AC-29C9-4CF7-BA5D-6F7EE42309B6}" type="pres">
      <dgm:prSet presAssocID="{3E3BDF43-6CC7-4C4B-A239-CA14EDB88D13}" presName="diagram" presStyleCnt="0">
        <dgm:presLayoutVars>
          <dgm:dir/>
          <dgm:resizeHandles val="exact"/>
        </dgm:presLayoutVars>
      </dgm:prSet>
      <dgm:spPr/>
    </dgm:pt>
    <dgm:pt modelId="{D3969254-953C-4D0F-A17B-8B28A5B41765}" type="pres">
      <dgm:prSet presAssocID="{85135E4D-7922-4708-8619-ECAB9A29349F}" presName="node" presStyleLbl="node1" presStyleIdx="0" presStyleCnt="7">
        <dgm:presLayoutVars>
          <dgm:bulletEnabled val="1"/>
        </dgm:presLayoutVars>
      </dgm:prSet>
      <dgm:spPr/>
    </dgm:pt>
    <dgm:pt modelId="{19DF1E89-3626-49F6-A89D-DCB17527BF58}" type="pres">
      <dgm:prSet presAssocID="{6778E55D-9E12-426F-AB3F-04A2241441A1}" presName="sibTrans" presStyleCnt="0"/>
      <dgm:spPr/>
    </dgm:pt>
    <dgm:pt modelId="{D2A5EF8E-6FF3-47C9-B1C7-27222A77CE9E}" type="pres">
      <dgm:prSet presAssocID="{04B2F478-3D50-41DB-8603-764F5105C13D}" presName="node" presStyleLbl="node1" presStyleIdx="1" presStyleCnt="7">
        <dgm:presLayoutVars>
          <dgm:bulletEnabled val="1"/>
        </dgm:presLayoutVars>
      </dgm:prSet>
      <dgm:spPr/>
    </dgm:pt>
    <dgm:pt modelId="{8307BD79-B88C-42E5-BEC0-B49EC78F8F28}" type="pres">
      <dgm:prSet presAssocID="{B1993C22-12CD-46E2-B377-2933E4298297}" presName="sibTrans" presStyleCnt="0"/>
      <dgm:spPr/>
    </dgm:pt>
    <dgm:pt modelId="{7D458A43-AD65-481D-8B4F-E9146891045F}" type="pres">
      <dgm:prSet presAssocID="{15A80D93-33F3-4BE8-A920-2BAD67134ED8}" presName="node" presStyleLbl="node1" presStyleIdx="2" presStyleCnt="7">
        <dgm:presLayoutVars>
          <dgm:bulletEnabled val="1"/>
        </dgm:presLayoutVars>
      </dgm:prSet>
      <dgm:spPr/>
    </dgm:pt>
    <dgm:pt modelId="{22406AA1-2074-4D20-B15C-04E75C9680A8}" type="pres">
      <dgm:prSet presAssocID="{CCF04C85-BC8D-4576-8600-0739D2BEA8BD}" presName="sibTrans" presStyleCnt="0"/>
      <dgm:spPr/>
    </dgm:pt>
    <dgm:pt modelId="{798AEF07-5618-4996-8123-8C7F9601272D}" type="pres">
      <dgm:prSet presAssocID="{7C2FB9EE-CA09-4354-B88A-37A6CC1205E0}" presName="node" presStyleLbl="node1" presStyleIdx="3" presStyleCnt="7">
        <dgm:presLayoutVars>
          <dgm:bulletEnabled val="1"/>
        </dgm:presLayoutVars>
      </dgm:prSet>
      <dgm:spPr/>
    </dgm:pt>
    <dgm:pt modelId="{969A8BBE-BC71-4BFD-AD8C-E3A77319B2E5}" type="pres">
      <dgm:prSet presAssocID="{24314E6C-7264-43BF-A96A-F27DB48299B9}" presName="sibTrans" presStyleCnt="0"/>
      <dgm:spPr/>
    </dgm:pt>
    <dgm:pt modelId="{87E52008-2DB1-401D-B55F-5B1D2AA6748C}" type="pres">
      <dgm:prSet presAssocID="{DE85C8F7-11F8-43F0-9E72-5EC0002F1A16}" presName="node" presStyleLbl="node1" presStyleIdx="4" presStyleCnt="7">
        <dgm:presLayoutVars>
          <dgm:bulletEnabled val="1"/>
        </dgm:presLayoutVars>
      </dgm:prSet>
      <dgm:spPr/>
    </dgm:pt>
    <dgm:pt modelId="{4576C4AF-BB97-4CEF-96D7-664ACFB42A9D}" type="pres">
      <dgm:prSet presAssocID="{0DF9D9C8-D877-4536-A7F1-456E292394C5}" presName="sibTrans" presStyleCnt="0"/>
      <dgm:spPr/>
    </dgm:pt>
    <dgm:pt modelId="{00AE8D91-7E36-46EF-86C7-CF4FDC057B4A}" type="pres">
      <dgm:prSet presAssocID="{0D701CAA-15CD-4176-AA68-08D812E1F1F1}" presName="node" presStyleLbl="node1" presStyleIdx="5" presStyleCnt="7">
        <dgm:presLayoutVars>
          <dgm:bulletEnabled val="1"/>
        </dgm:presLayoutVars>
      </dgm:prSet>
      <dgm:spPr/>
    </dgm:pt>
    <dgm:pt modelId="{EE88E62C-BCAD-44D4-9EA6-AE36F0476AAD}" type="pres">
      <dgm:prSet presAssocID="{F9E5AFE0-767C-4618-91C9-D0503F04C76E}" presName="sibTrans" presStyleCnt="0"/>
      <dgm:spPr/>
    </dgm:pt>
    <dgm:pt modelId="{03EE3F84-E043-439A-ACA8-23A70AFFD65E}" type="pres">
      <dgm:prSet presAssocID="{DA700191-5B13-4C71-BFD3-9544997778A7}" presName="node" presStyleLbl="node1" presStyleIdx="6" presStyleCnt="7">
        <dgm:presLayoutVars>
          <dgm:bulletEnabled val="1"/>
        </dgm:presLayoutVars>
      </dgm:prSet>
      <dgm:spPr/>
    </dgm:pt>
  </dgm:ptLst>
  <dgm:cxnLst>
    <dgm:cxn modelId="{59D80E25-7066-4C2A-885A-197259E7F2AB}" type="presOf" srcId="{3E3BDF43-6CC7-4C4B-A239-CA14EDB88D13}" destId="{E8F230AC-29C9-4CF7-BA5D-6F7EE42309B6}" srcOrd="0" destOrd="0" presId="urn:microsoft.com/office/officeart/2005/8/layout/default"/>
    <dgm:cxn modelId="{986B9B5B-65AC-490F-96B2-012DD1EC7C47}" type="presOf" srcId="{85135E4D-7922-4708-8619-ECAB9A29349F}" destId="{D3969254-953C-4D0F-A17B-8B28A5B41765}" srcOrd="0" destOrd="0" presId="urn:microsoft.com/office/officeart/2005/8/layout/default"/>
    <dgm:cxn modelId="{08AD385E-3B5F-403F-ADC4-4A07E2D2A8F3}" type="presOf" srcId="{0D701CAA-15CD-4176-AA68-08D812E1F1F1}" destId="{00AE8D91-7E36-46EF-86C7-CF4FDC057B4A}" srcOrd="0" destOrd="0" presId="urn:microsoft.com/office/officeart/2005/8/layout/default"/>
    <dgm:cxn modelId="{5095D34B-D1C5-401D-92B8-E10FBE862FE9}" srcId="{3E3BDF43-6CC7-4C4B-A239-CA14EDB88D13}" destId="{DA700191-5B13-4C71-BFD3-9544997778A7}" srcOrd="6" destOrd="0" parTransId="{0FBFDC19-2B03-4831-841D-2CC70EFCA81B}" sibTransId="{19737969-46DF-442D-850B-3F1D741C3CAD}"/>
    <dgm:cxn modelId="{21510075-3E1D-4804-A2AA-137EF3450C4D}" type="presOf" srcId="{DE85C8F7-11F8-43F0-9E72-5EC0002F1A16}" destId="{87E52008-2DB1-401D-B55F-5B1D2AA6748C}" srcOrd="0" destOrd="0" presId="urn:microsoft.com/office/officeart/2005/8/layout/default"/>
    <dgm:cxn modelId="{DA995B57-F7C5-4FF5-87E0-434FBCE13F65}" type="presOf" srcId="{7C2FB9EE-CA09-4354-B88A-37A6CC1205E0}" destId="{798AEF07-5618-4996-8123-8C7F9601272D}" srcOrd="0" destOrd="0" presId="urn:microsoft.com/office/officeart/2005/8/layout/default"/>
    <dgm:cxn modelId="{8A0C1986-3275-43B4-B898-143D50F2F366}" srcId="{3E3BDF43-6CC7-4C4B-A239-CA14EDB88D13}" destId="{0D701CAA-15CD-4176-AA68-08D812E1F1F1}" srcOrd="5" destOrd="0" parTransId="{230C974D-457D-4C91-A5EE-2D667D894449}" sibTransId="{F9E5AFE0-767C-4618-91C9-D0503F04C76E}"/>
    <dgm:cxn modelId="{0C67C3BB-7607-4E96-ACF7-0AEB69591EA9}" srcId="{3E3BDF43-6CC7-4C4B-A239-CA14EDB88D13}" destId="{04B2F478-3D50-41DB-8603-764F5105C13D}" srcOrd="1" destOrd="0" parTransId="{149F980D-8BAD-4803-AC40-066588AEC5D8}" sibTransId="{B1993C22-12CD-46E2-B377-2933E4298297}"/>
    <dgm:cxn modelId="{950B34BC-2203-4423-8414-29A3B7BF5323}" srcId="{3E3BDF43-6CC7-4C4B-A239-CA14EDB88D13}" destId="{7C2FB9EE-CA09-4354-B88A-37A6CC1205E0}" srcOrd="3" destOrd="0" parTransId="{470118FC-5663-48A2-883D-C5F37A334D52}" sibTransId="{24314E6C-7264-43BF-A96A-F27DB48299B9}"/>
    <dgm:cxn modelId="{5D3058BD-13DA-48B5-9FBC-511FC65D8D22}" srcId="{3E3BDF43-6CC7-4C4B-A239-CA14EDB88D13}" destId="{DE85C8F7-11F8-43F0-9E72-5EC0002F1A16}" srcOrd="4" destOrd="0" parTransId="{BD3BB49D-9000-41FA-A5F2-BF1ADA3851CD}" sibTransId="{0DF9D9C8-D877-4536-A7F1-456E292394C5}"/>
    <dgm:cxn modelId="{E3D49CE9-C193-4850-A406-ECABA10E7BCC}" srcId="{3E3BDF43-6CC7-4C4B-A239-CA14EDB88D13}" destId="{85135E4D-7922-4708-8619-ECAB9A29349F}" srcOrd="0" destOrd="0" parTransId="{A26C838E-3C7B-4EFA-81C8-D8B8C785EFFF}" sibTransId="{6778E55D-9E12-426F-AB3F-04A2241441A1}"/>
    <dgm:cxn modelId="{BE088FEC-3976-4813-9516-1C154A196412}" type="presOf" srcId="{15A80D93-33F3-4BE8-A920-2BAD67134ED8}" destId="{7D458A43-AD65-481D-8B4F-E9146891045F}" srcOrd="0" destOrd="0" presId="urn:microsoft.com/office/officeart/2005/8/layout/default"/>
    <dgm:cxn modelId="{7E08A3F7-7535-4E01-A100-C2E48D6A6B9D}" type="presOf" srcId="{DA700191-5B13-4C71-BFD3-9544997778A7}" destId="{03EE3F84-E043-439A-ACA8-23A70AFFD65E}" srcOrd="0" destOrd="0" presId="urn:microsoft.com/office/officeart/2005/8/layout/default"/>
    <dgm:cxn modelId="{93DC2AF8-E61F-494E-9BCE-5F08FF88E501}" srcId="{3E3BDF43-6CC7-4C4B-A239-CA14EDB88D13}" destId="{15A80D93-33F3-4BE8-A920-2BAD67134ED8}" srcOrd="2" destOrd="0" parTransId="{A83BBA9D-B829-4560-932B-AC922E052D94}" sibTransId="{CCF04C85-BC8D-4576-8600-0739D2BEA8BD}"/>
    <dgm:cxn modelId="{3E0552FB-7CE6-402E-BCE8-01C36593D779}" type="presOf" srcId="{04B2F478-3D50-41DB-8603-764F5105C13D}" destId="{D2A5EF8E-6FF3-47C9-B1C7-27222A77CE9E}" srcOrd="0" destOrd="0" presId="urn:microsoft.com/office/officeart/2005/8/layout/default"/>
    <dgm:cxn modelId="{7E972561-C8B9-4B31-A673-B61B649B97EE}" type="presParOf" srcId="{E8F230AC-29C9-4CF7-BA5D-6F7EE42309B6}" destId="{D3969254-953C-4D0F-A17B-8B28A5B41765}" srcOrd="0" destOrd="0" presId="urn:microsoft.com/office/officeart/2005/8/layout/default"/>
    <dgm:cxn modelId="{E592BEC7-3A8E-46C7-8FAF-BD132636A14C}" type="presParOf" srcId="{E8F230AC-29C9-4CF7-BA5D-6F7EE42309B6}" destId="{19DF1E89-3626-49F6-A89D-DCB17527BF58}" srcOrd="1" destOrd="0" presId="urn:microsoft.com/office/officeart/2005/8/layout/default"/>
    <dgm:cxn modelId="{106015DC-6748-40CC-A544-CE0ECFE5EBF6}" type="presParOf" srcId="{E8F230AC-29C9-4CF7-BA5D-6F7EE42309B6}" destId="{D2A5EF8E-6FF3-47C9-B1C7-27222A77CE9E}" srcOrd="2" destOrd="0" presId="urn:microsoft.com/office/officeart/2005/8/layout/default"/>
    <dgm:cxn modelId="{68214F41-E1BE-4A01-9F08-D5758126B8A0}" type="presParOf" srcId="{E8F230AC-29C9-4CF7-BA5D-6F7EE42309B6}" destId="{8307BD79-B88C-42E5-BEC0-B49EC78F8F28}" srcOrd="3" destOrd="0" presId="urn:microsoft.com/office/officeart/2005/8/layout/default"/>
    <dgm:cxn modelId="{63B22C85-4CB6-4451-9934-711B5625680F}" type="presParOf" srcId="{E8F230AC-29C9-4CF7-BA5D-6F7EE42309B6}" destId="{7D458A43-AD65-481D-8B4F-E9146891045F}" srcOrd="4" destOrd="0" presId="urn:microsoft.com/office/officeart/2005/8/layout/default"/>
    <dgm:cxn modelId="{ADA2AA9D-7FA2-4601-94AC-933630D2B058}" type="presParOf" srcId="{E8F230AC-29C9-4CF7-BA5D-6F7EE42309B6}" destId="{22406AA1-2074-4D20-B15C-04E75C9680A8}" srcOrd="5" destOrd="0" presId="urn:microsoft.com/office/officeart/2005/8/layout/default"/>
    <dgm:cxn modelId="{058FE728-80BE-459E-BAFE-6FF361266365}" type="presParOf" srcId="{E8F230AC-29C9-4CF7-BA5D-6F7EE42309B6}" destId="{798AEF07-5618-4996-8123-8C7F9601272D}" srcOrd="6" destOrd="0" presId="urn:microsoft.com/office/officeart/2005/8/layout/default"/>
    <dgm:cxn modelId="{71F68B61-BFF9-49C8-A148-B1E3E71AE268}" type="presParOf" srcId="{E8F230AC-29C9-4CF7-BA5D-6F7EE42309B6}" destId="{969A8BBE-BC71-4BFD-AD8C-E3A77319B2E5}" srcOrd="7" destOrd="0" presId="urn:microsoft.com/office/officeart/2005/8/layout/default"/>
    <dgm:cxn modelId="{C6AD92FC-6B80-4A1B-88AF-D8F1C6812E2A}" type="presParOf" srcId="{E8F230AC-29C9-4CF7-BA5D-6F7EE42309B6}" destId="{87E52008-2DB1-401D-B55F-5B1D2AA6748C}" srcOrd="8" destOrd="0" presId="urn:microsoft.com/office/officeart/2005/8/layout/default"/>
    <dgm:cxn modelId="{0D77C926-0A1A-4C63-BDC6-19A479767D5A}" type="presParOf" srcId="{E8F230AC-29C9-4CF7-BA5D-6F7EE42309B6}" destId="{4576C4AF-BB97-4CEF-96D7-664ACFB42A9D}" srcOrd="9" destOrd="0" presId="urn:microsoft.com/office/officeart/2005/8/layout/default"/>
    <dgm:cxn modelId="{936C26A9-C486-459A-B7E9-BEAE9D4D949E}" type="presParOf" srcId="{E8F230AC-29C9-4CF7-BA5D-6F7EE42309B6}" destId="{00AE8D91-7E36-46EF-86C7-CF4FDC057B4A}" srcOrd="10" destOrd="0" presId="urn:microsoft.com/office/officeart/2005/8/layout/default"/>
    <dgm:cxn modelId="{C84EF8B7-20CC-421D-9B4B-C5E89928A867}" type="presParOf" srcId="{E8F230AC-29C9-4CF7-BA5D-6F7EE42309B6}" destId="{EE88E62C-BCAD-44D4-9EA6-AE36F0476AAD}" srcOrd="11" destOrd="0" presId="urn:microsoft.com/office/officeart/2005/8/layout/default"/>
    <dgm:cxn modelId="{2B6281FD-4ACA-495A-AED9-11AB9A8205D7}" type="presParOf" srcId="{E8F230AC-29C9-4CF7-BA5D-6F7EE42309B6}" destId="{03EE3F84-E043-439A-ACA8-23A70AFFD65E}" srcOrd="12"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2111A5-B591-47B8-B327-495ADF0705E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5211444-35E5-49C9-8D08-F15F04436B5A}">
      <dgm:prSet phldrT="[Text]" custT="1"/>
      <dgm:spPr>
        <a:solidFill>
          <a:srgbClr val="007630"/>
        </a:solidFill>
      </dgm:spPr>
      <dgm:t>
        <a:bodyPr/>
        <a:lstStyle/>
        <a:p>
          <a:r>
            <a:rPr lang="en-US" sz="2000" kern="1200" dirty="0"/>
            <a:t>Depend on </a:t>
          </a:r>
          <a:r>
            <a:rPr lang="en-US" sz="2000" kern="1200" dirty="0">
              <a:solidFill>
                <a:prstClr val="white"/>
              </a:solidFill>
              <a:latin typeface="Calibri" panose="020F0502020204030204"/>
              <a:ea typeface="+mn-ea"/>
              <a:cs typeface="+mn-cs"/>
            </a:rPr>
            <a:t>Others</a:t>
          </a:r>
        </a:p>
      </dgm:t>
    </dgm:pt>
    <dgm:pt modelId="{2575146A-3D25-47E8-9C70-C33DCE0F16C9}" type="parTrans" cxnId="{7C608564-A08F-42F0-9983-DAA0E95879EB}">
      <dgm:prSet/>
      <dgm:spPr/>
      <dgm:t>
        <a:bodyPr/>
        <a:lstStyle/>
        <a:p>
          <a:endParaRPr lang="en-US"/>
        </a:p>
      </dgm:t>
    </dgm:pt>
    <dgm:pt modelId="{21BACF0F-CE2F-49A8-BDE0-257438663CBA}" type="sibTrans" cxnId="{7C608564-A08F-42F0-9983-DAA0E95879EB}">
      <dgm:prSet/>
      <dgm:spPr/>
      <dgm:t>
        <a:bodyPr/>
        <a:lstStyle/>
        <a:p>
          <a:endParaRPr lang="en-US"/>
        </a:p>
      </dgm:t>
    </dgm:pt>
    <dgm:pt modelId="{015B441D-82BC-43B6-B2FD-2CFFC7B0949A}">
      <dgm:prSet phldrT="[Text]"/>
      <dgm:spPr>
        <a:solidFill>
          <a:srgbClr val="007630"/>
        </a:solidFill>
      </dgm:spPr>
      <dgm:t>
        <a:bodyPr/>
        <a:lstStyle/>
        <a:p>
          <a:r>
            <a:rPr lang="en-US" dirty="0"/>
            <a:t>Need services not available from existing sources</a:t>
          </a:r>
        </a:p>
      </dgm:t>
    </dgm:pt>
    <dgm:pt modelId="{265DAFC5-F2FD-4788-A8CB-3A62AB093C3B}" type="parTrans" cxnId="{2B23DBEA-86FC-4C2E-95F7-4EF5D18654DD}">
      <dgm:prSet/>
      <dgm:spPr/>
      <dgm:t>
        <a:bodyPr/>
        <a:lstStyle/>
        <a:p>
          <a:endParaRPr lang="en-US"/>
        </a:p>
      </dgm:t>
    </dgm:pt>
    <dgm:pt modelId="{E67421C8-9E65-4592-BE6A-86F7459D1513}" type="sibTrans" cxnId="{2B23DBEA-86FC-4C2E-95F7-4EF5D18654DD}">
      <dgm:prSet/>
      <dgm:spPr/>
      <dgm:t>
        <a:bodyPr/>
        <a:lstStyle/>
        <a:p>
          <a:endParaRPr lang="en-US"/>
        </a:p>
      </dgm:t>
    </dgm:pt>
    <dgm:pt modelId="{49494C54-AE89-44DF-B13C-B0A3C7C3BC73}">
      <dgm:prSet phldrT="[Text]"/>
      <dgm:spPr>
        <a:solidFill>
          <a:srgbClr val="007630"/>
        </a:solidFill>
      </dgm:spPr>
      <dgm:t>
        <a:bodyPr/>
        <a:lstStyle/>
        <a:p>
          <a:r>
            <a:rPr lang="en-US" dirty="0"/>
            <a:t>Have sufficient independence/ natural supports</a:t>
          </a:r>
        </a:p>
      </dgm:t>
    </dgm:pt>
    <dgm:pt modelId="{84D1A72E-E09B-44CD-BA56-FC41EC80B63C}" type="parTrans" cxnId="{1F3B46DF-BBD0-4CD3-A3B7-AEEC2E79460D}">
      <dgm:prSet/>
      <dgm:spPr/>
      <dgm:t>
        <a:bodyPr/>
        <a:lstStyle/>
        <a:p>
          <a:endParaRPr lang="en-US"/>
        </a:p>
      </dgm:t>
    </dgm:pt>
    <dgm:pt modelId="{26D60793-2DB9-4868-8086-681E2884E66E}" type="sibTrans" cxnId="{1F3B46DF-BBD0-4CD3-A3B7-AEEC2E79460D}">
      <dgm:prSet/>
      <dgm:spPr/>
      <dgm:t>
        <a:bodyPr/>
        <a:lstStyle/>
        <a:p>
          <a:endParaRPr lang="en-US"/>
        </a:p>
      </dgm:t>
    </dgm:pt>
    <dgm:pt modelId="{9D0637E2-9AD1-4995-A31D-9DD4AE696C10}">
      <dgm:prSet phldrT="[Text]"/>
      <dgm:spPr>
        <a:solidFill>
          <a:srgbClr val="007630"/>
        </a:solidFill>
      </dgm:spPr>
      <dgm:t>
        <a:bodyPr/>
        <a:lstStyle/>
        <a:p>
          <a:r>
            <a:rPr lang="en-US" dirty="0"/>
            <a:t>Be enrolled prior to age 65</a:t>
          </a:r>
        </a:p>
      </dgm:t>
    </dgm:pt>
    <dgm:pt modelId="{7FC910B2-0D57-43ED-852E-E5FF3ECB9AE5}" type="parTrans" cxnId="{EF8DA737-AFD4-4C77-873F-AE226130F484}">
      <dgm:prSet/>
      <dgm:spPr/>
      <dgm:t>
        <a:bodyPr/>
        <a:lstStyle/>
        <a:p>
          <a:endParaRPr lang="en-US"/>
        </a:p>
      </dgm:t>
    </dgm:pt>
    <dgm:pt modelId="{BAFFA2E2-B64F-4CD8-8D49-C686C2A95846}" type="sibTrans" cxnId="{EF8DA737-AFD4-4C77-873F-AE226130F484}">
      <dgm:prSet/>
      <dgm:spPr/>
      <dgm:t>
        <a:bodyPr/>
        <a:lstStyle/>
        <a:p>
          <a:endParaRPr lang="en-US"/>
        </a:p>
      </dgm:t>
    </dgm:pt>
    <dgm:pt modelId="{D2D83AD2-FBB0-4122-8BD7-69309C485998}" type="pres">
      <dgm:prSet presAssocID="{422111A5-B591-47B8-B327-495ADF0705EB}" presName="cycle" presStyleCnt="0">
        <dgm:presLayoutVars>
          <dgm:dir/>
          <dgm:resizeHandles val="exact"/>
        </dgm:presLayoutVars>
      </dgm:prSet>
      <dgm:spPr/>
    </dgm:pt>
    <dgm:pt modelId="{D6D3B821-1CCE-49B3-BF4E-6BE110F90A40}" type="pres">
      <dgm:prSet presAssocID="{F5211444-35E5-49C9-8D08-F15F04436B5A}" presName="node" presStyleLbl="node1" presStyleIdx="0" presStyleCnt="4" custScaleX="137974" custScaleY="131233" custRadScaleRad="100439" custRadScaleInc="17861">
        <dgm:presLayoutVars>
          <dgm:bulletEnabled val="1"/>
        </dgm:presLayoutVars>
      </dgm:prSet>
      <dgm:spPr/>
    </dgm:pt>
    <dgm:pt modelId="{4CFD109C-7FA1-4BC2-8CEA-E4EC677CBE78}" type="pres">
      <dgm:prSet presAssocID="{F5211444-35E5-49C9-8D08-F15F04436B5A}" presName="spNode" presStyleCnt="0"/>
      <dgm:spPr/>
    </dgm:pt>
    <dgm:pt modelId="{0BE943E5-A552-426A-AD66-20851D0D6029}" type="pres">
      <dgm:prSet presAssocID="{21BACF0F-CE2F-49A8-BDE0-257438663CBA}" presName="sibTrans" presStyleLbl="sibTrans1D1" presStyleIdx="0" presStyleCnt="4"/>
      <dgm:spPr/>
    </dgm:pt>
    <dgm:pt modelId="{CED185BB-B238-4FEF-B88B-73038E0F4F20}" type="pres">
      <dgm:prSet presAssocID="{015B441D-82BC-43B6-B2FD-2CFFC7B0949A}" presName="node" presStyleLbl="node1" presStyleIdx="1" presStyleCnt="4" custScaleX="148384" custScaleY="137111" custRadScaleRad="98568" custRadScaleInc="-7283">
        <dgm:presLayoutVars>
          <dgm:bulletEnabled val="1"/>
        </dgm:presLayoutVars>
      </dgm:prSet>
      <dgm:spPr/>
    </dgm:pt>
    <dgm:pt modelId="{D0374974-E6E9-4958-9A78-6D677DB2D822}" type="pres">
      <dgm:prSet presAssocID="{015B441D-82BC-43B6-B2FD-2CFFC7B0949A}" presName="spNode" presStyleCnt="0"/>
      <dgm:spPr/>
    </dgm:pt>
    <dgm:pt modelId="{3DDE8AE6-8C74-4737-85E4-C545B80E6F2E}" type="pres">
      <dgm:prSet presAssocID="{E67421C8-9E65-4592-BE6A-86F7459D1513}" presName="sibTrans" presStyleLbl="sibTrans1D1" presStyleIdx="1" presStyleCnt="4"/>
      <dgm:spPr/>
    </dgm:pt>
    <dgm:pt modelId="{5436D6F0-0E1B-4E63-A44E-00FF1E15559B}" type="pres">
      <dgm:prSet presAssocID="{49494C54-AE89-44DF-B13C-B0A3C7C3BC73}" presName="node" presStyleLbl="node1" presStyleIdx="2" presStyleCnt="4" custScaleX="151610" custScaleY="132115">
        <dgm:presLayoutVars>
          <dgm:bulletEnabled val="1"/>
        </dgm:presLayoutVars>
      </dgm:prSet>
      <dgm:spPr/>
    </dgm:pt>
    <dgm:pt modelId="{68910876-12FD-4782-BD4E-C0670286DF8F}" type="pres">
      <dgm:prSet presAssocID="{49494C54-AE89-44DF-B13C-B0A3C7C3BC73}" presName="spNode" presStyleCnt="0"/>
      <dgm:spPr/>
    </dgm:pt>
    <dgm:pt modelId="{93F51395-1485-43B8-8C6D-E39C1D2CEB32}" type="pres">
      <dgm:prSet presAssocID="{26D60793-2DB9-4868-8086-681E2884E66E}" presName="sibTrans" presStyleLbl="sibTrans1D1" presStyleIdx="2" presStyleCnt="4"/>
      <dgm:spPr/>
    </dgm:pt>
    <dgm:pt modelId="{6731E6B8-D29B-4060-ABAE-C0F815922B2A}" type="pres">
      <dgm:prSet presAssocID="{9D0637E2-9AD1-4995-A31D-9DD4AE696C10}" presName="node" presStyleLbl="node1" presStyleIdx="3" presStyleCnt="4" custScaleX="144819" custScaleY="141287">
        <dgm:presLayoutVars>
          <dgm:bulletEnabled val="1"/>
        </dgm:presLayoutVars>
      </dgm:prSet>
      <dgm:spPr/>
    </dgm:pt>
    <dgm:pt modelId="{1FE3884D-B511-4527-976E-6E2B0F7D26E9}" type="pres">
      <dgm:prSet presAssocID="{9D0637E2-9AD1-4995-A31D-9DD4AE696C10}" presName="spNode" presStyleCnt="0"/>
      <dgm:spPr/>
    </dgm:pt>
    <dgm:pt modelId="{D4608F47-84D3-41E8-BC45-0A601FE91562}" type="pres">
      <dgm:prSet presAssocID="{BAFFA2E2-B64F-4CD8-8D49-C686C2A95846}" presName="sibTrans" presStyleLbl="sibTrans1D1" presStyleIdx="3" presStyleCnt="4"/>
      <dgm:spPr/>
    </dgm:pt>
  </dgm:ptLst>
  <dgm:cxnLst>
    <dgm:cxn modelId="{B4693721-F690-4CA6-928D-E6093C4D0380}" type="presOf" srcId="{422111A5-B591-47B8-B327-495ADF0705EB}" destId="{D2D83AD2-FBB0-4122-8BD7-69309C485998}" srcOrd="0" destOrd="0" presId="urn:microsoft.com/office/officeart/2005/8/layout/cycle5"/>
    <dgm:cxn modelId="{D289C22C-2384-4263-AEA5-4926C3EFCAE4}" type="presOf" srcId="{49494C54-AE89-44DF-B13C-B0A3C7C3BC73}" destId="{5436D6F0-0E1B-4E63-A44E-00FF1E15559B}" srcOrd="0" destOrd="0" presId="urn:microsoft.com/office/officeart/2005/8/layout/cycle5"/>
    <dgm:cxn modelId="{EF8DA737-AFD4-4C77-873F-AE226130F484}" srcId="{422111A5-B591-47B8-B327-495ADF0705EB}" destId="{9D0637E2-9AD1-4995-A31D-9DD4AE696C10}" srcOrd="3" destOrd="0" parTransId="{7FC910B2-0D57-43ED-852E-E5FF3ECB9AE5}" sibTransId="{BAFFA2E2-B64F-4CD8-8D49-C686C2A95846}"/>
    <dgm:cxn modelId="{7C608564-A08F-42F0-9983-DAA0E95879EB}" srcId="{422111A5-B591-47B8-B327-495ADF0705EB}" destId="{F5211444-35E5-49C9-8D08-F15F04436B5A}" srcOrd="0" destOrd="0" parTransId="{2575146A-3D25-47E8-9C70-C33DCE0F16C9}" sibTransId="{21BACF0F-CE2F-49A8-BDE0-257438663CBA}"/>
    <dgm:cxn modelId="{21012856-2E4C-455B-BEFA-221896EDB8E0}" type="presOf" srcId="{015B441D-82BC-43B6-B2FD-2CFFC7B0949A}" destId="{CED185BB-B238-4FEF-B88B-73038E0F4F20}" srcOrd="0" destOrd="0" presId="urn:microsoft.com/office/officeart/2005/8/layout/cycle5"/>
    <dgm:cxn modelId="{9C064ABF-099A-4180-86B2-8C93EF47F318}" type="presOf" srcId="{26D60793-2DB9-4868-8086-681E2884E66E}" destId="{93F51395-1485-43B8-8C6D-E39C1D2CEB32}" srcOrd="0" destOrd="0" presId="urn:microsoft.com/office/officeart/2005/8/layout/cycle5"/>
    <dgm:cxn modelId="{B4F74CC0-5A03-4E1D-8583-277E55660E51}" type="presOf" srcId="{E67421C8-9E65-4592-BE6A-86F7459D1513}" destId="{3DDE8AE6-8C74-4737-85E4-C545B80E6F2E}" srcOrd="0" destOrd="0" presId="urn:microsoft.com/office/officeart/2005/8/layout/cycle5"/>
    <dgm:cxn modelId="{F8AD00D2-1075-4E48-92B0-669ED651160E}" type="presOf" srcId="{BAFFA2E2-B64F-4CD8-8D49-C686C2A95846}" destId="{D4608F47-84D3-41E8-BC45-0A601FE91562}" srcOrd="0" destOrd="0" presId="urn:microsoft.com/office/officeart/2005/8/layout/cycle5"/>
    <dgm:cxn modelId="{5B5742D9-8EC3-4BFC-8CAC-AAED251D2C88}" type="presOf" srcId="{F5211444-35E5-49C9-8D08-F15F04436B5A}" destId="{D6D3B821-1CCE-49B3-BF4E-6BE110F90A40}" srcOrd="0" destOrd="0" presId="urn:microsoft.com/office/officeart/2005/8/layout/cycle5"/>
    <dgm:cxn modelId="{1F3B46DF-BBD0-4CD3-A3B7-AEEC2E79460D}" srcId="{422111A5-B591-47B8-B327-495ADF0705EB}" destId="{49494C54-AE89-44DF-B13C-B0A3C7C3BC73}" srcOrd="2" destOrd="0" parTransId="{84D1A72E-E09B-44CD-BA56-FC41EC80B63C}" sibTransId="{26D60793-2DB9-4868-8086-681E2884E66E}"/>
    <dgm:cxn modelId="{85EE2BE2-EBCB-4A2C-BB0E-AF4F9A3D3058}" type="presOf" srcId="{9D0637E2-9AD1-4995-A31D-9DD4AE696C10}" destId="{6731E6B8-D29B-4060-ABAE-C0F815922B2A}" srcOrd="0" destOrd="0" presId="urn:microsoft.com/office/officeart/2005/8/layout/cycle5"/>
    <dgm:cxn modelId="{F2C529E4-746D-491D-A49E-378C1C14D0A0}" type="presOf" srcId="{21BACF0F-CE2F-49A8-BDE0-257438663CBA}" destId="{0BE943E5-A552-426A-AD66-20851D0D6029}" srcOrd="0" destOrd="0" presId="urn:microsoft.com/office/officeart/2005/8/layout/cycle5"/>
    <dgm:cxn modelId="{2B23DBEA-86FC-4C2E-95F7-4EF5D18654DD}" srcId="{422111A5-B591-47B8-B327-495ADF0705EB}" destId="{015B441D-82BC-43B6-B2FD-2CFFC7B0949A}" srcOrd="1" destOrd="0" parTransId="{265DAFC5-F2FD-4788-A8CB-3A62AB093C3B}" sibTransId="{E67421C8-9E65-4592-BE6A-86F7459D1513}"/>
    <dgm:cxn modelId="{E67A70DF-178D-41B4-9E41-A23694F57122}" type="presParOf" srcId="{D2D83AD2-FBB0-4122-8BD7-69309C485998}" destId="{D6D3B821-1CCE-49B3-BF4E-6BE110F90A40}" srcOrd="0" destOrd="0" presId="urn:microsoft.com/office/officeart/2005/8/layout/cycle5"/>
    <dgm:cxn modelId="{0D9DCFA6-D68F-472A-B686-A0C7B40A3795}" type="presParOf" srcId="{D2D83AD2-FBB0-4122-8BD7-69309C485998}" destId="{4CFD109C-7FA1-4BC2-8CEA-E4EC677CBE78}" srcOrd="1" destOrd="0" presId="urn:microsoft.com/office/officeart/2005/8/layout/cycle5"/>
    <dgm:cxn modelId="{0175434D-78D8-4F8A-94B5-585C113AADFB}" type="presParOf" srcId="{D2D83AD2-FBB0-4122-8BD7-69309C485998}" destId="{0BE943E5-A552-426A-AD66-20851D0D6029}" srcOrd="2" destOrd="0" presId="urn:microsoft.com/office/officeart/2005/8/layout/cycle5"/>
    <dgm:cxn modelId="{79F9CE5C-107B-46F9-9894-D663D8C4AC5A}" type="presParOf" srcId="{D2D83AD2-FBB0-4122-8BD7-69309C485998}" destId="{CED185BB-B238-4FEF-B88B-73038E0F4F20}" srcOrd="3" destOrd="0" presId="urn:microsoft.com/office/officeart/2005/8/layout/cycle5"/>
    <dgm:cxn modelId="{FAF034E7-CD67-4858-9E99-D366F23D02DA}" type="presParOf" srcId="{D2D83AD2-FBB0-4122-8BD7-69309C485998}" destId="{D0374974-E6E9-4958-9A78-6D677DB2D822}" srcOrd="4" destOrd="0" presId="urn:microsoft.com/office/officeart/2005/8/layout/cycle5"/>
    <dgm:cxn modelId="{5A18C122-DBD9-429F-A34C-6B34550BF8D3}" type="presParOf" srcId="{D2D83AD2-FBB0-4122-8BD7-69309C485998}" destId="{3DDE8AE6-8C74-4737-85E4-C545B80E6F2E}" srcOrd="5" destOrd="0" presId="urn:microsoft.com/office/officeart/2005/8/layout/cycle5"/>
    <dgm:cxn modelId="{EAA1695E-48E6-4519-94EB-B8F1426B8B59}" type="presParOf" srcId="{D2D83AD2-FBB0-4122-8BD7-69309C485998}" destId="{5436D6F0-0E1B-4E63-A44E-00FF1E15559B}" srcOrd="6" destOrd="0" presId="urn:microsoft.com/office/officeart/2005/8/layout/cycle5"/>
    <dgm:cxn modelId="{B93772B0-2E0F-4BD5-8378-791C23111076}" type="presParOf" srcId="{D2D83AD2-FBB0-4122-8BD7-69309C485998}" destId="{68910876-12FD-4782-BD4E-C0670286DF8F}" srcOrd="7" destOrd="0" presId="urn:microsoft.com/office/officeart/2005/8/layout/cycle5"/>
    <dgm:cxn modelId="{3EC3E817-C2FF-47FB-88CA-E751DE55A842}" type="presParOf" srcId="{D2D83AD2-FBB0-4122-8BD7-69309C485998}" destId="{93F51395-1485-43B8-8C6D-E39C1D2CEB32}" srcOrd="8" destOrd="0" presId="urn:microsoft.com/office/officeart/2005/8/layout/cycle5"/>
    <dgm:cxn modelId="{95CC3FB7-524A-42C1-BA77-E84A6E9C97F9}" type="presParOf" srcId="{D2D83AD2-FBB0-4122-8BD7-69309C485998}" destId="{6731E6B8-D29B-4060-ABAE-C0F815922B2A}" srcOrd="9" destOrd="0" presId="urn:microsoft.com/office/officeart/2005/8/layout/cycle5"/>
    <dgm:cxn modelId="{AE6F5B5C-F88F-4AE1-A0A5-576AD4718D83}" type="presParOf" srcId="{D2D83AD2-FBB0-4122-8BD7-69309C485998}" destId="{1FE3884D-B511-4527-976E-6E2B0F7D26E9}" srcOrd="10" destOrd="0" presId="urn:microsoft.com/office/officeart/2005/8/layout/cycle5"/>
    <dgm:cxn modelId="{92BFB3ED-2737-4730-8498-40AD4D8502E3}" type="presParOf" srcId="{D2D83AD2-FBB0-4122-8BD7-69309C485998}" destId="{D4608F47-84D3-41E8-BC45-0A601FE91562}"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33A957-2430-4B57-B2A1-16BC0FD49B4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5A29BA2B-B005-4036-8823-719A2D5B9FB9}">
      <dgm:prSet phldrT="[Text]" custT="1"/>
      <dgm:spPr/>
      <dgm:t>
        <a:bodyPr/>
        <a:lstStyle/>
        <a:p>
          <a:r>
            <a:rPr lang="en-US" sz="3600" dirty="0"/>
            <a:t>I L S</a:t>
          </a:r>
          <a:endParaRPr lang="en-US" sz="5000" dirty="0"/>
        </a:p>
      </dgm:t>
    </dgm:pt>
    <dgm:pt modelId="{F6A02A5A-D228-427A-B4B3-76B3FB71C9E7}" type="parTrans" cxnId="{8F4D1984-9BE0-4BE2-8238-20A2BB6D54BF}">
      <dgm:prSet/>
      <dgm:spPr/>
      <dgm:t>
        <a:bodyPr/>
        <a:lstStyle/>
        <a:p>
          <a:endParaRPr lang="en-US"/>
        </a:p>
      </dgm:t>
    </dgm:pt>
    <dgm:pt modelId="{87A00818-4744-469F-9F3E-9FBF3F630690}" type="sibTrans" cxnId="{8F4D1984-9BE0-4BE2-8238-20A2BB6D54BF}">
      <dgm:prSet/>
      <dgm:spPr/>
      <dgm:t>
        <a:bodyPr/>
        <a:lstStyle/>
        <a:p>
          <a:endParaRPr lang="en-US"/>
        </a:p>
      </dgm:t>
    </dgm:pt>
    <dgm:pt modelId="{D84A7A25-A201-4BE6-AD5B-D9F3CA4845C3}">
      <dgm:prSet phldrT="[Text]"/>
      <dgm:spPr/>
      <dgm:t>
        <a:bodyPr/>
        <a:lstStyle/>
        <a:p>
          <a:r>
            <a:rPr lang="en-US" dirty="0"/>
            <a:t>Communication Skills</a:t>
          </a:r>
        </a:p>
      </dgm:t>
    </dgm:pt>
    <dgm:pt modelId="{B045FB72-4458-4BD4-A60A-8674CD72AB9A}" type="parTrans" cxnId="{4CAD6BA6-C492-4190-AAFF-54E92330751B}">
      <dgm:prSet/>
      <dgm:spPr/>
      <dgm:t>
        <a:bodyPr/>
        <a:lstStyle/>
        <a:p>
          <a:endParaRPr lang="en-US"/>
        </a:p>
      </dgm:t>
    </dgm:pt>
    <dgm:pt modelId="{8B1683AC-F2CA-42CE-8580-5D4E43DEC7CB}" type="sibTrans" cxnId="{4CAD6BA6-C492-4190-AAFF-54E92330751B}">
      <dgm:prSet/>
      <dgm:spPr/>
      <dgm:t>
        <a:bodyPr/>
        <a:lstStyle/>
        <a:p>
          <a:endParaRPr lang="en-US"/>
        </a:p>
      </dgm:t>
    </dgm:pt>
    <dgm:pt modelId="{37AB6D17-FAE6-4E03-9B64-F4F74D3FF696}">
      <dgm:prSet phldrT="[Text]"/>
      <dgm:spPr/>
      <dgm:t>
        <a:bodyPr/>
        <a:lstStyle/>
        <a:p>
          <a:r>
            <a:rPr lang="en-US" dirty="0"/>
            <a:t>Self-care</a:t>
          </a:r>
        </a:p>
      </dgm:t>
    </dgm:pt>
    <dgm:pt modelId="{99A35E15-5012-4355-B00E-A7E8B4587891}" type="parTrans" cxnId="{B1BCFAD5-7A7E-424F-AE5F-C857C52635C6}">
      <dgm:prSet/>
      <dgm:spPr/>
      <dgm:t>
        <a:bodyPr/>
        <a:lstStyle/>
        <a:p>
          <a:endParaRPr lang="en-US"/>
        </a:p>
      </dgm:t>
    </dgm:pt>
    <dgm:pt modelId="{9D715A54-31B9-419E-A137-33E96D9D35A8}" type="sibTrans" cxnId="{B1BCFAD5-7A7E-424F-AE5F-C857C52635C6}">
      <dgm:prSet/>
      <dgm:spPr/>
      <dgm:t>
        <a:bodyPr/>
        <a:lstStyle/>
        <a:p>
          <a:endParaRPr lang="en-US"/>
        </a:p>
      </dgm:t>
    </dgm:pt>
    <dgm:pt modelId="{4BDA4C07-92CD-48F5-A80B-BCF269490611}">
      <dgm:prSet phldrT="[Text]"/>
      <dgm:spPr/>
      <dgm:t>
        <a:bodyPr/>
        <a:lstStyle/>
        <a:p>
          <a:r>
            <a:rPr lang="en-US" dirty="0"/>
            <a:t>Sensory/Motor Development</a:t>
          </a:r>
        </a:p>
      </dgm:t>
    </dgm:pt>
    <dgm:pt modelId="{87DB9E58-60D8-48FF-B8FA-4A0F3F1C1E87}" type="parTrans" cxnId="{C4B40E61-46F9-41B3-A1D8-6DC7CF765348}">
      <dgm:prSet/>
      <dgm:spPr/>
      <dgm:t>
        <a:bodyPr/>
        <a:lstStyle/>
        <a:p>
          <a:endParaRPr lang="en-US"/>
        </a:p>
      </dgm:t>
    </dgm:pt>
    <dgm:pt modelId="{68ED8115-8F76-4321-855A-FD6B1C99D753}" type="sibTrans" cxnId="{C4B40E61-46F9-41B3-A1D8-6DC7CF765348}">
      <dgm:prSet/>
      <dgm:spPr/>
      <dgm:t>
        <a:bodyPr/>
        <a:lstStyle/>
        <a:p>
          <a:endParaRPr lang="en-US"/>
        </a:p>
      </dgm:t>
    </dgm:pt>
    <dgm:pt modelId="{EDBD5FE0-BEFC-46A9-B13A-7CEB3D8586E0}" type="pres">
      <dgm:prSet presAssocID="{3133A957-2430-4B57-B2A1-16BC0FD49B42}" presName="Name0" presStyleCnt="0">
        <dgm:presLayoutVars>
          <dgm:chPref val="1"/>
          <dgm:dir/>
          <dgm:animOne val="branch"/>
          <dgm:animLvl val="lvl"/>
          <dgm:resizeHandles val="exact"/>
        </dgm:presLayoutVars>
      </dgm:prSet>
      <dgm:spPr/>
    </dgm:pt>
    <dgm:pt modelId="{5B49E324-BA9A-4F7C-BEFE-CF2AFAAFF2CD}" type="pres">
      <dgm:prSet presAssocID="{5A29BA2B-B005-4036-8823-719A2D5B9FB9}" presName="root1" presStyleCnt="0"/>
      <dgm:spPr/>
    </dgm:pt>
    <dgm:pt modelId="{C7608408-6D8C-4CC1-863A-C01FD89BC016}" type="pres">
      <dgm:prSet presAssocID="{5A29BA2B-B005-4036-8823-719A2D5B9FB9}" presName="LevelOneTextNode" presStyleLbl="node0" presStyleIdx="0" presStyleCnt="1" custScaleY="68967">
        <dgm:presLayoutVars>
          <dgm:chPref val="3"/>
        </dgm:presLayoutVars>
      </dgm:prSet>
      <dgm:spPr/>
    </dgm:pt>
    <dgm:pt modelId="{804BA8EE-60DD-41DE-984E-6B38ED516328}" type="pres">
      <dgm:prSet presAssocID="{5A29BA2B-B005-4036-8823-719A2D5B9FB9}" presName="level2hierChild" presStyleCnt="0"/>
      <dgm:spPr/>
    </dgm:pt>
    <dgm:pt modelId="{B176B139-BC0B-47B9-B7BF-6A3E6B1850B6}" type="pres">
      <dgm:prSet presAssocID="{B045FB72-4458-4BD4-A60A-8674CD72AB9A}" presName="conn2-1" presStyleLbl="parChTrans1D2" presStyleIdx="0" presStyleCnt="3"/>
      <dgm:spPr/>
    </dgm:pt>
    <dgm:pt modelId="{A1941F3A-61B0-4C1B-908F-9A8C6C8BB8D5}" type="pres">
      <dgm:prSet presAssocID="{B045FB72-4458-4BD4-A60A-8674CD72AB9A}" presName="connTx" presStyleLbl="parChTrans1D2" presStyleIdx="0" presStyleCnt="3"/>
      <dgm:spPr/>
    </dgm:pt>
    <dgm:pt modelId="{5B44FDE0-BA39-4D8C-89E0-E65B3C0ADC5B}" type="pres">
      <dgm:prSet presAssocID="{D84A7A25-A201-4BE6-AD5B-D9F3CA4845C3}" presName="root2" presStyleCnt="0"/>
      <dgm:spPr/>
    </dgm:pt>
    <dgm:pt modelId="{89811A1C-C8B2-4783-B5B0-15723DD0A153}" type="pres">
      <dgm:prSet presAssocID="{D84A7A25-A201-4BE6-AD5B-D9F3CA4845C3}" presName="LevelTwoTextNode" presStyleLbl="node2" presStyleIdx="0" presStyleCnt="3">
        <dgm:presLayoutVars>
          <dgm:chPref val="3"/>
        </dgm:presLayoutVars>
      </dgm:prSet>
      <dgm:spPr/>
    </dgm:pt>
    <dgm:pt modelId="{01C02E83-FADC-462D-9404-944068B3453B}" type="pres">
      <dgm:prSet presAssocID="{D84A7A25-A201-4BE6-AD5B-D9F3CA4845C3}" presName="level3hierChild" presStyleCnt="0"/>
      <dgm:spPr/>
    </dgm:pt>
    <dgm:pt modelId="{23B00527-A056-4CDC-ADA5-E831344C706B}" type="pres">
      <dgm:prSet presAssocID="{99A35E15-5012-4355-B00E-A7E8B4587891}" presName="conn2-1" presStyleLbl="parChTrans1D2" presStyleIdx="1" presStyleCnt="3"/>
      <dgm:spPr/>
    </dgm:pt>
    <dgm:pt modelId="{EB1FBD2E-5854-4059-98E6-08ECC09518B8}" type="pres">
      <dgm:prSet presAssocID="{99A35E15-5012-4355-B00E-A7E8B4587891}" presName="connTx" presStyleLbl="parChTrans1D2" presStyleIdx="1" presStyleCnt="3"/>
      <dgm:spPr/>
    </dgm:pt>
    <dgm:pt modelId="{D2747F3C-354C-42C2-980A-04E91E75D50C}" type="pres">
      <dgm:prSet presAssocID="{37AB6D17-FAE6-4E03-9B64-F4F74D3FF696}" presName="root2" presStyleCnt="0"/>
      <dgm:spPr/>
    </dgm:pt>
    <dgm:pt modelId="{350C017D-20EC-43CC-8704-0E4C13CD0807}" type="pres">
      <dgm:prSet presAssocID="{37AB6D17-FAE6-4E03-9B64-F4F74D3FF696}" presName="LevelTwoTextNode" presStyleLbl="node2" presStyleIdx="1" presStyleCnt="3">
        <dgm:presLayoutVars>
          <dgm:chPref val="3"/>
        </dgm:presLayoutVars>
      </dgm:prSet>
      <dgm:spPr/>
    </dgm:pt>
    <dgm:pt modelId="{04D07F75-3335-4D72-BD52-70BFF3FE9F5B}" type="pres">
      <dgm:prSet presAssocID="{37AB6D17-FAE6-4E03-9B64-F4F74D3FF696}" presName="level3hierChild" presStyleCnt="0"/>
      <dgm:spPr/>
    </dgm:pt>
    <dgm:pt modelId="{BCA0759A-7B6C-4FD5-81DF-D899570FFC7C}" type="pres">
      <dgm:prSet presAssocID="{87DB9E58-60D8-48FF-B8FA-4A0F3F1C1E87}" presName="conn2-1" presStyleLbl="parChTrans1D2" presStyleIdx="2" presStyleCnt="3"/>
      <dgm:spPr/>
    </dgm:pt>
    <dgm:pt modelId="{423DC778-3E18-4593-9F47-2B9909345CBC}" type="pres">
      <dgm:prSet presAssocID="{87DB9E58-60D8-48FF-B8FA-4A0F3F1C1E87}" presName="connTx" presStyleLbl="parChTrans1D2" presStyleIdx="2" presStyleCnt="3"/>
      <dgm:spPr/>
    </dgm:pt>
    <dgm:pt modelId="{9A3E99AD-49A8-440D-9F5F-BCD8B6FA9654}" type="pres">
      <dgm:prSet presAssocID="{4BDA4C07-92CD-48F5-A80B-BCF269490611}" presName="root2" presStyleCnt="0"/>
      <dgm:spPr/>
    </dgm:pt>
    <dgm:pt modelId="{BB4A286E-EF90-4845-9EBA-CBEC2663CA80}" type="pres">
      <dgm:prSet presAssocID="{4BDA4C07-92CD-48F5-A80B-BCF269490611}" presName="LevelTwoTextNode" presStyleLbl="node2" presStyleIdx="2" presStyleCnt="3">
        <dgm:presLayoutVars>
          <dgm:chPref val="3"/>
        </dgm:presLayoutVars>
      </dgm:prSet>
      <dgm:spPr/>
    </dgm:pt>
    <dgm:pt modelId="{2083EDBA-DAE5-4C79-843C-B98287252C6D}" type="pres">
      <dgm:prSet presAssocID="{4BDA4C07-92CD-48F5-A80B-BCF269490611}" presName="level3hierChild" presStyleCnt="0"/>
      <dgm:spPr/>
    </dgm:pt>
  </dgm:ptLst>
  <dgm:cxnLst>
    <dgm:cxn modelId="{1C237F01-ABFB-4895-9E14-705298CEF2E5}" type="presOf" srcId="{87DB9E58-60D8-48FF-B8FA-4A0F3F1C1E87}" destId="{423DC778-3E18-4593-9F47-2B9909345CBC}" srcOrd="1" destOrd="0" presId="urn:microsoft.com/office/officeart/2008/layout/HorizontalMultiLevelHierarchy"/>
    <dgm:cxn modelId="{A67BED01-638A-4788-81D3-F0ECA8FE9DB4}" type="presOf" srcId="{5A29BA2B-B005-4036-8823-719A2D5B9FB9}" destId="{C7608408-6D8C-4CC1-863A-C01FD89BC016}" srcOrd="0" destOrd="0" presId="urn:microsoft.com/office/officeart/2008/layout/HorizontalMultiLevelHierarchy"/>
    <dgm:cxn modelId="{C4B40E61-46F9-41B3-A1D8-6DC7CF765348}" srcId="{5A29BA2B-B005-4036-8823-719A2D5B9FB9}" destId="{4BDA4C07-92CD-48F5-A80B-BCF269490611}" srcOrd="2" destOrd="0" parTransId="{87DB9E58-60D8-48FF-B8FA-4A0F3F1C1E87}" sibTransId="{68ED8115-8F76-4321-855A-FD6B1C99D753}"/>
    <dgm:cxn modelId="{3C15A34A-A456-48D4-AC3C-B7D785F6286D}" type="presOf" srcId="{87DB9E58-60D8-48FF-B8FA-4A0F3F1C1E87}" destId="{BCA0759A-7B6C-4FD5-81DF-D899570FFC7C}" srcOrd="0" destOrd="0" presId="urn:microsoft.com/office/officeart/2008/layout/HorizontalMultiLevelHierarchy"/>
    <dgm:cxn modelId="{F7695350-ED8C-42A3-8931-A1F654EC905B}" type="presOf" srcId="{3133A957-2430-4B57-B2A1-16BC0FD49B42}" destId="{EDBD5FE0-BEFC-46A9-B13A-7CEB3D8586E0}" srcOrd="0" destOrd="0" presId="urn:microsoft.com/office/officeart/2008/layout/HorizontalMultiLevelHierarchy"/>
    <dgm:cxn modelId="{D8A72873-0D27-4320-9FA4-84089FDA4B5F}" type="presOf" srcId="{37AB6D17-FAE6-4E03-9B64-F4F74D3FF696}" destId="{350C017D-20EC-43CC-8704-0E4C13CD0807}" srcOrd="0" destOrd="0" presId="urn:microsoft.com/office/officeart/2008/layout/HorizontalMultiLevelHierarchy"/>
    <dgm:cxn modelId="{E8036574-AA04-4178-9990-E960C40DDCE3}" type="presOf" srcId="{4BDA4C07-92CD-48F5-A80B-BCF269490611}" destId="{BB4A286E-EF90-4845-9EBA-CBEC2663CA80}" srcOrd="0" destOrd="0" presId="urn:microsoft.com/office/officeart/2008/layout/HorizontalMultiLevelHierarchy"/>
    <dgm:cxn modelId="{4C5C1F76-BF1C-4878-8678-A039FDE4B5D5}" type="presOf" srcId="{B045FB72-4458-4BD4-A60A-8674CD72AB9A}" destId="{B176B139-BC0B-47B9-B7BF-6A3E6B1850B6}" srcOrd="0" destOrd="0" presId="urn:microsoft.com/office/officeart/2008/layout/HorizontalMultiLevelHierarchy"/>
    <dgm:cxn modelId="{8F4D1984-9BE0-4BE2-8238-20A2BB6D54BF}" srcId="{3133A957-2430-4B57-B2A1-16BC0FD49B42}" destId="{5A29BA2B-B005-4036-8823-719A2D5B9FB9}" srcOrd="0" destOrd="0" parTransId="{F6A02A5A-D228-427A-B4B3-76B3FB71C9E7}" sibTransId="{87A00818-4744-469F-9F3E-9FBF3F630690}"/>
    <dgm:cxn modelId="{E2A21588-1EF5-4E3B-BFF1-E3ED1AE7A0D2}" type="presOf" srcId="{99A35E15-5012-4355-B00E-A7E8B4587891}" destId="{23B00527-A056-4CDC-ADA5-E831344C706B}" srcOrd="0" destOrd="0" presId="urn:microsoft.com/office/officeart/2008/layout/HorizontalMultiLevelHierarchy"/>
    <dgm:cxn modelId="{4CAD6BA6-C492-4190-AAFF-54E92330751B}" srcId="{5A29BA2B-B005-4036-8823-719A2D5B9FB9}" destId="{D84A7A25-A201-4BE6-AD5B-D9F3CA4845C3}" srcOrd="0" destOrd="0" parTransId="{B045FB72-4458-4BD4-A60A-8674CD72AB9A}" sibTransId="{8B1683AC-F2CA-42CE-8580-5D4E43DEC7CB}"/>
    <dgm:cxn modelId="{7BC113B7-DBFB-4EF2-BA7B-59045C8B7673}" type="presOf" srcId="{B045FB72-4458-4BD4-A60A-8674CD72AB9A}" destId="{A1941F3A-61B0-4C1B-908F-9A8C6C8BB8D5}" srcOrd="1" destOrd="0" presId="urn:microsoft.com/office/officeart/2008/layout/HorizontalMultiLevelHierarchy"/>
    <dgm:cxn modelId="{9F3FD8D5-1339-49D1-8306-4A0F54769CEE}" type="presOf" srcId="{99A35E15-5012-4355-B00E-A7E8B4587891}" destId="{EB1FBD2E-5854-4059-98E6-08ECC09518B8}" srcOrd="1" destOrd="0" presId="urn:microsoft.com/office/officeart/2008/layout/HorizontalMultiLevelHierarchy"/>
    <dgm:cxn modelId="{B1BCFAD5-7A7E-424F-AE5F-C857C52635C6}" srcId="{5A29BA2B-B005-4036-8823-719A2D5B9FB9}" destId="{37AB6D17-FAE6-4E03-9B64-F4F74D3FF696}" srcOrd="1" destOrd="0" parTransId="{99A35E15-5012-4355-B00E-A7E8B4587891}" sibTransId="{9D715A54-31B9-419E-A137-33E96D9D35A8}"/>
    <dgm:cxn modelId="{D2AC7CE8-1096-49D4-81BB-74020E498677}" type="presOf" srcId="{D84A7A25-A201-4BE6-AD5B-D9F3CA4845C3}" destId="{89811A1C-C8B2-4783-B5B0-15723DD0A153}" srcOrd="0" destOrd="0" presId="urn:microsoft.com/office/officeart/2008/layout/HorizontalMultiLevelHierarchy"/>
    <dgm:cxn modelId="{B303D1A3-71BB-4CA6-BC2A-0365A1F3368D}" type="presParOf" srcId="{EDBD5FE0-BEFC-46A9-B13A-7CEB3D8586E0}" destId="{5B49E324-BA9A-4F7C-BEFE-CF2AFAAFF2CD}" srcOrd="0" destOrd="0" presId="urn:microsoft.com/office/officeart/2008/layout/HorizontalMultiLevelHierarchy"/>
    <dgm:cxn modelId="{3849EC3F-DC52-47C8-888C-87F41103E045}" type="presParOf" srcId="{5B49E324-BA9A-4F7C-BEFE-CF2AFAAFF2CD}" destId="{C7608408-6D8C-4CC1-863A-C01FD89BC016}" srcOrd="0" destOrd="0" presId="urn:microsoft.com/office/officeart/2008/layout/HorizontalMultiLevelHierarchy"/>
    <dgm:cxn modelId="{75EAD3FC-0F6B-457A-BAB7-AF7E19B44464}" type="presParOf" srcId="{5B49E324-BA9A-4F7C-BEFE-CF2AFAAFF2CD}" destId="{804BA8EE-60DD-41DE-984E-6B38ED516328}" srcOrd="1" destOrd="0" presId="urn:microsoft.com/office/officeart/2008/layout/HorizontalMultiLevelHierarchy"/>
    <dgm:cxn modelId="{E12755D3-704E-492E-A95A-DEA959FB9E68}" type="presParOf" srcId="{804BA8EE-60DD-41DE-984E-6B38ED516328}" destId="{B176B139-BC0B-47B9-B7BF-6A3E6B1850B6}" srcOrd="0" destOrd="0" presId="urn:microsoft.com/office/officeart/2008/layout/HorizontalMultiLevelHierarchy"/>
    <dgm:cxn modelId="{5D82FCED-57B3-4858-9E24-9B307DE28F85}" type="presParOf" srcId="{B176B139-BC0B-47B9-B7BF-6A3E6B1850B6}" destId="{A1941F3A-61B0-4C1B-908F-9A8C6C8BB8D5}" srcOrd="0" destOrd="0" presId="urn:microsoft.com/office/officeart/2008/layout/HorizontalMultiLevelHierarchy"/>
    <dgm:cxn modelId="{7F90B2C6-A804-4CF8-BCDF-951F4FABCB76}" type="presParOf" srcId="{804BA8EE-60DD-41DE-984E-6B38ED516328}" destId="{5B44FDE0-BA39-4D8C-89E0-E65B3C0ADC5B}" srcOrd="1" destOrd="0" presId="urn:microsoft.com/office/officeart/2008/layout/HorizontalMultiLevelHierarchy"/>
    <dgm:cxn modelId="{75F8A9B4-20DE-4343-A75B-B4F7A69D1490}" type="presParOf" srcId="{5B44FDE0-BA39-4D8C-89E0-E65B3C0ADC5B}" destId="{89811A1C-C8B2-4783-B5B0-15723DD0A153}" srcOrd="0" destOrd="0" presId="urn:microsoft.com/office/officeart/2008/layout/HorizontalMultiLevelHierarchy"/>
    <dgm:cxn modelId="{7921B8BC-436B-4C67-B307-2EA73314C95A}" type="presParOf" srcId="{5B44FDE0-BA39-4D8C-89E0-E65B3C0ADC5B}" destId="{01C02E83-FADC-462D-9404-944068B3453B}" srcOrd="1" destOrd="0" presId="urn:microsoft.com/office/officeart/2008/layout/HorizontalMultiLevelHierarchy"/>
    <dgm:cxn modelId="{09E99DC1-D560-409E-8A14-E6637EF76872}" type="presParOf" srcId="{804BA8EE-60DD-41DE-984E-6B38ED516328}" destId="{23B00527-A056-4CDC-ADA5-E831344C706B}" srcOrd="2" destOrd="0" presId="urn:microsoft.com/office/officeart/2008/layout/HorizontalMultiLevelHierarchy"/>
    <dgm:cxn modelId="{E09C3A6F-9A89-45C4-AA4F-1201A5AED700}" type="presParOf" srcId="{23B00527-A056-4CDC-ADA5-E831344C706B}" destId="{EB1FBD2E-5854-4059-98E6-08ECC09518B8}" srcOrd="0" destOrd="0" presId="urn:microsoft.com/office/officeart/2008/layout/HorizontalMultiLevelHierarchy"/>
    <dgm:cxn modelId="{8359689E-12DB-41EB-A56C-CDCB77C2CDB2}" type="presParOf" srcId="{804BA8EE-60DD-41DE-984E-6B38ED516328}" destId="{D2747F3C-354C-42C2-980A-04E91E75D50C}" srcOrd="3" destOrd="0" presId="urn:microsoft.com/office/officeart/2008/layout/HorizontalMultiLevelHierarchy"/>
    <dgm:cxn modelId="{95A678FC-839D-42B7-A644-B56C0FCC9464}" type="presParOf" srcId="{D2747F3C-354C-42C2-980A-04E91E75D50C}" destId="{350C017D-20EC-43CC-8704-0E4C13CD0807}" srcOrd="0" destOrd="0" presId="urn:microsoft.com/office/officeart/2008/layout/HorizontalMultiLevelHierarchy"/>
    <dgm:cxn modelId="{736B1D2F-50C5-4195-A35F-A2A1103CCBFF}" type="presParOf" srcId="{D2747F3C-354C-42C2-980A-04E91E75D50C}" destId="{04D07F75-3335-4D72-BD52-70BFF3FE9F5B}" srcOrd="1" destOrd="0" presId="urn:microsoft.com/office/officeart/2008/layout/HorizontalMultiLevelHierarchy"/>
    <dgm:cxn modelId="{0333C647-0B9B-44F0-93D3-A06AF919DE85}" type="presParOf" srcId="{804BA8EE-60DD-41DE-984E-6B38ED516328}" destId="{BCA0759A-7B6C-4FD5-81DF-D899570FFC7C}" srcOrd="4" destOrd="0" presId="urn:microsoft.com/office/officeart/2008/layout/HorizontalMultiLevelHierarchy"/>
    <dgm:cxn modelId="{5ED60A69-529B-41EC-ADF7-06AE845E6F3D}" type="presParOf" srcId="{BCA0759A-7B6C-4FD5-81DF-D899570FFC7C}" destId="{423DC778-3E18-4593-9F47-2B9909345CBC}" srcOrd="0" destOrd="0" presId="urn:microsoft.com/office/officeart/2008/layout/HorizontalMultiLevelHierarchy"/>
    <dgm:cxn modelId="{9D98A958-A25F-4148-A3BD-1C8E981F7878}" type="presParOf" srcId="{804BA8EE-60DD-41DE-984E-6B38ED516328}" destId="{9A3E99AD-49A8-440D-9F5F-BCD8B6FA9654}" srcOrd="5" destOrd="0" presId="urn:microsoft.com/office/officeart/2008/layout/HorizontalMultiLevelHierarchy"/>
    <dgm:cxn modelId="{60346AD7-8A47-45CB-BE10-70F8288F2666}" type="presParOf" srcId="{9A3E99AD-49A8-440D-9F5F-BCD8B6FA9654}" destId="{BB4A286E-EF90-4845-9EBA-CBEC2663CA80}" srcOrd="0" destOrd="0" presId="urn:microsoft.com/office/officeart/2008/layout/HorizontalMultiLevelHierarchy"/>
    <dgm:cxn modelId="{1BB9D7C7-FA84-48F3-98A6-CAC61950019C}" type="presParOf" srcId="{9A3E99AD-49A8-440D-9F5F-BCD8B6FA9654}" destId="{2083EDBA-DAE5-4C79-843C-B98287252C6D}"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69254-953C-4D0F-A17B-8B28A5B41765}">
      <dsp:nvSpPr>
        <dsp:cNvPr id="0" name=""/>
        <dsp:cNvSpPr/>
      </dsp:nvSpPr>
      <dsp:spPr>
        <a:xfrm>
          <a:off x="0" y="186836"/>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Self-care</a:t>
          </a:r>
        </a:p>
      </dsp:txBody>
      <dsp:txXfrm>
        <a:off x="0" y="186836"/>
        <a:ext cx="2187086" cy="1312251"/>
      </dsp:txXfrm>
    </dsp:sp>
    <dsp:sp modelId="{D2A5EF8E-6FF3-47C9-B1C7-27222A77CE9E}">
      <dsp:nvSpPr>
        <dsp:cNvPr id="0" name=""/>
        <dsp:cNvSpPr/>
      </dsp:nvSpPr>
      <dsp:spPr>
        <a:xfrm>
          <a:off x="2405794" y="186836"/>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Communication</a:t>
          </a:r>
        </a:p>
      </dsp:txBody>
      <dsp:txXfrm>
        <a:off x="2405794" y="186836"/>
        <a:ext cx="2187086" cy="1312251"/>
      </dsp:txXfrm>
    </dsp:sp>
    <dsp:sp modelId="{7D458A43-AD65-481D-8B4F-E9146891045F}">
      <dsp:nvSpPr>
        <dsp:cNvPr id="0" name=""/>
        <dsp:cNvSpPr/>
      </dsp:nvSpPr>
      <dsp:spPr>
        <a:xfrm>
          <a:off x="4811589" y="186836"/>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Learning</a:t>
          </a:r>
        </a:p>
      </dsp:txBody>
      <dsp:txXfrm>
        <a:off x="4811589" y="186836"/>
        <a:ext cx="2187086" cy="1312251"/>
      </dsp:txXfrm>
    </dsp:sp>
    <dsp:sp modelId="{798AEF07-5618-4996-8123-8C7F9601272D}">
      <dsp:nvSpPr>
        <dsp:cNvPr id="0" name=""/>
        <dsp:cNvSpPr/>
      </dsp:nvSpPr>
      <dsp:spPr>
        <a:xfrm>
          <a:off x="0" y="1717797"/>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Mobility</a:t>
          </a:r>
        </a:p>
      </dsp:txBody>
      <dsp:txXfrm>
        <a:off x="0" y="1717797"/>
        <a:ext cx="2187086" cy="1312251"/>
      </dsp:txXfrm>
    </dsp:sp>
    <dsp:sp modelId="{87E52008-2DB1-401D-B55F-5B1D2AA6748C}">
      <dsp:nvSpPr>
        <dsp:cNvPr id="0" name=""/>
        <dsp:cNvSpPr/>
      </dsp:nvSpPr>
      <dsp:spPr>
        <a:xfrm>
          <a:off x="2405794" y="1717797"/>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Self-direction</a:t>
          </a:r>
        </a:p>
      </dsp:txBody>
      <dsp:txXfrm>
        <a:off x="2405794" y="1717797"/>
        <a:ext cx="2187086" cy="1312251"/>
      </dsp:txXfrm>
    </dsp:sp>
    <dsp:sp modelId="{00AE8D91-7E36-46EF-86C7-CF4FDC057B4A}">
      <dsp:nvSpPr>
        <dsp:cNvPr id="0" name=""/>
        <dsp:cNvSpPr/>
      </dsp:nvSpPr>
      <dsp:spPr>
        <a:xfrm>
          <a:off x="4811589" y="1717797"/>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Independent Living</a:t>
          </a:r>
        </a:p>
      </dsp:txBody>
      <dsp:txXfrm>
        <a:off x="4811589" y="1717797"/>
        <a:ext cx="2187086" cy="1312251"/>
      </dsp:txXfrm>
    </dsp:sp>
    <dsp:sp modelId="{03EE3F84-E043-439A-ACA8-23A70AFFD65E}">
      <dsp:nvSpPr>
        <dsp:cNvPr id="0" name=""/>
        <dsp:cNvSpPr/>
      </dsp:nvSpPr>
      <dsp:spPr>
        <a:xfrm>
          <a:off x="2405794" y="3248757"/>
          <a:ext cx="2187086" cy="1312251"/>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Economic Self-Sufficiency</a:t>
          </a:r>
        </a:p>
      </dsp:txBody>
      <dsp:txXfrm>
        <a:off x="2405794" y="3248757"/>
        <a:ext cx="2187086" cy="1312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3B821-1CCE-49B3-BF4E-6BE110F90A40}">
      <dsp:nvSpPr>
        <dsp:cNvPr id="0" name=""/>
        <dsp:cNvSpPr/>
      </dsp:nvSpPr>
      <dsp:spPr>
        <a:xfrm>
          <a:off x="1928187" y="-152043"/>
          <a:ext cx="2038126" cy="1260057"/>
        </a:xfrm>
        <a:prstGeom prst="roundRect">
          <a:avLst/>
        </a:prstGeom>
        <a:solidFill>
          <a:srgbClr val="007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Depend on </a:t>
          </a:r>
          <a:r>
            <a:rPr lang="en-US" sz="2000" kern="1200" dirty="0">
              <a:solidFill>
                <a:prstClr val="white"/>
              </a:solidFill>
              <a:latin typeface="Calibri" panose="020F0502020204030204"/>
              <a:ea typeface="+mn-ea"/>
              <a:cs typeface="+mn-cs"/>
            </a:rPr>
            <a:t>Others</a:t>
          </a:r>
        </a:p>
      </dsp:txBody>
      <dsp:txXfrm>
        <a:off x="1989698" y="-90532"/>
        <a:ext cx="1915104" cy="1137035"/>
      </dsp:txXfrm>
    </dsp:sp>
    <dsp:sp modelId="{0BE943E5-A552-426A-AD66-20851D0D6029}">
      <dsp:nvSpPr>
        <dsp:cNvPr id="0" name=""/>
        <dsp:cNvSpPr/>
      </dsp:nvSpPr>
      <dsp:spPr>
        <a:xfrm>
          <a:off x="1145008" y="390418"/>
          <a:ext cx="3173541" cy="3173541"/>
        </a:xfrm>
        <a:custGeom>
          <a:avLst/>
          <a:gdLst/>
          <a:ahLst/>
          <a:cxnLst/>
          <a:rect l="0" t="0" r="0" b="0"/>
          <a:pathLst>
            <a:path>
              <a:moveTo>
                <a:pt x="2873306" y="657971"/>
              </a:moveTo>
              <a:arcTo wR="1586770" hR="1586770" stAng="19450383" swAng="55969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ED185BB-B238-4FEF-B88B-73038E0F4F20}">
      <dsp:nvSpPr>
        <dsp:cNvPr id="0" name=""/>
        <dsp:cNvSpPr/>
      </dsp:nvSpPr>
      <dsp:spPr>
        <a:xfrm>
          <a:off x="3265382" y="1346879"/>
          <a:ext cx="2191901" cy="1316496"/>
        </a:xfrm>
        <a:prstGeom prst="roundRect">
          <a:avLst/>
        </a:prstGeom>
        <a:solidFill>
          <a:srgbClr val="007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Need services not available from existing sources</a:t>
          </a:r>
        </a:p>
      </dsp:txBody>
      <dsp:txXfrm>
        <a:off x="3329648" y="1411145"/>
        <a:ext cx="2063369" cy="1187964"/>
      </dsp:txXfrm>
    </dsp:sp>
    <dsp:sp modelId="{3DDE8AE6-8C74-4737-85E4-C545B80E6F2E}">
      <dsp:nvSpPr>
        <dsp:cNvPr id="0" name=""/>
        <dsp:cNvSpPr/>
      </dsp:nvSpPr>
      <dsp:spPr>
        <a:xfrm>
          <a:off x="1170440" y="520594"/>
          <a:ext cx="3173541" cy="3173541"/>
        </a:xfrm>
        <a:custGeom>
          <a:avLst/>
          <a:gdLst/>
          <a:ahLst/>
          <a:cxnLst/>
          <a:rect l="0" t="0" r="0" b="0"/>
          <a:pathLst>
            <a:path>
              <a:moveTo>
                <a:pt x="3025158" y="2256757"/>
              </a:moveTo>
              <a:arcTo wR="1586770" hR="1586770" stAng="1498538" swAng="81206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36D6F0-0E1B-4E63-A44E-00FF1E15559B}">
      <dsp:nvSpPr>
        <dsp:cNvPr id="0" name=""/>
        <dsp:cNvSpPr/>
      </dsp:nvSpPr>
      <dsp:spPr>
        <a:xfrm>
          <a:off x="1678644" y="3017264"/>
          <a:ext cx="2239555" cy="1268526"/>
        </a:xfrm>
        <a:prstGeom prst="roundRect">
          <a:avLst/>
        </a:prstGeom>
        <a:solidFill>
          <a:srgbClr val="007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Have sufficient independence/ natural supports</a:t>
          </a:r>
        </a:p>
      </dsp:txBody>
      <dsp:txXfrm>
        <a:off x="1740568" y="3079188"/>
        <a:ext cx="2115707" cy="1144678"/>
      </dsp:txXfrm>
    </dsp:sp>
    <dsp:sp modelId="{93F51395-1485-43B8-8C6D-E39C1D2CEB32}">
      <dsp:nvSpPr>
        <dsp:cNvPr id="0" name=""/>
        <dsp:cNvSpPr/>
      </dsp:nvSpPr>
      <dsp:spPr>
        <a:xfrm>
          <a:off x="1211651" y="477985"/>
          <a:ext cx="3173541" cy="3173541"/>
        </a:xfrm>
        <a:custGeom>
          <a:avLst/>
          <a:gdLst/>
          <a:ahLst/>
          <a:cxnLst/>
          <a:rect l="0" t="0" r="0" b="0"/>
          <a:pathLst>
            <a:path>
              <a:moveTo>
                <a:pt x="392359" y="2631386"/>
              </a:moveTo>
              <a:arcTo wR="1586770" hR="1586770" stAng="8329651" swAng="7154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31E6B8-D29B-4060-ABAE-C0F815922B2A}">
      <dsp:nvSpPr>
        <dsp:cNvPr id="0" name=""/>
        <dsp:cNvSpPr/>
      </dsp:nvSpPr>
      <dsp:spPr>
        <a:xfrm>
          <a:off x="142031" y="1386459"/>
          <a:ext cx="2139239" cy="1356592"/>
        </a:xfrm>
        <a:prstGeom prst="roundRect">
          <a:avLst/>
        </a:prstGeom>
        <a:solidFill>
          <a:srgbClr val="0076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 enrolled prior to age 65</a:t>
          </a:r>
        </a:p>
      </dsp:txBody>
      <dsp:txXfrm>
        <a:off x="208254" y="1452682"/>
        <a:ext cx="2006793" cy="1224146"/>
      </dsp:txXfrm>
    </dsp:sp>
    <dsp:sp modelId="{D4608F47-84D3-41E8-BC45-0A601FE91562}">
      <dsp:nvSpPr>
        <dsp:cNvPr id="0" name=""/>
        <dsp:cNvSpPr/>
      </dsp:nvSpPr>
      <dsp:spPr>
        <a:xfrm>
          <a:off x="1217276" y="465957"/>
          <a:ext cx="3173541" cy="3173541"/>
        </a:xfrm>
        <a:custGeom>
          <a:avLst/>
          <a:gdLst/>
          <a:ahLst/>
          <a:cxnLst/>
          <a:rect l="0" t="0" r="0" b="0"/>
          <a:pathLst>
            <a:path>
              <a:moveTo>
                <a:pt x="227802" y="767595"/>
              </a:moveTo>
              <a:arcTo wR="1586770" hR="1586770" stAng="12664874" swAng="11497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0759A-7B6C-4FD5-81DF-D899570FFC7C}">
      <dsp:nvSpPr>
        <dsp:cNvPr id="0" name=""/>
        <dsp:cNvSpPr/>
      </dsp:nvSpPr>
      <dsp:spPr>
        <a:xfrm>
          <a:off x="1914469" y="2032000"/>
          <a:ext cx="506536" cy="965199"/>
        </a:xfrm>
        <a:custGeom>
          <a:avLst/>
          <a:gdLst/>
          <a:ahLst/>
          <a:cxnLst/>
          <a:rect l="0" t="0" r="0" b="0"/>
          <a:pathLst>
            <a:path>
              <a:moveTo>
                <a:pt x="0" y="0"/>
              </a:moveTo>
              <a:lnTo>
                <a:pt x="253268" y="0"/>
              </a:lnTo>
              <a:lnTo>
                <a:pt x="253268" y="965199"/>
              </a:lnTo>
              <a:lnTo>
                <a:pt x="506536" y="9651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0486" y="2487348"/>
        <a:ext cx="54502" cy="54502"/>
      </dsp:txXfrm>
    </dsp:sp>
    <dsp:sp modelId="{23B00527-A056-4CDC-ADA5-E831344C706B}">
      <dsp:nvSpPr>
        <dsp:cNvPr id="0" name=""/>
        <dsp:cNvSpPr/>
      </dsp:nvSpPr>
      <dsp:spPr>
        <a:xfrm>
          <a:off x="1914469" y="1986280"/>
          <a:ext cx="506536" cy="91440"/>
        </a:xfrm>
        <a:custGeom>
          <a:avLst/>
          <a:gdLst/>
          <a:ahLst/>
          <a:cxnLst/>
          <a:rect l="0" t="0" r="0" b="0"/>
          <a:pathLst>
            <a:path>
              <a:moveTo>
                <a:pt x="0" y="45720"/>
              </a:moveTo>
              <a:lnTo>
                <a:pt x="50653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5074" y="2019336"/>
        <a:ext cx="25326" cy="25326"/>
      </dsp:txXfrm>
    </dsp:sp>
    <dsp:sp modelId="{B176B139-BC0B-47B9-B7BF-6A3E6B1850B6}">
      <dsp:nvSpPr>
        <dsp:cNvPr id="0" name=""/>
        <dsp:cNvSpPr/>
      </dsp:nvSpPr>
      <dsp:spPr>
        <a:xfrm>
          <a:off x="1914469" y="1066799"/>
          <a:ext cx="506536" cy="965200"/>
        </a:xfrm>
        <a:custGeom>
          <a:avLst/>
          <a:gdLst/>
          <a:ahLst/>
          <a:cxnLst/>
          <a:rect l="0" t="0" r="0" b="0"/>
          <a:pathLst>
            <a:path>
              <a:moveTo>
                <a:pt x="0" y="965200"/>
              </a:moveTo>
              <a:lnTo>
                <a:pt x="253268" y="965200"/>
              </a:lnTo>
              <a:lnTo>
                <a:pt x="253268" y="0"/>
              </a:lnTo>
              <a:lnTo>
                <a:pt x="5065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0486" y="1522148"/>
        <a:ext cx="54502" cy="54502"/>
      </dsp:txXfrm>
    </dsp:sp>
    <dsp:sp modelId="{C7608408-6D8C-4CC1-863A-C01FD89BC016}">
      <dsp:nvSpPr>
        <dsp:cNvPr id="0" name=""/>
        <dsp:cNvSpPr/>
      </dsp:nvSpPr>
      <dsp:spPr>
        <a:xfrm rot="16200000">
          <a:off x="126979" y="1645920"/>
          <a:ext cx="2802818"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I L S</a:t>
          </a:r>
          <a:endParaRPr lang="en-US" sz="5000" kern="1200" dirty="0"/>
        </a:p>
      </dsp:txBody>
      <dsp:txXfrm>
        <a:off x="126979" y="1645920"/>
        <a:ext cx="2802818" cy="772160"/>
      </dsp:txXfrm>
    </dsp:sp>
    <dsp:sp modelId="{89811A1C-C8B2-4783-B5B0-15723DD0A153}">
      <dsp:nvSpPr>
        <dsp:cNvPr id="0" name=""/>
        <dsp:cNvSpPr/>
      </dsp:nvSpPr>
      <dsp:spPr>
        <a:xfrm>
          <a:off x="2421006" y="680719"/>
          <a:ext cx="2532684"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Communication Skills</a:t>
          </a:r>
        </a:p>
      </dsp:txBody>
      <dsp:txXfrm>
        <a:off x="2421006" y="680719"/>
        <a:ext cx="2532684" cy="772160"/>
      </dsp:txXfrm>
    </dsp:sp>
    <dsp:sp modelId="{350C017D-20EC-43CC-8704-0E4C13CD0807}">
      <dsp:nvSpPr>
        <dsp:cNvPr id="0" name=""/>
        <dsp:cNvSpPr/>
      </dsp:nvSpPr>
      <dsp:spPr>
        <a:xfrm>
          <a:off x="2421006" y="1645920"/>
          <a:ext cx="2532684"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Self-care</a:t>
          </a:r>
        </a:p>
      </dsp:txBody>
      <dsp:txXfrm>
        <a:off x="2421006" y="1645920"/>
        <a:ext cx="2532684" cy="772160"/>
      </dsp:txXfrm>
    </dsp:sp>
    <dsp:sp modelId="{BB4A286E-EF90-4845-9EBA-CBEC2663CA80}">
      <dsp:nvSpPr>
        <dsp:cNvPr id="0" name=""/>
        <dsp:cNvSpPr/>
      </dsp:nvSpPr>
      <dsp:spPr>
        <a:xfrm>
          <a:off x="2421006" y="2611119"/>
          <a:ext cx="2532684"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Sensory/Motor Development</a:t>
          </a:r>
        </a:p>
      </dsp:txBody>
      <dsp:txXfrm>
        <a:off x="2421006" y="2611119"/>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6/9/2022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dirty="0"/>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dirty="0"/>
          </a:p>
        </p:txBody>
      </p:sp>
    </p:spTree>
    <p:extLst>
      <p:ext uri="{BB962C8B-B14F-4D97-AF65-F5344CB8AC3E}">
        <p14:creationId xmlns:p14="http://schemas.microsoft.com/office/powerpoint/2010/main" val="2702185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685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 potential HASCI Waiver participant must:</a:t>
            </a:r>
          </a:p>
          <a:p>
            <a:pPr marL="2286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5000"/>
              </a:lnSpc>
              <a:spcBef>
                <a:spcPts val="0"/>
              </a:spcBef>
              <a:spcAft>
                <a:spcPts val="0"/>
              </a:spcAft>
              <a:buFont typeface="Symbol" panose="05050102010706020507" pitchFamily="18" charset="2"/>
              <a:buNone/>
              <a:tabLst>
                <a:tab pos="228600" algn="l"/>
              </a:tabLst>
            </a:pPr>
            <a:r>
              <a:rPr lang="en-US" sz="1200" b="1" dirty="0">
                <a:effectLst/>
                <a:latin typeface="Calibri" panose="020F0502020204030204" pitchFamily="34" charset="0"/>
                <a:ea typeface="Calibri" panose="020F0502020204030204" pitchFamily="34" charset="0"/>
                <a:cs typeface="Calibri" panose="020F0502020204030204" pitchFamily="34" charset="0"/>
              </a:rPr>
              <a:t>Meet Level of Care (LOC) criteria for a Nursing Facility (NF) or an Intermediate Care Facility for Individuals with Intellectual Disability (ICF/IID)</a:t>
            </a: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tabLst>
                <a:tab pos="2286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initial Level of Care (LOC) Determination must be determined within 30 days prior to enrollment in the HASCI Waiver.  A participant’s LOC Determination must be re-evaluated within every 365 days.  </a:t>
            </a:r>
            <a:r>
              <a:rPr lang="en-US" sz="1200" dirty="0">
                <a:effectLst/>
                <a:latin typeface="Calibri" panose="020F0502020204030204" pitchFamily="34" charset="0"/>
                <a:ea typeface="Calibri" panose="020F0502020204030204" pitchFamily="34" charset="0"/>
                <a:cs typeface="Times New Roman" panose="02020603050405020304" pitchFamily="18" charset="0"/>
              </a:rPr>
              <a:t>See Chapter 4 of the HASCI Waiver Manual titled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Enrollment and Termination.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hangingPunct="0">
              <a:spcBef>
                <a:spcPts val="0"/>
              </a:spcBef>
              <a:spcAft>
                <a:spcPts val="0"/>
              </a:spcAft>
              <a:buFont typeface="Courier New" panose="02070309020205020404" pitchFamily="49" charset="0"/>
              <a:buNone/>
              <a:tabLst>
                <a:tab pos="685800" algn="l"/>
              </a:tabLst>
            </a:pPr>
            <a:endParaRPr lang="en-US" sz="12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hangingPunct="0">
              <a:spcBef>
                <a:spcPts val="0"/>
              </a:spcBef>
              <a:spcAft>
                <a:spcPts val="0"/>
              </a:spcAft>
              <a:buFont typeface="Courier New" panose="02070309020205020404" pitchFamily="49" charset="0"/>
              <a:buNone/>
              <a:tabLst>
                <a:tab pos="685800" algn="l"/>
              </a:tabLst>
            </a:pPr>
            <a:r>
              <a:rPr lang="en-US" sz="12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The majority of participants in the HASCI Waiver must qualify under NF Level of Care as determined by a nurse employed/contracted with SCDHHS. </a:t>
            </a:r>
            <a:r>
              <a:rPr lang="en-US" sz="14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However, persons whose injury or disability happened before the age of 22 may also meet ICF/IID LOC criteria.  Discuss the LOC criteria options with your Supervisor to determine which route is most appropriate. </a:t>
            </a:r>
            <a:endParaRPr lang="en-US" sz="14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6858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dirty="0"/>
          </a:p>
        </p:txBody>
      </p:sp>
    </p:spTree>
    <p:extLst>
      <p:ext uri="{BB962C8B-B14F-4D97-AF65-F5344CB8AC3E}">
        <p14:creationId xmlns:p14="http://schemas.microsoft.com/office/powerpoint/2010/main" val="321769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potential HASCI Waiver participant must: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Depend on others</a:t>
            </a:r>
            <a:r>
              <a:rPr lang="en-US" sz="1200" kern="1200" dirty="0">
                <a:solidFill>
                  <a:schemeClr val="tx1"/>
                </a:solidFill>
                <a:effectLst/>
                <a:latin typeface="+mn-lt"/>
                <a:ea typeface="+mn-ea"/>
                <a:cs typeface="+mn-cs"/>
              </a:rPr>
              <a:t> to provide, assist with, or supervise/monitor critical health needs and/or personal care and basic activities of daily living;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Need services or assistance not available from existing resources</a:t>
            </a:r>
            <a:r>
              <a:rPr lang="en-US" sz="1200" kern="1200" dirty="0">
                <a:solidFill>
                  <a:schemeClr val="tx1"/>
                </a:solidFill>
                <a:effectLst/>
                <a:latin typeface="+mn-lt"/>
                <a:ea typeface="+mn-ea"/>
                <a:cs typeface="+mn-cs"/>
              </a:rPr>
              <a:t>, including family, private funds, and other agencies/programs;</a:t>
            </a:r>
          </a:p>
          <a:p>
            <a:r>
              <a:rPr lang="en-US" sz="1200" i="1" kern="1200" dirty="0">
                <a:solidFill>
                  <a:schemeClr val="tx1"/>
                </a:solidFill>
                <a:effectLst/>
                <a:latin typeface="+mn-lt"/>
                <a:ea typeface="+mn-ea"/>
                <a:cs typeface="+mn-cs"/>
              </a:rPr>
              <a:t>(Please note:  The HASCI Waiver is the last payer after utilizing all other funding and resources available to the person.)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Have sufficient independence/natural supports</a:t>
            </a:r>
            <a:r>
              <a:rPr lang="en-US" sz="1200" kern="1200" dirty="0">
                <a:solidFill>
                  <a:schemeClr val="tx1"/>
                </a:solidFill>
                <a:effectLst/>
                <a:latin typeface="+mn-lt"/>
                <a:ea typeface="+mn-ea"/>
                <a:cs typeface="+mn-cs"/>
              </a:rPr>
              <a:t> to live safely in a private residence or other community setting with limited HASCI Waiver services and other available services/resources; and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 enrolled in the HASCI Waiver prior to age 65 years.</a:t>
            </a:r>
            <a:r>
              <a:rPr lang="en-US" sz="1200" kern="1200" dirty="0">
                <a:solidFill>
                  <a:schemeClr val="tx1"/>
                </a:solidFill>
                <a:effectLst/>
                <a:latin typeface="+mn-lt"/>
                <a:ea typeface="+mn-ea"/>
                <a:cs typeface="+mn-cs"/>
              </a:rPr>
              <a:t>  Current participants remain eligible after their 65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birthday if all other eligibility factors continue to be met.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dirty="0"/>
          </a:p>
        </p:txBody>
      </p:sp>
    </p:spTree>
    <p:extLst>
      <p:ext uri="{BB962C8B-B14F-4D97-AF65-F5344CB8AC3E}">
        <p14:creationId xmlns:p14="http://schemas.microsoft.com/office/powerpoint/2010/main" val="194694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all requirements are met, the potential participant can be enrolled in the HASCI Waiver.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Upon enrollment, qualified providers chosen by the participant may be authorized by the Waiver Case Manager to render needed services that are specified on the participant’s Support Plan and included in his or her approved HASCI Waiver budget.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dirty="0"/>
          </a:p>
        </p:txBody>
      </p:sp>
    </p:spTree>
    <p:extLst>
      <p:ext uri="{BB962C8B-B14F-4D97-AF65-F5344CB8AC3E}">
        <p14:creationId xmlns:p14="http://schemas.microsoft.com/office/powerpoint/2010/main" val="28823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approved HCBS Waiver document specifies the services that are available through that program and includes applicable limitations on those services.  Please note, the Waiver programs are not intended to pay for 24-hour care or needs.   Waiver services assist participants to live in the community utilizing all other identified resources including their 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following is a </a:t>
            </a:r>
            <a:r>
              <a:rPr lang="en-US" sz="1200" u="sng"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of services that </a:t>
            </a:r>
            <a:r>
              <a:rPr lang="en-US" sz="1200" b="1" kern="1200" dirty="0">
                <a:solidFill>
                  <a:schemeClr val="tx1"/>
                </a:solidFill>
                <a:effectLst/>
                <a:latin typeface="+mn-lt"/>
                <a:ea typeface="+mn-ea"/>
                <a:cs typeface="+mn-cs"/>
              </a:rPr>
              <a:t>may</a:t>
            </a:r>
            <a:r>
              <a:rPr lang="en-US" sz="1200" kern="1200" dirty="0">
                <a:solidFill>
                  <a:schemeClr val="tx1"/>
                </a:solidFill>
                <a:effectLst/>
                <a:latin typeface="+mn-lt"/>
                <a:ea typeface="+mn-ea"/>
                <a:cs typeface="+mn-cs"/>
              </a:rPr>
              <a:t> be funded by the HASCI Waiver, based on assessed needs of the participant.  </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Attendant Care/Personal Assistance (AC/PA)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Direct assistance with personal care and activities of daily living and/or supervision/cueing to assure health and safety. Self-Directed Attendant Care (UAP Option) allows a HASCI Waiver participant to recruit, employ, train, supervise, and fire his or her own attendant(s).  If the participant is not capable of self-direction, a Responsible Party can be designated to perform these functions on behalf of the participant.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limited to 49 hours per week (see HASCI Waiver Manual for time-limited exception; </a:t>
            </a:r>
          </a:p>
          <a:p>
            <a:pPr lvl="0"/>
            <a:r>
              <a:rPr lang="en-US" sz="1200" kern="1200" dirty="0">
                <a:solidFill>
                  <a:schemeClr val="tx1"/>
                </a:solidFill>
                <a:effectLst/>
                <a:latin typeface="+mn-lt"/>
                <a:ea typeface="+mn-ea"/>
                <a:cs typeface="+mn-cs"/>
              </a:rPr>
              <a:t>if both AC/PA and Medicaid Waiver Nursing are received by a participant, the total hours for the combination of the two services cannot exceed 10 hours per day or 70 hours per week; and</a:t>
            </a:r>
          </a:p>
          <a:p>
            <a:pPr lvl="0"/>
            <a:r>
              <a:rPr lang="en-US" sz="1200" kern="1200" dirty="0">
                <a:solidFill>
                  <a:schemeClr val="tx1"/>
                </a:solidFill>
                <a:effectLst/>
                <a:latin typeface="+mn-lt"/>
                <a:ea typeface="+mn-ea"/>
                <a:cs typeface="+mn-cs"/>
              </a:rPr>
              <a:t>there is an option for Self-Directed Attendant Care</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Behavior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Services to assist people who experience challenging behaviors to teach new behaviors and better ways to communicate to improve their quality of life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dirty="0"/>
          </a:p>
        </p:txBody>
      </p:sp>
    </p:spTree>
    <p:extLst>
      <p:ext uri="{BB962C8B-B14F-4D97-AF65-F5344CB8AC3E}">
        <p14:creationId xmlns:p14="http://schemas.microsoft.com/office/powerpoint/2010/main" val="2399018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b="1" u="sng" dirty="0">
                <a:solidFill>
                  <a:srgbClr val="E27500"/>
                </a:solidFill>
              </a:rPr>
              <a:t>Career Preparation </a:t>
            </a:r>
            <a:endParaRPr lang="en-US" sz="1200" b="1" dirty="0">
              <a:solidFill>
                <a:srgbClr val="E27500"/>
              </a:solidFill>
            </a:endParaRPr>
          </a:p>
          <a:p>
            <a:pPr marL="0" indent="0">
              <a:buNone/>
            </a:pPr>
            <a:r>
              <a:rPr lang="en-US" sz="1200" dirty="0"/>
              <a:t>Career preparation services are time-limited and aimed at preparing individuals for competitive employment.  These services can include experiences and exposure to careers and teach such concepts as attendance, task completion, problem solving, interpersonal relations and safety as outlined in the individual’s person-centered plan.  Services are designed to create a path to integrated community-based employment for which an individual is compensated at or above minimum wage.  On site attendance at the licensed facility is not required to receive services that originate from the facility.  The cost for transportation is included in the rate paid to the provider.</a:t>
            </a:r>
          </a:p>
          <a:p>
            <a:pPr marL="0" indent="0">
              <a:buNone/>
            </a:pPr>
            <a:endParaRPr lang="en-US" sz="1200" dirty="0"/>
          </a:p>
          <a:p>
            <a:pPr marL="0" marR="0" lvl="0" indent="0">
              <a:lnSpc>
                <a:spcPct val="115000"/>
              </a:lnSpc>
              <a:spcBef>
                <a:spcPts val="0"/>
              </a:spcBef>
              <a:spcAft>
                <a:spcPts val="0"/>
              </a:spcAft>
              <a:buNone/>
              <a:tabLst>
                <a:tab pos="514350" algn="l"/>
              </a:tabLst>
            </a:pPr>
            <a:r>
              <a:rPr lang="en-US" sz="1200" b="1" u="sng" dirty="0">
                <a:solidFill>
                  <a:srgbClr val="E27500"/>
                </a:solidFill>
                <a:latin typeface="Calibri" panose="020F0502020204030204" pitchFamily="34" charset="0"/>
                <a:ea typeface="Calibri" panose="020F0502020204030204" pitchFamily="34" charset="0"/>
                <a:cs typeface="Calibri" panose="020F0502020204030204" pitchFamily="34" charset="0"/>
              </a:rPr>
              <a:t>Day Activity</a:t>
            </a:r>
            <a:endParaRPr lang="en-US" sz="1200" u="sng" dirty="0">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5000"/>
              </a:lnSpc>
              <a:spcBef>
                <a:spcPts val="0"/>
              </a:spcBef>
              <a:spcAft>
                <a:spcPts val="0"/>
              </a:spcAft>
              <a:buNone/>
              <a:tabLst>
                <a:tab pos="51435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Activities and services provided to assist </a:t>
            </a:r>
            <a:r>
              <a:rPr lang="en-US" sz="1200" dirty="0">
                <a:latin typeface="Calibri" panose="020F0502020204030204" pitchFamily="34" charset="0"/>
                <a:ea typeface="Calibri" panose="020F0502020204030204" pitchFamily="34" charset="0"/>
                <a:cs typeface="Calibri" panose="020F0502020204030204" pitchFamily="34" charset="0"/>
              </a:rPr>
              <a:t>with acquisition, retention, or improvement of self-help, socialization, and adaptive skills in a licensed day program. Day Activity is also designed to assist in community integration.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200" b="1" dirty="0">
              <a:solidFill>
                <a:srgbClr val="E275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1200" b="1" u="sng" dirty="0">
                <a:solidFill>
                  <a:srgbClr val="E27500"/>
                </a:solidFill>
                <a:latin typeface="Calibri" panose="020F0502020204030204" pitchFamily="34" charset="0"/>
                <a:ea typeface="Calibri" panose="020F0502020204030204" pitchFamily="34" charset="0"/>
                <a:cs typeface="Calibri" panose="020F0502020204030204" pitchFamily="34" charset="0"/>
              </a:rPr>
              <a:t>Employment Services</a:t>
            </a:r>
            <a:endParaRPr lang="en-US" sz="1200" u="sng"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1200" dirty="0">
                <a:latin typeface="Calibri" panose="020F0502020204030204" pitchFamily="34" charset="0"/>
                <a:ea typeface="Calibri" panose="020F0502020204030204" pitchFamily="34" charset="0"/>
                <a:cs typeface="Times New Roman" panose="02020603050405020304" pitchFamily="18" charset="0"/>
              </a:rPr>
              <a:t>Intensive, on-going supports for participants for whom competitive employment at or above minimum wage is unlikely absent the provision of supports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dirty="0"/>
          </a:p>
        </p:txBody>
      </p:sp>
    </p:spTree>
    <p:extLst>
      <p:ext uri="{BB962C8B-B14F-4D97-AF65-F5344CB8AC3E}">
        <p14:creationId xmlns:p14="http://schemas.microsoft.com/office/powerpoint/2010/main" val="420805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500" b="1" u="sng" dirty="0">
                <a:solidFill>
                  <a:srgbClr val="E27500"/>
                </a:solidFill>
              </a:rPr>
              <a:t>Environmental Modifications</a:t>
            </a:r>
            <a:endParaRPr lang="en-US" sz="4500" b="1" dirty="0">
              <a:solidFill>
                <a:srgbClr val="E27500"/>
              </a:solidFill>
            </a:endParaRPr>
          </a:p>
          <a:p>
            <a:pPr marL="0" indent="0">
              <a:buNone/>
            </a:pPr>
            <a:r>
              <a:rPr lang="en-US" sz="4500" dirty="0"/>
              <a:t>Physical adaptations to the participant’s private home which are necessary to ensure health and safety or enable more independence of the participant </a:t>
            </a:r>
          </a:p>
          <a:p>
            <a:pPr lvl="1">
              <a:buFont typeface="Wingdings" panose="05000000000000000000" pitchFamily="2" charset="2"/>
              <a:buChar char="§"/>
            </a:pPr>
            <a:r>
              <a:rPr lang="en-US" sz="4400" dirty="0"/>
              <a:t>subject to HASCI Division </a:t>
            </a:r>
            <a:r>
              <a:rPr lang="en-US" sz="4400" i="1" dirty="0"/>
              <a:t>Guidance for Environmental and Private Vehicle Modifications</a:t>
            </a:r>
            <a:endParaRPr lang="en-US" sz="4400" dirty="0"/>
          </a:p>
          <a:p>
            <a:pPr lvl="1">
              <a:buFont typeface="Wingdings" panose="05000000000000000000" pitchFamily="2" charset="2"/>
              <a:buChar char="§"/>
            </a:pPr>
            <a:r>
              <a:rPr lang="en-US" sz="4400" dirty="0"/>
              <a:t>limited to $20,000 per modification</a:t>
            </a:r>
          </a:p>
          <a:p>
            <a:pPr marL="457200" lvl="1" indent="0">
              <a:buNone/>
            </a:pPr>
            <a:endParaRPr lang="en-US" sz="3800" dirty="0"/>
          </a:p>
          <a:p>
            <a:pPr marL="0" lvl="0" indent="0">
              <a:buNone/>
            </a:pPr>
            <a:r>
              <a:rPr lang="en-US" sz="4500" b="1" u="sng" dirty="0">
                <a:solidFill>
                  <a:srgbClr val="E27500"/>
                </a:solidFill>
              </a:rPr>
              <a:t>Health Education for Consumer-Directed Care</a:t>
            </a:r>
            <a:endParaRPr lang="en-US" sz="4500" b="1" dirty="0">
              <a:solidFill>
                <a:srgbClr val="E27500"/>
              </a:solidFill>
            </a:endParaRPr>
          </a:p>
          <a:p>
            <a:pPr marL="0" indent="0">
              <a:buNone/>
            </a:pPr>
            <a:r>
              <a:rPr lang="en-US" sz="4500" dirty="0"/>
              <a:t>Instruction by a registered nurse to assist a participant to monitor their own health and manage personal care provided by another person; a family member or other representative may be designated if a person is not capable of self-management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15</a:t>
            </a:fld>
            <a:endParaRPr lang="en-US" dirty="0"/>
          </a:p>
        </p:txBody>
      </p:sp>
    </p:spTree>
    <p:extLst>
      <p:ext uri="{BB962C8B-B14F-4D97-AF65-F5344CB8AC3E}">
        <p14:creationId xmlns:p14="http://schemas.microsoft.com/office/powerpoint/2010/main" val="159839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E27500"/>
                </a:solidFill>
              </a:rPr>
              <a:t>Incontinence Supplies (IS)</a:t>
            </a:r>
            <a:endParaRPr lang="en-US" b="1" dirty="0">
              <a:solidFill>
                <a:srgbClr val="E27500"/>
              </a:solidFill>
            </a:endParaRPr>
          </a:p>
          <a:p>
            <a:pPr marL="0" indent="0">
              <a:buNone/>
            </a:pPr>
            <a:r>
              <a:rPr lang="en-US" dirty="0"/>
              <a:t>Diapers, briefs (protective underwear), incontinence pads (liners), </a:t>
            </a:r>
            <a:r>
              <a:rPr lang="en-US" dirty="0" err="1"/>
              <a:t>underpads</a:t>
            </a:r>
            <a:r>
              <a:rPr lang="en-US" dirty="0"/>
              <a:t>, wipes, and gloves needed by an adult age 21 years or older who is incontinent of bladder and/or bowel; it is an Extended State Plan service for additional items above limits of Medicaid State Plan</a:t>
            </a:r>
          </a:p>
          <a:p>
            <a:pPr marL="0" indent="0">
              <a:buNone/>
            </a:pPr>
            <a:endParaRPr lang="en-US" dirty="0"/>
          </a:p>
          <a:p>
            <a:pPr lvl="0">
              <a:buFont typeface="Wingdings" panose="05000000000000000000" pitchFamily="2" charset="2"/>
              <a:buChar char="§"/>
            </a:pPr>
            <a:r>
              <a:rPr lang="en-US" i="1" dirty="0"/>
              <a:t>Physician Certification of Incontinence</a:t>
            </a:r>
            <a:r>
              <a:rPr lang="en-US" dirty="0"/>
              <a:t> must be completed initially and annually thereafter and must be obtained and kept on file by the IS provider</a:t>
            </a:r>
          </a:p>
          <a:p>
            <a:pPr lvl="0">
              <a:buFont typeface="Wingdings" panose="05000000000000000000" pitchFamily="2" charset="2"/>
              <a:buChar char="§"/>
            </a:pPr>
            <a:endParaRPr lang="en-US" dirty="0"/>
          </a:p>
          <a:p>
            <a:pPr lvl="0" fontAlgn="base" hangingPunct="0">
              <a:buFont typeface="Wingdings" panose="05000000000000000000" pitchFamily="2" charset="2"/>
              <a:buChar char="§"/>
            </a:pPr>
            <a:r>
              <a:rPr lang="en-US" dirty="0"/>
              <a:t>Participant must be assessed using the SCDDSN </a:t>
            </a:r>
            <a:r>
              <a:rPr lang="en-US" i="1" dirty="0"/>
              <a:t>Incontinence Supply Assessment</a:t>
            </a:r>
            <a:r>
              <a:rPr lang="en-US" dirty="0"/>
              <a:t> form to determine amount and frequency of items to be authorized</a:t>
            </a:r>
          </a:p>
          <a:p>
            <a:pPr lvl="0" fontAlgn="base" hangingPunct="0">
              <a:buFont typeface="Wingdings" panose="05000000000000000000" pitchFamily="2" charset="2"/>
              <a:buChar char="§"/>
            </a:pPr>
            <a:endParaRPr lang="en-US" dirty="0"/>
          </a:p>
          <a:p>
            <a:pPr lvl="0">
              <a:buFont typeface="Wingdings" panose="05000000000000000000" pitchFamily="2" charset="2"/>
              <a:buChar char="§"/>
            </a:pPr>
            <a:r>
              <a:rPr lang="en-US" i="1" u="none" dirty="0"/>
              <a:t>After limits of IS for adults through Medicaid State Plan are first accessed</a:t>
            </a:r>
            <a:r>
              <a:rPr lang="en-US" dirty="0"/>
              <a:t>, the following IS can be funded through HASCI Waiver: </a:t>
            </a:r>
          </a:p>
          <a:p>
            <a:pPr lvl="2">
              <a:buFont typeface="Courier New" panose="02070309020205020404" pitchFamily="49" charset="0"/>
              <a:buChar char="o"/>
            </a:pPr>
            <a:r>
              <a:rPr lang="en-US" sz="2600" dirty="0"/>
              <a:t>Diapers 		up to 192 diapers a month</a:t>
            </a:r>
          </a:p>
          <a:p>
            <a:pPr lvl="2">
              <a:buFont typeface="Courier New" panose="02070309020205020404" pitchFamily="49" charset="0"/>
              <a:buChar char="o"/>
            </a:pPr>
            <a:r>
              <a:rPr lang="en-US" sz="2600" dirty="0"/>
              <a:t>Briefs		up to 160 briefs a month</a:t>
            </a:r>
          </a:p>
          <a:p>
            <a:pPr lvl="2">
              <a:buFont typeface="Courier New" panose="02070309020205020404" pitchFamily="49" charset="0"/>
              <a:buChar char="o"/>
            </a:pPr>
            <a:r>
              <a:rPr lang="en-US" sz="2600" dirty="0"/>
              <a:t>Incontinence Pads	up to 260 pads a month</a:t>
            </a:r>
          </a:p>
          <a:p>
            <a:pPr lvl="2">
              <a:buFont typeface="Courier New" panose="02070309020205020404" pitchFamily="49" charset="0"/>
              <a:buChar char="o"/>
            </a:pPr>
            <a:r>
              <a:rPr lang="en-US" sz="2600" dirty="0"/>
              <a:t>Under Pads		up to 2 cases a month </a:t>
            </a:r>
          </a:p>
          <a:p>
            <a:pPr lvl="2">
              <a:buFont typeface="Courier New" panose="02070309020205020404" pitchFamily="49" charset="0"/>
              <a:buChar char="o"/>
            </a:pPr>
            <a:r>
              <a:rPr lang="en-US" sz="2600" dirty="0"/>
              <a:t>Wipes		up to 8 boxes a month </a:t>
            </a:r>
          </a:p>
          <a:p>
            <a:pPr lvl="2">
              <a:buFont typeface="Courier New" panose="02070309020205020404" pitchFamily="49" charset="0"/>
              <a:buChar char="o"/>
            </a:pPr>
            <a:r>
              <a:rPr lang="en-US" sz="2600" dirty="0"/>
              <a:t>Gloves		up to 4 boxes a month</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16</a:t>
            </a:fld>
            <a:endParaRPr lang="en-US" dirty="0"/>
          </a:p>
        </p:txBody>
      </p:sp>
    </p:spTree>
    <p:extLst>
      <p:ext uri="{BB962C8B-B14F-4D97-AF65-F5344CB8AC3E}">
        <p14:creationId xmlns:p14="http://schemas.microsoft.com/office/powerpoint/2010/main" val="307741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E27500"/>
                </a:solidFill>
              </a:rPr>
              <a:t>Independent Living Skills (ILS)</a:t>
            </a:r>
            <a:endParaRPr lang="en-US" b="1" dirty="0">
              <a:solidFill>
                <a:srgbClr val="E27500"/>
              </a:solidFill>
            </a:endParaRPr>
          </a:p>
          <a:p>
            <a:r>
              <a:rPr lang="en-US" dirty="0"/>
              <a:t>Services that develop, maintain and improve the community-living skills of a waiver participant.  The services include direct training from a qualified staff person to address the identified skill development needs of a waiver participant in the areas of communication skills, community living and mobility, interpersonal skills, reduction/elimination of problem behavior, self-care and sensory/motor development involved in acquiring functional skills.</a:t>
            </a:r>
          </a:p>
        </p:txBody>
      </p:sp>
      <p:sp>
        <p:nvSpPr>
          <p:cNvPr id="4" name="Slide Number Placeholder 3"/>
          <p:cNvSpPr>
            <a:spLocks noGrp="1"/>
          </p:cNvSpPr>
          <p:nvPr>
            <p:ph type="sldNum" sz="quarter" idx="5"/>
          </p:nvPr>
        </p:nvSpPr>
        <p:spPr/>
        <p:txBody>
          <a:bodyPr/>
          <a:lstStyle/>
          <a:p>
            <a:fld id="{DB230204-478F-4DFD-97BB-57A3583ACF74}" type="slidenum">
              <a:rPr lang="en-US" smtClean="0"/>
              <a:t>17</a:t>
            </a:fld>
            <a:endParaRPr lang="en-US" dirty="0"/>
          </a:p>
        </p:txBody>
      </p:sp>
    </p:spTree>
    <p:extLst>
      <p:ext uri="{BB962C8B-B14F-4D97-AF65-F5344CB8AC3E}">
        <p14:creationId xmlns:p14="http://schemas.microsoft.com/office/powerpoint/2010/main" val="104985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rgbClr val="E27500"/>
                </a:solidFill>
              </a:rPr>
              <a:t>Medicaid Waiver Nursing (MWN) </a:t>
            </a:r>
            <a:endParaRPr lang="en-US" sz="1200" b="1" dirty="0">
              <a:solidFill>
                <a:srgbClr val="E27500"/>
              </a:solidFill>
            </a:endParaRPr>
          </a:p>
          <a:p>
            <a:pPr marL="0" indent="0">
              <a:buNone/>
            </a:pPr>
            <a:r>
              <a:rPr lang="en-US" sz="1200" dirty="0"/>
              <a:t>Services for adults age 21 years or older within scope of the South Carolina Nurse Practice Act provided by a RN or LPN</a:t>
            </a:r>
          </a:p>
          <a:p>
            <a:pPr>
              <a:buFont typeface="Wingdings" panose="05000000000000000000" pitchFamily="2" charset="2"/>
              <a:buChar char="§"/>
            </a:pPr>
            <a:r>
              <a:rPr lang="en-US" sz="1200" i="1" dirty="0"/>
              <a:t>Physician’s Order for Nursing Services</a:t>
            </a:r>
            <a:r>
              <a:rPr lang="en-US" sz="1200" dirty="0"/>
              <a:t> must be completed</a:t>
            </a:r>
          </a:p>
          <a:p>
            <a:pPr>
              <a:buFont typeface="Wingdings" panose="05000000000000000000" pitchFamily="2" charset="2"/>
              <a:buChar char="§"/>
            </a:pPr>
            <a:r>
              <a:rPr lang="en-US" sz="1200" dirty="0"/>
              <a:t>number of hours approved must be determined through the SCDDSN Nursing Review</a:t>
            </a:r>
          </a:p>
          <a:p>
            <a:pPr>
              <a:buFont typeface="Wingdings" panose="05000000000000000000" pitchFamily="2" charset="2"/>
              <a:buChar char="§"/>
            </a:pPr>
            <a:r>
              <a:rPr lang="en-US" sz="1200" dirty="0"/>
              <a:t>if both Medicaid Waiver Nursing and AC/PA are received by a participant, the total hours for the combination of the two services cannot exceed 10 hours per day or 70 hours per week</a:t>
            </a:r>
          </a:p>
          <a:p>
            <a:pPr marL="0" indent="0">
              <a:buNone/>
            </a:pPr>
            <a:r>
              <a:rPr lang="en-US" sz="1200" dirty="0"/>
              <a:t> </a:t>
            </a:r>
          </a:p>
          <a:p>
            <a:pPr marL="0" lvl="0" indent="0">
              <a:buNone/>
            </a:pPr>
            <a:r>
              <a:rPr lang="en-US" sz="1200" b="1" u="sng" dirty="0">
                <a:solidFill>
                  <a:srgbClr val="E27500"/>
                </a:solidFill>
              </a:rPr>
              <a:t>Occupational Therapy (OT)</a:t>
            </a:r>
            <a:endParaRPr lang="en-US" sz="1200" b="1" dirty="0">
              <a:solidFill>
                <a:srgbClr val="E27500"/>
              </a:solidFill>
            </a:endParaRPr>
          </a:p>
          <a:p>
            <a:pPr marL="0" indent="0">
              <a:buNone/>
            </a:pPr>
            <a:r>
              <a:rPr lang="en-US" sz="1200" dirty="0"/>
              <a:t>Treatment for adults age 21 years and older to restore or improve fine motor functioning </a:t>
            </a:r>
          </a:p>
          <a:p>
            <a:pPr>
              <a:buFont typeface="Wingdings" panose="05000000000000000000" pitchFamily="2" charset="2"/>
              <a:buChar char="§"/>
            </a:pPr>
            <a:r>
              <a:rPr lang="en-US" sz="1200" dirty="0"/>
              <a:t>participant must first exhaust OT benefits for adults funded by Medicaid State Plan through Out-Patient Hospital Services, Physician’s Services, and Home Health Services </a:t>
            </a:r>
          </a:p>
          <a:p>
            <a:pPr>
              <a:buFont typeface="Wingdings" panose="05000000000000000000" pitchFamily="2" charset="2"/>
              <a:buChar char="§"/>
            </a:pPr>
            <a:r>
              <a:rPr lang="en-US" sz="1200" dirty="0"/>
              <a:t>participant must demonstrate functional improvement to continue treatment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18</a:t>
            </a:fld>
            <a:endParaRPr lang="en-US" dirty="0"/>
          </a:p>
        </p:txBody>
      </p:sp>
    </p:spTree>
    <p:extLst>
      <p:ext uri="{BB962C8B-B14F-4D97-AF65-F5344CB8AC3E}">
        <p14:creationId xmlns:p14="http://schemas.microsoft.com/office/powerpoint/2010/main" val="2057649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E27500"/>
                </a:solidFill>
              </a:rPr>
              <a:t>Peer Guidance for Consumer-Directed Care</a:t>
            </a:r>
            <a:endParaRPr lang="en-US" b="1" dirty="0">
              <a:solidFill>
                <a:srgbClr val="E27500"/>
              </a:solidFill>
            </a:endParaRPr>
          </a:p>
          <a:p>
            <a:pPr marL="0" indent="0">
              <a:buNone/>
            </a:pPr>
            <a:r>
              <a:rPr lang="en-US" dirty="0"/>
              <a:t>Information, advice, and encouragement provided by a peer to a participant to recruit, train, and supervise their own caregivers</a:t>
            </a:r>
          </a:p>
          <a:p>
            <a:pPr marL="0" indent="0">
              <a:buNone/>
            </a:pPr>
            <a:r>
              <a:rPr lang="en-US" dirty="0"/>
              <a:t> </a:t>
            </a:r>
          </a:p>
          <a:p>
            <a:pPr marL="0" lvl="0" indent="0">
              <a:buNone/>
            </a:pPr>
            <a:r>
              <a:rPr lang="en-US" b="1" u="sng" dirty="0">
                <a:solidFill>
                  <a:srgbClr val="E27500"/>
                </a:solidFill>
              </a:rPr>
              <a:t>Personal Emergency Response System (PERS)</a:t>
            </a:r>
            <a:endParaRPr lang="en-US" b="1" dirty="0">
              <a:solidFill>
                <a:srgbClr val="E27500"/>
              </a:solidFill>
            </a:endParaRPr>
          </a:p>
          <a:p>
            <a:pPr marL="0" indent="0">
              <a:buNone/>
            </a:pPr>
            <a:r>
              <a:rPr lang="en-US" dirty="0"/>
              <a:t>Provides an electronic device that enables participants at high risk of institutionalization to secure help in an emergency.  It includes a one-time installation of the device and monthly monitoring</a:t>
            </a:r>
          </a:p>
          <a:p>
            <a:pPr marL="0" indent="0">
              <a:buNone/>
            </a:pPr>
            <a:r>
              <a:rPr lang="en-US" dirty="0"/>
              <a:t> </a:t>
            </a:r>
          </a:p>
          <a:p>
            <a:pPr marL="0" lvl="0" indent="0">
              <a:buNone/>
            </a:pPr>
            <a:r>
              <a:rPr lang="en-US" b="1" u="sng" dirty="0">
                <a:solidFill>
                  <a:srgbClr val="E27500"/>
                </a:solidFill>
              </a:rPr>
              <a:t>Pest Control Treatment &amp; Pest Control Bed Bugs</a:t>
            </a:r>
            <a:endParaRPr lang="en-US" b="1" dirty="0">
              <a:solidFill>
                <a:srgbClr val="E27500"/>
              </a:solidFill>
            </a:endParaRPr>
          </a:p>
          <a:p>
            <a:pPr marL="0" indent="0">
              <a:buNone/>
            </a:pPr>
            <a:r>
              <a:rPr lang="en-US" dirty="0"/>
              <a:t>Pest Control Treatment and Pest Control Bed Bugs aid in maintaining an environment free of insects to enhance safety, sanitation, and cleanliness of the participant’s home or residence</a:t>
            </a:r>
          </a:p>
          <a:p>
            <a:pPr marL="0" indent="0">
              <a:buNone/>
            </a:pPr>
            <a:endParaRPr lang="en-US" dirty="0"/>
          </a:p>
          <a:p>
            <a:pPr marL="0" lvl="0" indent="0">
              <a:buNone/>
            </a:pPr>
            <a:r>
              <a:rPr lang="en-US" b="1" u="sng" dirty="0">
                <a:solidFill>
                  <a:srgbClr val="E27500"/>
                </a:solidFill>
              </a:rPr>
              <a:t>Physical Therapy (PT)</a:t>
            </a:r>
            <a:endParaRPr lang="en-US" b="1" dirty="0">
              <a:solidFill>
                <a:srgbClr val="E27500"/>
              </a:solidFill>
            </a:endParaRPr>
          </a:p>
          <a:p>
            <a:pPr marL="0" indent="0">
              <a:buNone/>
            </a:pPr>
            <a:r>
              <a:rPr lang="en-US" dirty="0"/>
              <a:t>Treatment for adults age 21 years and older to improve or compensate for mobility and movement dysfunction and related functional impairments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19</a:t>
            </a:fld>
            <a:endParaRPr lang="en-US" dirty="0"/>
          </a:p>
        </p:txBody>
      </p:sp>
    </p:spTree>
    <p:extLst>
      <p:ext uri="{BB962C8B-B14F-4D97-AF65-F5344CB8AC3E}">
        <p14:creationId xmlns:p14="http://schemas.microsoft.com/office/powerpoint/2010/main" val="299834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Head and Spinal Cord Injury (HASCI) Waiver serves people with a diagnosis of traumatic brain Injury, spinal cord injury, or similar disability.  To be eligible for the waiver, an applicant must meet either Nursing Facility (NF) or Intermediate Care Facility for Individuals with Intellectual Disabilities (ICF/IID) Level of Care criteria.   </a:t>
            </a:r>
          </a:p>
          <a:p>
            <a:r>
              <a:rPr lang="en-US" sz="1200" kern="1200" dirty="0">
                <a:solidFill>
                  <a:schemeClr val="tx1"/>
                </a:solidFill>
                <a:effectLst/>
                <a:latin typeface="+mn-lt"/>
                <a:ea typeface="+mn-ea"/>
                <a:cs typeface="+mn-cs"/>
              </a:rPr>
              <a:t> </a:t>
            </a:r>
          </a:p>
          <a:p>
            <a:pPr fontAlgn="base" hangingPunct="0"/>
            <a:r>
              <a:rPr lang="en-US" sz="1200" kern="1200" dirty="0">
                <a:solidFill>
                  <a:schemeClr val="tx1"/>
                </a:solidFill>
                <a:effectLst/>
                <a:latin typeface="+mn-lt"/>
                <a:ea typeface="+mn-ea"/>
                <a:cs typeface="+mn-cs"/>
              </a:rPr>
              <a:t>Services offered in the HASCI Waiver are meant to prevent and/or delay institutionalization of the participants.  This reflects the State’s commitment to offer practical community options to institutional placement.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3314054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u="sng" dirty="0">
                <a:solidFill>
                  <a:srgbClr val="E27500"/>
                </a:solidFill>
              </a:rPr>
              <a:t>Private Vehicle Modifications</a:t>
            </a:r>
            <a:endParaRPr lang="en-US" sz="2600" b="1" dirty="0">
              <a:solidFill>
                <a:srgbClr val="E27500"/>
              </a:solidFill>
            </a:endParaRPr>
          </a:p>
          <a:p>
            <a:pPr marL="0" indent="0">
              <a:buNone/>
            </a:pPr>
            <a:r>
              <a:rPr lang="en-US" sz="2600" dirty="0"/>
              <a:t>Modifications to a privately owned vehicle driven by or routinely used to transport a HASCI Waiver participant</a:t>
            </a:r>
          </a:p>
          <a:p>
            <a:pPr lvl="1">
              <a:buFont typeface="Wingdings" panose="05000000000000000000" pitchFamily="2" charset="2"/>
              <a:buChar char="§"/>
            </a:pPr>
            <a:r>
              <a:rPr lang="en-US" sz="2200" dirty="0"/>
              <a:t>subject to HASCI Division </a:t>
            </a:r>
            <a:r>
              <a:rPr lang="en-US" sz="2200" i="1" dirty="0"/>
              <a:t>Guidance for Environmental and Private Vehicle Modification</a:t>
            </a:r>
            <a:r>
              <a:rPr lang="en-US" sz="2200" dirty="0"/>
              <a:t> </a:t>
            </a:r>
          </a:p>
          <a:p>
            <a:pPr lvl="1">
              <a:buFont typeface="Wingdings" panose="05000000000000000000" pitchFamily="2" charset="2"/>
              <a:buChar char="§"/>
            </a:pPr>
            <a:r>
              <a:rPr lang="en-US" sz="2200" dirty="0"/>
              <a:t>vehicle must be no more than 5 years old, have no more than 100,000 odometer miles, and be in good mechanical and body condition</a:t>
            </a:r>
          </a:p>
          <a:p>
            <a:pPr lvl="1">
              <a:buFont typeface="Wingdings" panose="05000000000000000000" pitchFamily="2" charset="2"/>
              <a:buChar char="§"/>
            </a:pPr>
            <a:r>
              <a:rPr lang="en-US" sz="2200" dirty="0"/>
              <a:t>limited to $30,000 per vehicle</a:t>
            </a:r>
          </a:p>
          <a:p>
            <a:pPr marL="0" lvl="0" indent="0">
              <a:buNone/>
            </a:pPr>
            <a:endParaRPr lang="en-US" sz="2600" b="1" u="sng" dirty="0">
              <a:solidFill>
                <a:srgbClr val="E27500"/>
              </a:solidFill>
            </a:endParaRPr>
          </a:p>
          <a:p>
            <a:pPr marL="0" lvl="0" indent="0">
              <a:buNone/>
            </a:pPr>
            <a:r>
              <a:rPr lang="en-US" sz="2600" b="1" u="sng" dirty="0">
                <a:solidFill>
                  <a:srgbClr val="E27500"/>
                </a:solidFill>
              </a:rPr>
              <a:t>Private Vehicle Modification Assessments/Consultations</a:t>
            </a:r>
            <a:endParaRPr lang="en-US" sz="2600" b="1" dirty="0">
              <a:solidFill>
                <a:srgbClr val="E27500"/>
              </a:solidFill>
            </a:endParaRPr>
          </a:p>
          <a:p>
            <a:pPr marL="0" lvl="0" indent="0">
              <a:buNone/>
            </a:pPr>
            <a:r>
              <a:rPr lang="en-US" sz="2600" dirty="0"/>
              <a:t>May be provided to determine specific modifications or equipment needed, any follow-up inspection after modifications are completed, and training in use of equipment </a:t>
            </a:r>
          </a:p>
          <a:p>
            <a:pPr marL="0" lvl="0" indent="0">
              <a:buNone/>
            </a:pPr>
            <a:endParaRPr lang="en-US" sz="2600" dirty="0"/>
          </a:p>
          <a:p>
            <a:pPr marL="0" lvl="0" indent="0">
              <a:buNone/>
            </a:pPr>
            <a:r>
              <a:rPr lang="en-US" sz="2600" b="1" u="sng" dirty="0">
                <a:solidFill>
                  <a:srgbClr val="E27500"/>
                </a:solidFill>
              </a:rPr>
              <a:t>Psychological Services</a:t>
            </a:r>
            <a:endParaRPr lang="en-US" sz="2600" b="1" dirty="0">
              <a:solidFill>
                <a:srgbClr val="E27500"/>
              </a:solidFill>
            </a:endParaRPr>
          </a:p>
          <a:p>
            <a:pPr marL="0" indent="0">
              <a:buNone/>
            </a:pPr>
            <a:r>
              <a:rPr lang="en-US" sz="2600" dirty="0"/>
              <a:t>Treatment to address the affective, cognitive, and substance abuse issues of adults age 21 years and older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20</a:t>
            </a:fld>
            <a:endParaRPr lang="en-US" dirty="0"/>
          </a:p>
        </p:txBody>
      </p:sp>
    </p:spTree>
    <p:extLst>
      <p:ext uri="{BB962C8B-B14F-4D97-AF65-F5344CB8AC3E}">
        <p14:creationId xmlns:p14="http://schemas.microsoft.com/office/powerpoint/2010/main" val="1664403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E27500"/>
                </a:solidFill>
              </a:rPr>
              <a:t>Residential Habilitation</a:t>
            </a:r>
            <a:endParaRPr lang="en-US" b="1" dirty="0">
              <a:solidFill>
                <a:srgbClr val="E27500"/>
              </a:solidFill>
            </a:endParaRPr>
          </a:p>
          <a:p>
            <a:pPr marL="0" lvl="0" indent="0">
              <a:buNone/>
            </a:pPr>
            <a:r>
              <a:rPr lang="en-US" b="0" u="none" dirty="0">
                <a:solidFill>
                  <a:srgbClr val="E27500"/>
                </a:solidFill>
              </a:rPr>
              <a:t>Residential Habilitation is the care, supervision and skills training provided to a person in a non-institutional setting.  The type, scope and frequency of care, supervision, and skills training to be furnished are described in the person’s service plan and are based on his/her assessed needs and preferences.  Services furnished as Residential Habilitation must support the person to live as independently as possible in the most integrated setting that is appropriate to his/her needs.</a:t>
            </a:r>
          </a:p>
          <a:p>
            <a:pPr marL="0" lvl="0" indent="0">
              <a:buNone/>
            </a:pPr>
            <a:endParaRPr lang="en-US" b="1" u="sng" dirty="0">
              <a:solidFill>
                <a:srgbClr val="E27500"/>
              </a:solidFill>
            </a:endParaRPr>
          </a:p>
          <a:p>
            <a:pPr marL="0" lvl="0" indent="0">
              <a:buNone/>
            </a:pPr>
            <a:r>
              <a:rPr lang="en-US" b="1" u="sng" dirty="0">
                <a:solidFill>
                  <a:srgbClr val="E27500"/>
                </a:solidFill>
              </a:rPr>
              <a:t>Respite Care</a:t>
            </a:r>
            <a:endParaRPr lang="en-US" b="1" dirty="0">
              <a:solidFill>
                <a:srgbClr val="E27500"/>
              </a:solidFill>
            </a:endParaRPr>
          </a:p>
          <a:p>
            <a:pPr marL="0" indent="0">
              <a:buNone/>
            </a:pPr>
            <a:r>
              <a:rPr lang="en-US" dirty="0"/>
              <a:t>Short-term care and/or supervision in the absence of people normally providing care/supervision;  it may be provided on an hourly basis in a private home or other community setting (group home or residential program) or on a daily basis in an institutional setting (hospital, NF, or ICF/IID).</a:t>
            </a:r>
          </a:p>
          <a:p>
            <a:pPr>
              <a:buFont typeface="Wingdings" panose="05000000000000000000" pitchFamily="2" charset="2"/>
              <a:buNone/>
            </a:pPr>
            <a:r>
              <a:rPr lang="en-US" dirty="0"/>
              <a:t>For further information, please refer to the waiver manual or your Supervisor.</a:t>
            </a:r>
          </a:p>
          <a:p>
            <a:pPr>
              <a:buFont typeface="Wingdings" panose="05000000000000000000" pitchFamily="2" charset="2"/>
              <a:buChar char="§"/>
            </a:pPr>
            <a:endParaRPr lang="en-US" dirty="0"/>
          </a:p>
          <a:p>
            <a:pPr marL="0" indent="0">
              <a:buNone/>
            </a:pPr>
            <a:r>
              <a:rPr lang="en-US" b="1" u="sng" dirty="0">
                <a:solidFill>
                  <a:srgbClr val="E27500"/>
                </a:solidFill>
              </a:rPr>
              <a:t>Speech and Hearing Services</a:t>
            </a:r>
            <a:endParaRPr lang="en-US" b="1" dirty="0">
              <a:solidFill>
                <a:srgbClr val="E27500"/>
              </a:solidFill>
            </a:endParaRPr>
          </a:p>
          <a:p>
            <a:pPr marL="0" indent="0">
              <a:buNone/>
            </a:pPr>
            <a:r>
              <a:rPr lang="en-US" dirty="0"/>
              <a:t>Speech therapy (ST), audiology services, and augmentative communication services for adults age 21 years and older.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21</a:t>
            </a:fld>
            <a:endParaRPr lang="en-US" dirty="0"/>
          </a:p>
        </p:txBody>
      </p:sp>
    </p:spTree>
    <p:extLst>
      <p:ext uri="{BB962C8B-B14F-4D97-AF65-F5344CB8AC3E}">
        <p14:creationId xmlns:p14="http://schemas.microsoft.com/office/powerpoint/2010/main" val="20800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rgbClr val="E27500"/>
                </a:solidFill>
              </a:rPr>
              <a:t>Specialized Medical Equipment, Supplies and Assistive Technology (AT)</a:t>
            </a:r>
            <a:r>
              <a:rPr lang="en-US" sz="1200" b="1" dirty="0">
                <a:solidFill>
                  <a:srgbClr val="E27500"/>
                </a:solidFill>
              </a:rPr>
              <a:t>   </a:t>
            </a:r>
          </a:p>
          <a:p>
            <a:pPr marL="0" indent="0">
              <a:buNone/>
            </a:pPr>
            <a:r>
              <a:rPr lang="en-US" sz="1200" b="0" u="none" dirty="0">
                <a:solidFill>
                  <a:srgbClr val="E27500"/>
                </a:solidFill>
              </a:rPr>
              <a:t>Supplies, Equipment and Assistive Technology means medical supplies and equipment and specialized appliances, devices, remote supports, or controls necessary for the personal care of a HASCI Waiver participant or to increase his or her ability to perform activities of daily living or interact with others.  It includes items needed for life support and ancillary supplies and equipment necessary for the proper functioning of such items.  Excluded are items not of direct medical or remedial benefit to the participant.</a:t>
            </a:r>
          </a:p>
          <a:p>
            <a:pPr marL="0" indent="0">
              <a:buNone/>
            </a:pPr>
            <a:endParaRPr lang="en-US" sz="1200" b="1" u="sng" dirty="0">
              <a:solidFill>
                <a:srgbClr val="E27500"/>
              </a:solidFill>
            </a:endParaRPr>
          </a:p>
          <a:p>
            <a:pPr marL="0" indent="0">
              <a:buNone/>
            </a:pPr>
            <a:r>
              <a:rPr lang="en-US" sz="1200" b="1" u="sng" dirty="0">
                <a:solidFill>
                  <a:srgbClr val="E27500"/>
                </a:solidFill>
              </a:rPr>
              <a:t>Equipment and Assistive Technology Assessment/Consultation</a:t>
            </a:r>
            <a:endParaRPr lang="en-US" sz="1200" b="1" dirty="0">
              <a:solidFill>
                <a:srgbClr val="E27500"/>
              </a:solidFill>
            </a:endParaRPr>
          </a:p>
          <a:p>
            <a:pPr marL="0" indent="0">
              <a:buNone/>
            </a:pPr>
            <a:r>
              <a:rPr lang="en-US" sz="1200" dirty="0"/>
              <a:t>May be provided to determine specific equipment and assistive technology needs related to the person’s disability for which equipment and assistive technology will assist the participant to function more independently. The Assessment/Consultation will determine the scope of the work and specifications for the recommended Equipment/Assistive Technology.</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22</a:t>
            </a:fld>
            <a:endParaRPr lang="en-US" dirty="0"/>
          </a:p>
        </p:txBody>
      </p:sp>
    </p:spTree>
    <p:extLst>
      <p:ext uri="{BB962C8B-B14F-4D97-AF65-F5344CB8AC3E}">
        <p14:creationId xmlns:p14="http://schemas.microsoft.com/office/powerpoint/2010/main" val="53742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rgbClr val="E27500"/>
                </a:solidFill>
              </a:rPr>
              <a:t>Waiver Case Management</a:t>
            </a:r>
            <a:endParaRPr lang="en-US" sz="1200" b="1" dirty="0">
              <a:solidFill>
                <a:srgbClr val="E27500"/>
              </a:solidFill>
            </a:endParaRPr>
          </a:p>
          <a:p>
            <a:r>
              <a:rPr lang="en-US" sz="1200" dirty="0"/>
              <a:t>Services that assist participants in gaining access to needed waiver and other State plan services, as well as medical, social, education and other services, regardless of the funding sources for the services to which access is gained.</a:t>
            </a:r>
          </a:p>
          <a:p>
            <a:pPr lvl="0"/>
            <a:endParaRPr lang="en-US" b="1" u="sng" dirty="0">
              <a:solidFill>
                <a:srgbClr val="E27500"/>
              </a:solidFill>
            </a:endParaRPr>
          </a:p>
          <a:p>
            <a:pPr lvl="0"/>
            <a:r>
              <a:rPr lang="en-US" sz="1200" b="1" u="sng" dirty="0">
                <a:solidFill>
                  <a:srgbClr val="E27500"/>
                </a:solidFill>
              </a:rPr>
              <a:t>Transitional Waiver Case Management</a:t>
            </a:r>
          </a:p>
          <a:p>
            <a:pPr lvl="0"/>
            <a:r>
              <a:rPr lang="en-US" sz="1200" dirty="0"/>
              <a:t>Waiver Case Management is a service that can only be provided to participants who are residing in a community setting. However, as an exception, transitional wavier case management may be provided to a participant transitioning to a community setting following an institutional stay (e.g., nursing home, in-patient psychiatric hospital, ICF/IID).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23</a:t>
            </a:fld>
            <a:endParaRPr lang="en-US" dirty="0"/>
          </a:p>
        </p:txBody>
      </p:sp>
    </p:spTree>
    <p:extLst>
      <p:ext uri="{BB962C8B-B14F-4D97-AF65-F5344CB8AC3E}">
        <p14:creationId xmlns:p14="http://schemas.microsoft.com/office/powerpoint/2010/main" val="7098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7630"/>
                </a:solidFill>
              </a:rPr>
              <a:t>Consult the HASCI Waiver Manual, Chapter 6, </a:t>
            </a:r>
            <a:r>
              <a:rPr lang="en-US" i="1" dirty="0">
                <a:solidFill>
                  <a:srgbClr val="007630"/>
                </a:solidFill>
              </a:rPr>
              <a:t>Services </a:t>
            </a:r>
            <a:r>
              <a:rPr lang="en-US" dirty="0">
                <a:solidFill>
                  <a:srgbClr val="007630"/>
                </a:solidFill>
              </a:rPr>
              <a:t>for the official definition of each service and the following information: </a:t>
            </a:r>
          </a:p>
          <a:p>
            <a:pPr marL="0" indent="0">
              <a:buNone/>
            </a:pPr>
            <a:r>
              <a:rPr lang="en-US" dirty="0">
                <a:solidFill>
                  <a:srgbClr val="007630"/>
                </a:solidFill>
              </a:rPr>
              <a:t> </a:t>
            </a:r>
          </a:p>
          <a:p>
            <a:pPr lvl="1">
              <a:buClr>
                <a:srgbClr val="004875"/>
              </a:buClr>
              <a:buFont typeface="Wingdings" panose="05000000000000000000" pitchFamily="2" charset="2"/>
              <a:buChar char="§"/>
            </a:pPr>
            <a:r>
              <a:rPr lang="en-US" dirty="0"/>
              <a:t>the service unit </a:t>
            </a:r>
          </a:p>
          <a:p>
            <a:pPr lvl="1">
              <a:buClr>
                <a:srgbClr val="004875"/>
              </a:buClr>
              <a:buFont typeface="Wingdings" panose="05000000000000000000" pitchFamily="2" charset="2"/>
              <a:buChar char="§"/>
            </a:pPr>
            <a:r>
              <a:rPr lang="en-US" dirty="0"/>
              <a:t>service limits and other restrictions </a:t>
            </a:r>
          </a:p>
          <a:p>
            <a:pPr lvl="1">
              <a:buClr>
                <a:srgbClr val="004875"/>
              </a:buClr>
              <a:buFont typeface="Wingdings" panose="05000000000000000000" pitchFamily="2" charset="2"/>
              <a:buChar char="§"/>
            </a:pPr>
            <a:r>
              <a:rPr lang="en-US" dirty="0"/>
              <a:t>types of providers </a:t>
            </a:r>
          </a:p>
          <a:p>
            <a:pPr lvl="1">
              <a:buClr>
                <a:srgbClr val="004875"/>
              </a:buClr>
              <a:buFont typeface="Wingdings" panose="05000000000000000000" pitchFamily="2" charset="2"/>
              <a:buChar char="§"/>
            </a:pPr>
            <a:r>
              <a:rPr lang="en-US" dirty="0"/>
              <a:t>instructions for arranging and authorizing the service </a:t>
            </a:r>
          </a:p>
          <a:p>
            <a:pPr lvl="1">
              <a:buClr>
                <a:srgbClr val="004875"/>
              </a:buClr>
              <a:buFont typeface="Wingdings" panose="05000000000000000000" pitchFamily="2" charset="2"/>
              <a:buChar char="§"/>
            </a:pPr>
            <a:r>
              <a:rPr lang="en-US" dirty="0"/>
              <a:t>information about billing </a:t>
            </a:r>
          </a:p>
          <a:p>
            <a:pPr lvl="1">
              <a:buClr>
                <a:srgbClr val="004875"/>
              </a:buClr>
              <a:buFont typeface="Wingdings" panose="05000000000000000000" pitchFamily="2" charset="2"/>
              <a:buChar char="§"/>
            </a:pPr>
            <a:r>
              <a:rPr lang="en-US" dirty="0"/>
              <a:t>monitorship requirements</a:t>
            </a:r>
          </a:p>
          <a:p>
            <a:pPr lvl="1">
              <a:buClr>
                <a:srgbClr val="004875"/>
              </a:buClr>
              <a:buFont typeface="Wingdings" panose="05000000000000000000" pitchFamily="2" charset="2"/>
              <a:buChar char="§"/>
            </a:pPr>
            <a:r>
              <a:rPr lang="en-US" dirty="0"/>
              <a:t>procedures for denial, reduction, suspension, and termination of services  </a:t>
            </a:r>
          </a:p>
          <a:p>
            <a:pPr lvl="0" algn="l">
              <a:buClr>
                <a:srgbClr val="004875"/>
              </a:buClr>
              <a:buFont typeface="Wingdings" panose="05000000000000000000" pitchFamily="2" charset="2"/>
              <a:buNone/>
            </a:pPr>
            <a:endParaRPr lang="en-US" dirty="0">
              <a:solidFill>
                <a:srgbClr val="007630"/>
              </a:solidFill>
            </a:endParaRPr>
          </a:p>
          <a:p>
            <a:pPr lvl="0" algn="l">
              <a:buClr>
                <a:srgbClr val="004875"/>
              </a:buClr>
              <a:buFont typeface="Wingdings" panose="05000000000000000000" pitchFamily="2" charset="2"/>
              <a:buNone/>
            </a:pPr>
            <a:r>
              <a:rPr lang="en-US" dirty="0">
                <a:solidFill>
                  <a:srgbClr val="007630"/>
                </a:solidFill>
              </a:rPr>
              <a:t>The HASCI Waiver Manual is found on SCDDSN’s website.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24</a:t>
            </a:fld>
            <a:endParaRPr lang="en-US" dirty="0"/>
          </a:p>
        </p:txBody>
      </p:sp>
    </p:spTree>
    <p:extLst>
      <p:ext uri="{BB962C8B-B14F-4D97-AF65-F5344CB8AC3E}">
        <p14:creationId xmlns:p14="http://schemas.microsoft.com/office/powerpoint/2010/main" val="43198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 Carolina Department of Health and Human Services (SCDHHS) has administrative authority for all of the state Home and Community Based Services (HCBS) Waiver programs, including the HASCI Waiver.  South Carolina Department of Disabilities and Special Needs (SCDDSN) performs waiver operations under a formal Administrative Contract with SCDHHS.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Services funded by the HASCI Waiver are primarily received from professionals, agencies, and companies directly enrolled with SCDHHS as a Medicaid provider.  Some services are received through county Disabilities and Special Needs (DSN) Boards or other qualified providers contracted with SCDDSN.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4789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HASCI Waiver is unique as it assists people who are just like you, but through a traumatic life event have found themselves in need of extra supports to do the things they used to be able to do independently.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HASCI Waiver serves people who meet the diagnostic criteria of Traumatic Brain Injury, Spinal Cord Injury, or Similar Disability as designated in South Carolina Code of Laws, Section 44-38-370.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185316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none" dirty="0"/>
              <a:t>Traumatic Brain Injury </a:t>
            </a:r>
            <a:r>
              <a:rPr lang="en-US" b="1" dirty="0"/>
              <a:t>(TBI) </a:t>
            </a:r>
            <a:r>
              <a:rPr lang="en-US" dirty="0">
                <a:solidFill>
                  <a:srgbClr val="007630"/>
                </a:solidFill>
              </a:rPr>
              <a:t>is an injury to the skull or brain, not of a degenerative or congenital nature, but caused by an external force.  The injury may produce a diminished or altered state of consciousness resulting in impairment in cognitive abilities or physical functioning, as well as behavioral and/or emotional functioning.  It does not include stroke or aneurysm.</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333983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Spinal Cord Injury </a:t>
            </a:r>
            <a:r>
              <a:rPr lang="en-US" sz="1200" b="1" dirty="0"/>
              <a:t>(SCI) </a:t>
            </a:r>
            <a:r>
              <a:rPr lang="en-US" sz="1200" dirty="0">
                <a:solidFill>
                  <a:srgbClr val="007630"/>
                </a:solidFill>
              </a:rPr>
              <a:t>is an acute traumatic lesion of neural elements in the spinal canal, resulting in any degree of deficit in sensory, motor, and life functions.  The deficit may be temporary or permanent.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dirty="0"/>
          </a:p>
        </p:txBody>
      </p:sp>
    </p:spTree>
    <p:extLst>
      <p:ext uri="{BB962C8B-B14F-4D97-AF65-F5344CB8AC3E}">
        <p14:creationId xmlns:p14="http://schemas.microsoft.com/office/powerpoint/2010/main" val="274666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Similar Disability </a:t>
            </a:r>
            <a:r>
              <a:rPr lang="en-US" b="1" dirty="0"/>
              <a:t>(SD) </a:t>
            </a:r>
            <a:r>
              <a:rPr lang="en-US" dirty="0">
                <a:solidFill>
                  <a:srgbClr val="007630"/>
                </a:solidFill>
              </a:rPr>
              <a:t>is a condition similar to TBI or SCI, but not associated with the process of a progressive degenerative illness or dementia, or a neurological disorder related to aging.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dirty="0"/>
          </a:p>
        </p:txBody>
      </p:sp>
    </p:spTree>
    <p:extLst>
      <p:ext uri="{BB962C8B-B14F-4D97-AF65-F5344CB8AC3E}">
        <p14:creationId xmlns:p14="http://schemas.microsoft.com/office/powerpoint/2010/main" val="255022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In addition to a diagnosis of TBI, SCI, or SD, the person must have </a:t>
            </a:r>
            <a:r>
              <a:rPr lang="en-US" u="sng" dirty="0"/>
              <a:t>substantial functional limitations</a:t>
            </a:r>
            <a:r>
              <a:rPr lang="en-US" dirty="0"/>
              <a:t> in at least two areas of life activity:</a:t>
            </a:r>
          </a:p>
          <a:p>
            <a:pPr marL="457200" lvl="0" indent="-457200">
              <a:buFont typeface="Arial" panose="020B0604020202020204" pitchFamily="34" charset="0"/>
              <a:buChar char="•"/>
            </a:pPr>
            <a:r>
              <a:rPr lang="en-US" dirty="0"/>
              <a:t>self-care</a:t>
            </a:r>
          </a:p>
          <a:p>
            <a:pPr marL="457200" lvl="0" indent="-457200">
              <a:buFont typeface="Arial" panose="020B0604020202020204" pitchFamily="34" charset="0"/>
              <a:buChar char="•"/>
            </a:pPr>
            <a:r>
              <a:rPr lang="en-US" dirty="0"/>
              <a:t>receptive and expressive communication</a:t>
            </a:r>
          </a:p>
          <a:p>
            <a:pPr marL="457200" lvl="0" indent="-457200">
              <a:buFont typeface="Arial" panose="020B0604020202020204" pitchFamily="34" charset="0"/>
              <a:buChar char="•"/>
            </a:pPr>
            <a:r>
              <a:rPr lang="en-US" dirty="0"/>
              <a:t>learning</a:t>
            </a:r>
          </a:p>
          <a:p>
            <a:pPr marL="457200" lvl="0" indent="-457200">
              <a:buFont typeface="Arial" panose="020B0604020202020204" pitchFamily="34" charset="0"/>
              <a:buChar char="•"/>
            </a:pPr>
            <a:r>
              <a:rPr lang="en-US" dirty="0"/>
              <a:t>mobility</a:t>
            </a:r>
          </a:p>
          <a:p>
            <a:pPr marL="457200" lvl="0" indent="-457200">
              <a:buFont typeface="Arial" panose="020B0604020202020204" pitchFamily="34" charset="0"/>
              <a:buChar char="•"/>
            </a:pPr>
            <a:r>
              <a:rPr lang="en-US" dirty="0"/>
              <a:t>self-direction</a:t>
            </a:r>
          </a:p>
          <a:p>
            <a:pPr marL="457200" lvl="0" indent="-457200">
              <a:buFont typeface="Arial" panose="020B0604020202020204" pitchFamily="34" charset="0"/>
              <a:buChar char="•"/>
            </a:pPr>
            <a:r>
              <a:rPr lang="en-US" dirty="0"/>
              <a:t>capacity for independent living </a:t>
            </a:r>
          </a:p>
          <a:p>
            <a:pPr marL="457200" lvl="0" indent="-457200">
              <a:buFont typeface="Arial" panose="020B0604020202020204" pitchFamily="34" charset="0"/>
              <a:buChar char="•"/>
            </a:pPr>
            <a:r>
              <a:rPr lang="en-US" dirty="0"/>
              <a:t>economic self-sufficiency </a:t>
            </a:r>
          </a:p>
          <a:p>
            <a:endParaRPr lang="en-US" dirty="0"/>
          </a:p>
        </p:txBody>
      </p:sp>
      <p:sp>
        <p:nvSpPr>
          <p:cNvPr id="4" name="Slide Number Placeholder 3"/>
          <p:cNvSpPr>
            <a:spLocks noGrp="1"/>
          </p:cNvSpPr>
          <p:nvPr>
            <p:ph type="sldNum" sz="quarter" idx="10"/>
          </p:nvPr>
        </p:nvSpPr>
        <p:spPr/>
        <p:txBody>
          <a:bodyPr/>
          <a:lstStyle/>
          <a:p>
            <a:fld id="{DB230204-478F-4DFD-97BB-57A3583ACF74}" type="slidenum">
              <a:rPr lang="en-US" smtClean="0"/>
              <a:t>8</a:t>
            </a:fld>
            <a:endParaRPr lang="en-US" dirty="0"/>
          </a:p>
        </p:txBody>
      </p:sp>
    </p:spTree>
    <p:extLst>
      <p:ext uri="{BB962C8B-B14F-4D97-AF65-F5344CB8AC3E}">
        <p14:creationId xmlns:p14="http://schemas.microsoft.com/office/powerpoint/2010/main" val="3552904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become enrolled in the HASCI Waiver, a participant must meet specific requirements and other conditions.  A potential participant must:</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 allocated a HASCI Waiver participant slot.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HASCI Waiver slots are currently allocated by the SCDDSN Head and Spinal Cord Injury Division.  See Chapter 3 of the HASCI Waiver Manual </a:t>
            </a:r>
            <a:r>
              <a:rPr lang="en-US" sz="1200" i="1" kern="1200" dirty="0">
                <a:solidFill>
                  <a:schemeClr val="tx1"/>
                </a:solidFill>
                <a:effectLst/>
                <a:latin typeface="+mn-lt"/>
                <a:ea typeface="+mn-ea"/>
                <a:cs typeface="+mn-cs"/>
              </a:rPr>
              <a:t>(Eligibility and Slot Allocation).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 given “Freedom of Choice” to receive services in his/her home and community instead of in an institutional placement.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individual or representative must choose home and community-based services, and this choice must be documented in writing and maintained permanently in the participant’s Waiver case record.  See Chapter 4 of the HASCI Waiver Manual </a:t>
            </a:r>
            <a:r>
              <a:rPr lang="en-US" sz="1200" i="1" kern="1200" dirty="0">
                <a:solidFill>
                  <a:schemeClr val="tx1"/>
                </a:solidFill>
                <a:effectLst/>
                <a:latin typeface="+mn-lt"/>
                <a:ea typeface="+mn-ea"/>
                <a:cs typeface="+mn-cs"/>
              </a:rPr>
              <a:t>(Enrollment and Termination)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 Medicaid eligible or be eligible to receive South Carolina Medicaid.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does not mean that the potential participant must be receiving Medicaid but instead means that, once application is made, Medicaid will likely be awarded. The determination of eligibility for Medicaid is made by the SC Department of Health and Human Services Eligibility Division (SCDHHS). A waiver participant must maintain Medicaid eligibility in order to remain enrolled in the waiver.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dirty="0"/>
          </a:p>
        </p:txBody>
      </p:sp>
    </p:spTree>
    <p:extLst>
      <p:ext uri="{BB962C8B-B14F-4D97-AF65-F5344CB8AC3E}">
        <p14:creationId xmlns:p14="http://schemas.microsoft.com/office/powerpoint/2010/main" val="4122451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94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dirty="0"/>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2.m4a"/><Relationship Id="rId7" Type="http://schemas.openxmlformats.org/officeDocument/2006/relationships/hyperlink" Target="https://creativecommons.org/licenses/by-nc-nd/3.0/" TargetMode="External"/><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hyperlink" Target="http://users.sch.gr/delistavrou/pages/el_eaccesslogo.html" TargetMode="External"/><Relationship Id="rId5" Type="http://schemas.openxmlformats.org/officeDocument/2006/relationships/notesSlide" Target="../notesSlides/notesSlide12.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4.svg"/><Relationship Id="rId11" Type="http://schemas.openxmlformats.org/officeDocument/2006/relationships/image" Target="../media/image4.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notesSlide" Target="../notesSlides/notesSlide23.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creativecommons.org/licenses/by/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ipkitten.blogspot.com/2012/12/getting-civil-european-commission.html" TargetMode="External"/><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en.wikipedia.org/wiki/File:BrainLobesLabelled.jpg" TargetMode="External"/><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1.svg"/><Relationship Id="rId12"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notesSlide" Target="../notesSlides/notesSlide6.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HEAD AND SPINAL CORD INJURY WAIVER </a:t>
            </a:r>
          </a:p>
        </p:txBody>
      </p:sp>
      <p:sp>
        <p:nvSpPr>
          <p:cNvPr id="4" name="Slide Number Placeholder 1">
            <a:extLst>
              <a:ext uri="{FF2B5EF4-FFF2-40B4-BE49-F238E27FC236}">
                <a16:creationId xmlns:a16="http://schemas.microsoft.com/office/drawing/2014/main" id="{2159F068-E88B-48B3-9228-825349C11F59}"/>
              </a:ext>
            </a:extLst>
          </p:cNvPr>
          <p:cNvSpPr txBox="1">
            <a:spLocks/>
          </p:cNvSpPr>
          <p:nvPr/>
        </p:nvSpPr>
        <p:spPr>
          <a:xfrm>
            <a:off x="6458217" y="5878597"/>
            <a:ext cx="2685783" cy="440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600"/>
              </a:spcBef>
              <a:buFontTx/>
              <a:buNone/>
              <a:defRPr sz="2000" kern="1200" baseline="0">
                <a:solidFill>
                  <a:srgbClr val="E275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Version 2.0 (7/1/2022)</a:t>
            </a:r>
          </a:p>
        </p:txBody>
      </p:sp>
      <p:pic>
        <p:nvPicPr>
          <p:cNvPr id="5" name="Recorded Sound">
            <a:hlinkClick r:id="" action="ppaction://media"/>
            <a:extLst>
              <a:ext uri="{FF2B5EF4-FFF2-40B4-BE49-F238E27FC236}">
                <a16:creationId xmlns:a16="http://schemas.microsoft.com/office/drawing/2014/main" id="{7082EE6A-1972-CA4F-BFE4-6434BF7F21B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17166" y="2273090"/>
            <a:ext cx="886969" cy="886969"/>
          </a:xfrm>
          <a:prstGeom prst="rect">
            <a:avLst/>
          </a:prstGeom>
        </p:spPr>
      </p:pic>
    </p:spTree>
    <p:custDataLst>
      <p:tags r:id="rId1"/>
    </p:custDataLst>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p14:dur="10" advClick="0" advTm="5829"/>
    </mc:Choice>
    <mc:Fallback xmlns="">
      <p:transition advClick="0" advTm="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 objId="2"/>
        <p14:stopEvt time="582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of Care</a:t>
            </a:r>
          </a:p>
        </p:txBody>
      </p:sp>
      <p:sp>
        <p:nvSpPr>
          <p:cNvPr id="9" name="Content Placeholder 8"/>
          <p:cNvSpPr>
            <a:spLocks noGrp="1"/>
          </p:cNvSpPr>
          <p:nvPr>
            <p:ph sz="quarter" idx="4"/>
          </p:nvPr>
        </p:nvSpPr>
        <p:spPr>
          <a:xfrm>
            <a:off x="497644" y="1914818"/>
            <a:ext cx="4704009" cy="3206624"/>
          </a:xfrm>
        </p:spPr>
        <p:txBody>
          <a:bodyPr>
            <a:normAutofit/>
          </a:bodyPr>
          <a:lstStyle/>
          <a:p>
            <a:pPr marL="0" marR="0" indent="0" algn="ctr">
              <a:spcBef>
                <a:spcPts val="0"/>
              </a:spcBef>
              <a:spcAft>
                <a:spcPts val="0"/>
              </a:spcAft>
              <a:buNone/>
              <a:tabLst>
                <a:tab pos="685800" algn="l"/>
              </a:tabLst>
            </a:pPr>
            <a:r>
              <a:rPr lang="en-US" sz="2400" b="1" dirty="0">
                <a:latin typeface="Calibri" panose="020F0502020204030204" pitchFamily="34" charset="0"/>
                <a:ea typeface="Calibri" panose="020F0502020204030204" pitchFamily="34" charset="0"/>
                <a:cs typeface="Times New Roman" panose="02020603050405020304" pitchFamily="18" charset="0"/>
              </a:rPr>
              <a:t>A potential HASCI Waiver participant must:</a:t>
            </a:r>
          </a:p>
          <a:p>
            <a:pPr marL="0" indent="0" algn="ctr">
              <a:spcBef>
                <a:spcPts val="0"/>
              </a:spcBef>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a:lnSpc>
                <a:spcPct val="115000"/>
              </a:lnSpc>
              <a:spcBef>
                <a:spcPts val="0"/>
              </a:spcBef>
              <a:spcAft>
                <a:spcPts val="0"/>
              </a:spcAft>
              <a:buNone/>
              <a:tabLst>
                <a:tab pos="228600" algn="l"/>
              </a:tabLst>
            </a:pPr>
            <a:r>
              <a:rPr lang="en-US" sz="2400" dirty="0">
                <a:solidFill>
                  <a:srgbClr val="007630"/>
                </a:solidFill>
                <a:latin typeface="Calibri" panose="020F0502020204030204" pitchFamily="34" charset="0"/>
                <a:ea typeface="Calibri" panose="020F0502020204030204" pitchFamily="34" charset="0"/>
                <a:cs typeface="Calibri" panose="020F0502020204030204" pitchFamily="34" charset="0"/>
              </a:rPr>
              <a:t>meet Level of Care (LOC) criteria for a Nursing Facility (NF) or an Intermediate Care Facility for Individuals with Intellectual Disability (ICF/IID).   </a:t>
            </a:r>
            <a:endParaRPr lang="en-US" sz="2400" dirty="0">
              <a:solidFill>
                <a:srgbClr val="00763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p:cNvSpPr>
            <a:spLocks noGrp="1"/>
          </p:cNvSpPr>
          <p:nvPr>
            <p:ph type="sldNum" sz="quarter" idx="10"/>
          </p:nvPr>
        </p:nvSpPr>
        <p:spPr/>
        <p:txBody>
          <a:bodyPr/>
          <a:lstStyle/>
          <a:p>
            <a:fld id="{C1640D55-031C-4AD9-A16C-4EFA2F922910}" type="slidenum">
              <a:rPr lang="en-US" smtClean="0"/>
              <a:pPr/>
              <a:t>10</a:t>
            </a:fld>
            <a:endParaRPr lang="en-US" dirty="0"/>
          </a:p>
        </p:txBody>
      </p:sp>
      <p:pic>
        <p:nvPicPr>
          <p:cNvPr id="4" name="Picture 3">
            <a:extLst>
              <a:ext uri="{FF2B5EF4-FFF2-40B4-BE49-F238E27FC236}">
                <a16:creationId xmlns:a16="http://schemas.microsoft.com/office/drawing/2014/main" id="{DDA583FF-54B0-48E8-AF73-43CCF6E42D12}"/>
              </a:ext>
            </a:extLst>
          </p:cNvPr>
          <p:cNvPicPr>
            <a:picLocks noChangeAspect="1"/>
          </p:cNvPicPr>
          <p:nvPr/>
        </p:nvPicPr>
        <p:blipFill>
          <a:blip r:embed="rId5"/>
          <a:stretch>
            <a:fillRect/>
          </a:stretch>
        </p:blipFill>
        <p:spPr>
          <a:xfrm>
            <a:off x="5506453" y="1605860"/>
            <a:ext cx="2664325" cy="3994484"/>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a:extLst>
              <a:ext uri="{FF2B5EF4-FFF2-40B4-BE49-F238E27FC236}">
                <a16:creationId xmlns:a16="http://schemas.microsoft.com/office/drawing/2014/main" id="{1B15CEF8-D543-7786-E592-6673C8D84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2236" y="1806140"/>
            <a:ext cx="909918" cy="909918"/>
          </a:xfrm>
          <a:prstGeom prst="rect">
            <a:avLst/>
          </a:prstGeom>
        </p:spPr>
      </p:pic>
    </p:spTree>
    <p:extLst>
      <p:ext uri="{BB962C8B-B14F-4D97-AF65-F5344CB8AC3E}">
        <p14:creationId xmlns:p14="http://schemas.microsoft.com/office/powerpoint/2010/main" val="3899696572"/>
      </p:ext>
    </p:extLst>
  </p:cSld>
  <p:clrMapOvr>
    <a:masterClrMapping/>
  </p:clrMapOvr>
  <mc:AlternateContent xmlns:mc="http://schemas.openxmlformats.org/markup-compatibility/2006" xmlns:p14="http://schemas.microsoft.com/office/powerpoint/2010/main">
    <mc:Choice Requires="p14">
      <p:transition p14:dur="10" advClick="0" advTm="62866"/>
    </mc:Choice>
    <mc:Fallback xmlns="">
      <p:transition advClick="0" advTm="6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6"/>
        <p14:stopEvt time="62866"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11</a:t>
            </a:fld>
            <a:endParaRPr lang="en-US" dirty="0"/>
          </a:p>
        </p:txBody>
      </p:sp>
      <p:graphicFrame>
        <p:nvGraphicFramePr>
          <p:cNvPr id="3" name="Diagram 2">
            <a:extLst>
              <a:ext uri="{FF2B5EF4-FFF2-40B4-BE49-F238E27FC236}">
                <a16:creationId xmlns:a16="http://schemas.microsoft.com/office/drawing/2014/main" id="{E6AE4BD6-4002-4DED-9481-9F2AA8A6A5A0}"/>
              </a:ext>
            </a:extLst>
          </p:cNvPr>
          <p:cNvGraphicFramePr/>
          <p:nvPr>
            <p:extLst>
              <p:ext uri="{D42A27DB-BD31-4B8C-83A1-F6EECF244321}">
                <p14:modId xmlns:p14="http://schemas.microsoft.com/office/powerpoint/2010/main" val="3223710462"/>
              </p:ext>
            </p:extLst>
          </p:nvPr>
        </p:nvGraphicFramePr>
        <p:xfrm>
          <a:off x="1760410" y="1537083"/>
          <a:ext cx="5623175" cy="4133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3">
            <a:extLst>
              <a:ext uri="{FF2B5EF4-FFF2-40B4-BE49-F238E27FC236}">
                <a16:creationId xmlns:a16="http://schemas.microsoft.com/office/drawing/2014/main" id="{5D2C601F-E5B2-4BDD-BC58-5129919C5873}"/>
              </a:ext>
            </a:extLst>
          </p:cNvPr>
          <p:cNvSpPr txBox="1">
            <a:spLocks/>
          </p:cNvSpPr>
          <p:nvPr/>
        </p:nvSpPr>
        <p:spPr>
          <a:xfrm>
            <a:off x="0" y="170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9" name="TextBox 8">
            <a:extLst>
              <a:ext uri="{FF2B5EF4-FFF2-40B4-BE49-F238E27FC236}">
                <a16:creationId xmlns:a16="http://schemas.microsoft.com/office/drawing/2014/main" id="{E8180211-E382-4FD7-9BE2-672577B7BFA3}"/>
              </a:ext>
            </a:extLst>
          </p:cNvPr>
          <p:cNvSpPr txBox="1"/>
          <p:nvPr/>
        </p:nvSpPr>
        <p:spPr>
          <a:xfrm>
            <a:off x="1156831" y="103470"/>
            <a:ext cx="6830331" cy="646331"/>
          </a:xfrm>
          <a:prstGeom prst="rect">
            <a:avLst/>
          </a:prstGeom>
          <a:noFill/>
        </p:spPr>
        <p:txBody>
          <a:bodyPr wrap="none" rtlCol="0">
            <a:spAutoFit/>
          </a:bodyPr>
          <a:lstStyle/>
          <a:p>
            <a:r>
              <a:rPr lang="en-US" sz="3600" b="1" dirty="0">
                <a:solidFill>
                  <a:schemeClr val="bg1"/>
                </a:solidFill>
              </a:rPr>
              <a:t>Potential HASCI Waiver Participant</a:t>
            </a:r>
          </a:p>
        </p:txBody>
      </p:sp>
      <p:pic>
        <p:nvPicPr>
          <p:cNvPr id="4" name="Recorded Sound">
            <a:hlinkClick r:id="" action="ppaction://media"/>
            <a:extLst>
              <a:ext uri="{FF2B5EF4-FFF2-40B4-BE49-F238E27FC236}">
                <a16:creationId xmlns:a16="http://schemas.microsoft.com/office/drawing/2014/main" id="{A4C32578-4B11-EB14-179D-3E30FFFAC5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65467" y="1402976"/>
            <a:ext cx="719055" cy="719055"/>
          </a:xfrm>
          <a:prstGeom prst="rect">
            <a:avLst/>
          </a:prstGeom>
        </p:spPr>
      </p:pic>
    </p:spTree>
    <p:extLst>
      <p:ext uri="{BB962C8B-B14F-4D97-AF65-F5344CB8AC3E}">
        <p14:creationId xmlns:p14="http://schemas.microsoft.com/office/powerpoint/2010/main" val="2903454549"/>
      </p:ext>
    </p:extLst>
  </p:cSld>
  <p:clrMapOvr>
    <a:masterClrMapping/>
  </p:clrMapOvr>
  <mc:AlternateContent xmlns:mc="http://schemas.openxmlformats.org/markup-compatibility/2006" xmlns:p14="http://schemas.microsoft.com/office/powerpoint/2010/main">
    <mc:Choice Requires="p14">
      <p:transition p14:dur="10" advClick="0" advTm="62506"/>
    </mc:Choice>
    <mc:Fallback xmlns="">
      <p:transition advClick="0" advTm="6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6"/>
        <p14:stopEvt time="62488"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B410-A901-4ED8-96CE-959325F74275}"/>
              </a:ext>
            </a:extLst>
          </p:cNvPr>
          <p:cNvSpPr>
            <a:spLocks noGrp="1"/>
          </p:cNvSpPr>
          <p:nvPr>
            <p:ph type="title"/>
          </p:nvPr>
        </p:nvSpPr>
        <p:spPr/>
        <p:txBody>
          <a:bodyPr/>
          <a:lstStyle/>
          <a:p>
            <a:r>
              <a:rPr lang="en-US" dirty="0"/>
              <a:t>Enrollment</a:t>
            </a:r>
          </a:p>
        </p:txBody>
      </p:sp>
      <p:sp>
        <p:nvSpPr>
          <p:cNvPr id="3" name="Content Placeholder 2">
            <a:extLst>
              <a:ext uri="{FF2B5EF4-FFF2-40B4-BE49-F238E27FC236}">
                <a16:creationId xmlns:a16="http://schemas.microsoft.com/office/drawing/2014/main" id="{EA264D23-F34D-46C1-852A-7FCCB2FD5549}"/>
              </a:ext>
            </a:extLst>
          </p:cNvPr>
          <p:cNvSpPr>
            <a:spLocks noGrp="1"/>
          </p:cNvSpPr>
          <p:nvPr>
            <p:ph idx="1"/>
          </p:nvPr>
        </p:nvSpPr>
        <p:spPr>
          <a:xfrm>
            <a:off x="4248008" y="1396753"/>
            <a:ext cx="4419884" cy="4643100"/>
          </a:xfrm>
        </p:spPr>
        <p:txBody>
          <a:bodyPr>
            <a:normAutofit/>
          </a:bodyPr>
          <a:lstStyle/>
          <a:p>
            <a:pPr marL="0" indent="0">
              <a:lnSpc>
                <a:spcPct val="110000"/>
              </a:lnSpc>
              <a:buNone/>
            </a:pPr>
            <a:r>
              <a:rPr lang="en-US" sz="2000" dirty="0"/>
              <a:t>After all requirements are met, the potential participant can be enrolled in the HASCI Waiver. </a:t>
            </a:r>
          </a:p>
          <a:p>
            <a:pPr marL="0" indent="0">
              <a:lnSpc>
                <a:spcPct val="110000"/>
              </a:lnSpc>
              <a:buNone/>
            </a:pPr>
            <a:endParaRPr lang="en-US" sz="2000" dirty="0"/>
          </a:p>
          <a:p>
            <a:pPr marL="0" indent="0">
              <a:lnSpc>
                <a:spcPct val="110000"/>
              </a:lnSpc>
              <a:buNone/>
            </a:pPr>
            <a:r>
              <a:rPr lang="en-US" sz="2000" dirty="0"/>
              <a:t>Upon enrollment, qualified providers chosen by the participant may be authorized by the waiver case manager to render needed services that are specified on the participant’s Support Plan and included in his or her approved HASCI Waiver budget.</a:t>
            </a:r>
          </a:p>
          <a:p>
            <a:endParaRPr lang="en-US" dirty="0"/>
          </a:p>
        </p:txBody>
      </p:sp>
      <p:grpSp>
        <p:nvGrpSpPr>
          <p:cNvPr id="5" name="Group 4">
            <a:extLst>
              <a:ext uri="{FF2B5EF4-FFF2-40B4-BE49-F238E27FC236}">
                <a16:creationId xmlns:a16="http://schemas.microsoft.com/office/drawing/2014/main" id="{BB609F9F-9581-48DF-90DA-01FBA719133E}"/>
              </a:ext>
            </a:extLst>
          </p:cNvPr>
          <p:cNvGrpSpPr/>
          <p:nvPr/>
        </p:nvGrpSpPr>
        <p:grpSpPr>
          <a:xfrm>
            <a:off x="711405" y="1427961"/>
            <a:ext cx="3056306" cy="3240972"/>
            <a:chOff x="711405" y="1427961"/>
            <a:chExt cx="3056306" cy="3240972"/>
          </a:xfrm>
        </p:grpSpPr>
        <p:sp>
          <p:nvSpPr>
            <p:cNvPr id="7" name="TextBox 6">
              <a:extLst>
                <a:ext uri="{FF2B5EF4-FFF2-40B4-BE49-F238E27FC236}">
                  <a16:creationId xmlns:a16="http://schemas.microsoft.com/office/drawing/2014/main" id="{94694A72-D62B-4F9A-B3DB-920234DEB0FC}"/>
                </a:ext>
              </a:extLst>
            </p:cNvPr>
            <p:cNvSpPr txBox="1"/>
            <p:nvPr/>
          </p:nvSpPr>
          <p:spPr>
            <a:xfrm>
              <a:off x="1152064" y="4484267"/>
              <a:ext cx="2174987" cy="184666"/>
            </a:xfrm>
            <a:prstGeom prst="rect">
              <a:avLst/>
            </a:prstGeom>
            <a:noFill/>
          </p:spPr>
          <p:txBody>
            <a:bodyPr wrap="square" rtlCol="0">
              <a:spAutoFit/>
            </a:bodyPr>
            <a:lstStyle/>
            <a:p>
              <a:r>
                <a:rPr lang="en-US" sz="600" dirty="0">
                  <a:hlinkClick r:id="rId6" tooltip="http://users.sch.gr/delistavrou/pages/el_eaccesslogo.html"/>
                </a:rPr>
                <a:t>This Photo</a:t>
              </a:r>
              <a:r>
                <a:rPr lang="en-US" sz="600" dirty="0"/>
                <a:t> by Unknown Author is licensed under </a:t>
              </a:r>
              <a:r>
                <a:rPr lang="en-US" sz="600" dirty="0">
                  <a:hlinkClick r:id="rId7" tooltip="https://creativecommons.org/licenses/by-nc-nd/3.0/"/>
                </a:rPr>
                <a:t>CC BY-NC-ND</a:t>
              </a:r>
              <a:endParaRPr lang="en-US" sz="600" dirty="0"/>
            </a:p>
          </p:txBody>
        </p:sp>
        <p:pic>
          <p:nvPicPr>
            <p:cNvPr id="6" name="Picture 5">
              <a:extLst>
                <a:ext uri="{FF2B5EF4-FFF2-40B4-BE49-F238E27FC236}">
                  <a16:creationId xmlns:a16="http://schemas.microsoft.com/office/drawing/2014/main" id="{51C8F447-E36E-4877-9FDE-6BCF4FEA2ADC}"/>
                </a:ext>
              </a:extLst>
            </p:cNvPr>
            <p:cNvPicPr>
              <a:picLocks noChangeAspect="1"/>
            </p:cNvPicPr>
            <p:nvPr/>
          </p:nvPicPr>
          <p:blipFill>
            <a:blip r:embed="rId8">
              <a:extLst>
                <a:ext uri="{837473B0-CC2E-450A-ABE3-18F120FF3D39}">
                  <a1611:picAttrSrcUrl xmlns:a1611="http://schemas.microsoft.com/office/drawing/2016/11/main" r:id="rId6"/>
                </a:ext>
              </a:extLst>
            </a:blip>
            <a:stretch>
              <a:fillRect/>
            </a:stretch>
          </p:blipFill>
          <p:spPr>
            <a:xfrm>
              <a:off x="711405" y="1427961"/>
              <a:ext cx="3056306" cy="3056306"/>
            </a:xfrm>
            <a:prstGeom prst="rect">
              <a:avLst/>
            </a:prstGeom>
          </p:spPr>
        </p:pic>
      </p:grpSp>
      <p:sp>
        <p:nvSpPr>
          <p:cNvPr id="8" name="Slide Number Placeholder 1">
            <a:extLst>
              <a:ext uri="{FF2B5EF4-FFF2-40B4-BE49-F238E27FC236}">
                <a16:creationId xmlns:a16="http://schemas.microsoft.com/office/drawing/2014/main" id="{3E31D3B4-95D9-40CF-8ACE-3F1B69E30227}"/>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12</a:t>
            </a:fld>
            <a:endParaRPr lang="en-US" dirty="0"/>
          </a:p>
        </p:txBody>
      </p:sp>
      <p:cxnSp>
        <p:nvCxnSpPr>
          <p:cNvPr id="10" name="Straight Connector 9">
            <a:extLst>
              <a:ext uri="{FF2B5EF4-FFF2-40B4-BE49-F238E27FC236}">
                <a16:creationId xmlns:a16="http://schemas.microsoft.com/office/drawing/2014/main" id="{0C7AE374-E9B2-4990-A338-D659507079EE}"/>
              </a:ext>
            </a:extLst>
          </p:cNvPr>
          <p:cNvCxnSpPr/>
          <p:nvPr/>
        </p:nvCxnSpPr>
        <p:spPr>
          <a:xfrm>
            <a:off x="5618747" y="2767263"/>
            <a:ext cx="1443790" cy="0"/>
          </a:xfrm>
          <a:prstGeom prst="line">
            <a:avLst/>
          </a:prstGeom>
          <a:ln w="19050">
            <a:solidFill>
              <a:srgbClr val="004875"/>
            </a:solidFill>
          </a:ln>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a:extLst>
              <a:ext uri="{FF2B5EF4-FFF2-40B4-BE49-F238E27FC236}">
                <a16:creationId xmlns:a16="http://schemas.microsoft.com/office/drawing/2014/main" id="{0F356D50-C78B-1584-115A-E8B2DF9994B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231199" y="1134035"/>
            <a:ext cx="873046" cy="873046"/>
          </a:xfrm>
          <a:prstGeom prst="rect">
            <a:avLst/>
          </a:prstGeom>
        </p:spPr>
      </p:pic>
    </p:spTree>
    <p:custDataLst>
      <p:tags r:id="rId1"/>
    </p:custDataLst>
    <p:extLst>
      <p:ext uri="{BB962C8B-B14F-4D97-AF65-F5344CB8AC3E}">
        <p14:creationId xmlns:p14="http://schemas.microsoft.com/office/powerpoint/2010/main" val="2988717330"/>
      </p:ext>
    </p:extLst>
  </p:cSld>
  <p:clrMapOvr>
    <a:masterClrMapping/>
  </p:clrMapOvr>
  <mc:AlternateContent xmlns:mc="http://schemas.openxmlformats.org/markup-compatibility/2006" xmlns:p14="http://schemas.microsoft.com/office/powerpoint/2010/main">
    <mc:Choice Requires="p14">
      <p:transition p14:dur="10" advClick="0" advTm="21188"/>
    </mc:Choice>
    <mc:Fallback xmlns="">
      <p:transition advClick="0" advTm="2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4"/>
        <p14:stopEvt time="20448"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D21BC0-1DD3-42C5-A0DD-9E370C2A2686}"/>
              </a:ext>
            </a:extLst>
          </p:cNvPr>
          <p:cNvSpPr>
            <a:spLocks noGrp="1"/>
          </p:cNvSpPr>
          <p:nvPr>
            <p:ph type="title"/>
          </p:nvPr>
        </p:nvSpPr>
        <p:spPr/>
        <p:txBody>
          <a:bodyPr/>
          <a:lstStyle/>
          <a:p>
            <a:r>
              <a:rPr lang="en-US" dirty="0"/>
              <a:t>Overview of Services</a:t>
            </a:r>
          </a:p>
        </p:txBody>
      </p:sp>
      <p:sp>
        <p:nvSpPr>
          <p:cNvPr id="4" name="Content Placeholder 3">
            <a:extLst>
              <a:ext uri="{FF2B5EF4-FFF2-40B4-BE49-F238E27FC236}">
                <a16:creationId xmlns:a16="http://schemas.microsoft.com/office/drawing/2014/main" id="{38C8A080-A5DE-4704-A1C5-53805A36764C}"/>
              </a:ext>
            </a:extLst>
          </p:cNvPr>
          <p:cNvSpPr>
            <a:spLocks noGrp="1"/>
          </p:cNvSpPr>
          <p:nvPr>
            <p:ph idx="1"/>
          </p:nvPr>
        </p:nvSpPr>
        <p:spPr>
          <a:xfrm>
            <a:off x="193177" y="1090246"/>
            <a:ext cx="8757138" cy="5176593"/>
          </a:xfrm>
        </p:spPr>
        <p:txBody>
          <a:bodyPr>
            <a:normAutofit fontScale="55000" lnSpcReduction="20000"/>
          </a:bodyPr>
          <a:lstStyle/>
          <a:p>
            <a:pPr marL="0" lvl="0" indent="0">
              <a:buNone/>
            </a:pPr>
            <a:r>
              <a:rPr lang="en-US" sz="3200" b="1" u="sng" dirty="0">
                <a:solidFill>
                  <a:srgbClr val="E27500"/>
                </a:solidFill>
              </a:rPr>
              <a:t>Attendant Care/Personal Assistance (AC/PA) </a:t>
            </a:r>
            <a:endParaRPr lang="en-US" sz="3200" b="1" dirty="0">
              <a:solidFill>
                <a:srgbClr val="E27500"/>
              </a:solidFill>
            </a:endParaRPr>
          </a:p>
          <a:p>
            <a:pPr marL="0" indent="0">
              <a:lnSpc>
                <a:spcPct val="120000"/>
              </a:lnSpc>
              <a:buNone/>
            </a:pPr>
            <a:r>
              <a:rPr lang="en-US" sz="3200" dirty="0"/>
              <a:t>Direct assistance with personal care and activities of daily living and/or supervision/cueing to assure health and safety. Self-Directed Attendant Care (UAP Option) allows a HASCI Waiver participant to recruit, employ, train, supervise, and fire his or her own attendant(s).  If the participant is not capable of self-direction, a Responsible Party can be designated to perform these functions on behalf of the participant.</a:t>
            </a:r>
          </a:p>
          <a:p>
            <a:pPr marL="0" indent="0">
              <a:buNone/>
            </a:pPr>
            <a:r>
              <a:rPr lang="en-US" sz="3200" dirty="0"/>
              <a:t> </a:t>
            </a:r>
          </a:p>
          <a:p>
            <a:pPr lvl="1">
              <a:buFont typeface="Wingdings" panose="05000000000000000000" pitchFamily="2" charset="2"/>
              <a:buChar char="§"/>
            </a:pPr>
            <a:r>
              <a:rPr lang="en-US" sz="3200" dirty="0"/>
              <a:t>limited to 49 hours per week (see HASCI Waiver Manual for time-limited exception) </a:t>
            </a:r>
          </a:p>
          <a:p>
            <a:pPr lvl="1">
              <a:buFont typeface="Wingdings" panose="05000000000000000000" pitchFamily="2" charset="2"/>
              <a:buChar char="§"/>
            </a:pPr>
            <a:r>
              <a:rPr lang="en-US" sz="3200" dirty="0"/>
              <a:t>if both AC/PA and Medicaid Waiver Nursing are received by a participant, the total hours for the combination of the two services cannot exceed 10 hours per day or 70 hours per week</a:t>
            </a:r>
          </a:p>
          <a:p>
            <a:pPr lvl="1">
              <a:buFont typeface="Wingdings" panose="05000000000000000000" pitchFamily="2" charset="2"/>
              <a:buChar char="§"/>
            </a:pPr>
            <a:r>
              <a:rPr lang="en-US" sz="3200" dirty="0"/>
              <a:t>there is an option for Self-Directed Attendant Care</a:t>
            </a:r>
          </a:p>
          <a:p>
            <a:pPr marL="0" indent="0">
              <a:buNone/>
            </a:pPr>
            <a:endParaRPr lang="en-US" sz="3200" dirty="0"/>
          </a:p>
          <a:p>
            <a:pPr marL="0" lvl="0" indent="0">
              <a:buNone/>
            </a:pPr>
            <a:r>
              <a:rPr lang="en-US" sz="3200" b="1" u="sng" dirty="0">
                <a:solidFill>
                  <a:srgbClr val="E27500"/>
                </a:solidFill>
              </a:rPr>
              <a:t>Behavior Support</a:t>
            </a:r>
            <a:endParaRPr lang="en-US" sz="3200" b="1" dirty="0">
              <a:solidFill>
                <a:srgbClr val="E27500"/>
              </a:solidFill>
            </a:endParaRPr>
          </a:p>
          <a:p>
            <a:pPr marL="0" indent="0">
              <a:lnSpc>
                <a:spcPct val="120000"/>
              </a:lnSpc>
              <a:buNone/>
            </a:pPr>
            <a:r>
              <a:rPr lang="en-US" sz="3200" dirty="0"/>
              <a:t>Services to assist people who experience challenging behaviors to teach new behaviors and better ways to communicate to improve their quality of life</a:t>
            </a:r>
          </a:p>
          <a:p>
            <a:pPr marL="0" indent="0">
              <a:lnSpc>
                <a:spcPct val="120000"/>
              </a:lnSpc>
              <a:buNone/>
            </a:pPr>
            <a:endParaRPr lang="en-US" sz="3300" dirty="0"/>
          </a:p>
          <a:p>
            <a:endParaRPr lang="en-US" dirty="0"/>
          </a:p>
        </p:txBody>
      </p:sp>
      <p:sp>
        <p:nvSpPr>
          <p:cNvPr id="2" name="Slide Number Placeholder 1"/>
          <p:cNvSpPr>
            <a:spLocks noGrp="1"/>
          </p:cNvSpPr>
          <p:nvPr>
            <p:ph type="sldNum" sz="quarter" idx="10"/>
          </p:nvPr>
        </p:nvSpPr>
        <p:spPr>
          <a:xfrm>
            <a:off x="6493119" y="6270999"/>
            <a:ext cx="2057400" cy="365125"/>
          </a:xfrm>
        </p:spPr>
        <p:txBody>
          <a:bodyPr/>
          <a:lstStyle/>
          <a:p>
            <a:fld id="{C1640D55-031C-4AD9-A16C-4EFA2F922910}" type="slidenum">
              <a:rPr lang="en-US" smtClean="0"/>
              <a:pPr/>
              <a:t>13</a:t>
            </a:fld>
            <a:endParaRPr lang="en-US" dirty="0"/>
          </a:p>
        </p:txBody>
      </p:sp>
      <p:pic>
        <p:nvPicPr>
          <p:cNvPr id="7" name="Recorded Sound">
            <a:hlinkClick r:id="" action="ppaction://media"/>
            <a:extLst>
              <a:ext uri="{FF2B5EF4-FFF2-40B4-BE49-F238E27FC236}">
                <a16:creationId xmlns:a16="http://schemas.microsoft.com/office/drawing/2014/main" id="{F58A75FF-8F88-B2CB-9C43-873D1567B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2643" y="849854"/>
            <a:ext cx="849854" cy="849854"/>
          </a:xfrm>
          <a:prstGeom prst="rect">
            <a:avLst/>
          </a:prstGeom>
        </p:spPr>
      </p:pic>
    </p:spTree>
    <p:extLst>
      <p:ext uri="{BB962C8B-B14F-4D97-AF65-F5344CB8AC3E}">
        <p14:creationId xmlns:p14="http://schemas.microsoft.com/office/powerpoint/2010/main" val="313722710"/>
      </p:ext>
    </p:extLst>
  </p:cSld>
  <p:clrMapOvr>
    <a:masterClrMapping/>
  </p:clrMapOvr>
  <mc:AlternateContent xmlns:mc="http://schemas.openxmlformats.org/markup-compatibility/2006" xmlns:p14="http://schemas.microsoft.com/office/powerpoint/2010/main">
    <mc:Choice Requires="p14">
      <p:transition p14:dur="10" advClick="0" advTm="127608"/>
    </mc:Choice>
    <mc:Fallback xmlns="">
      <p:transition advClick="0" advTm="12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5"/>
        <p14:stopEvt time="126998"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97CF8-F51F-4159-8EFA-75C34D04D1D6}"/>
              </a:ext>
            </a:extLst>
          </p:cNvPr>
          <p:cNvSpPr>
            <a:spLocks noGrp="1"/>
          </p:cNvSpPr>
          <p:nvPr>
            <p:ph idx="1"/>
          </p:nvPr>
        </p:nvSpPr>
        <p:spPr>
          <a:xfrm>
            <a:off x="119003" y="1124324"/>
            <a:ext cx="8587946" cy="4609351"/>
          </a:xfrm>
        </p:spPr>
        <p:txBody>
          <a:bodyPr>
            <a:normAutofit fontScale="25000" lnSpcReduction="20000"/>
          </a:bodyPr>
          <a:lstStyle/>
          <a:p>
            <a:pPr marL="0" lvl="0" indent="0">
              <a:buNone/>
            </a:pPr>
            <a:r>
              <a:rPr lang="en-US" sz="8000" b="1" u="sng" dirty="0">
                <a:solidFill>
                  <a:srgbClr val="E27500"/>
                </a:solidFill>
              </a:rPr>
              <a:t>Career Preparation </a:t>
            </a:r>
            <a:endParaRPr lang="en-US" sz="8000" b="1" dirty="0">
              <a:solidFill>
                <a:srgbClr val="E27500"/>
              </a:solidFill>
            </a:endParaRPr>
          </a:p>
          <a:p>
            <a:pPr marL="0" indent="0">
              <a:lnSpc>
                <a:spcPct val="120000"/>
              </a:lnSpc>
              <a:buNone/>
            </a:pPr>
            <a:r>
              <a:rPr lang="en-US" sz="8000" dirty="0"/>
              <a:t>Services aimed at preparing individuals for competitive employment.  These services can include such concepts as attendance, task completion, problem solving and interpersonal relations and safety</a:t>
            </a:r>
          </a:p>
          <a:p>
            <a:pPr marL="0" indent="0">
              <a:buNone/>
            </a:pPr>
            <a:endParaRPr lang="en-US" sz="8000" dirty="0"/>
          </a:p>
          <a:p>
            <a:pPr marL="0" marR="0" lvl="0" indent="0">
              <a:lnSpc>
                <a:spcPct val="115000"/>
              </a:lnSpc>
              <a:spcBef>
                <a:spcPts val="0"/>
              </a:spcBef>
              <a:spcAft>
                <a:spcPts val="0"/>
              </a:spcAft>
              <a:buNone/>
              <a:tabLst>
                <a:tab pos="514350" algn="l"/>
              </a:tabLst>
            </a:pPr>
            <a:r>
              <a:rPr lang="en-US" sz="8000" b="1" u="sng" dirty="0">
                <a:solidFill>
                  <a:srgbClr val="E27500"/>
                </a:solidFill>
                <a:ea typeface="Calibri" panose="020F0502020204030204" pitchFamily="34" charset="0"/>
                <a:cs typeface="Calibri" panose="020F0502020204030204" pitchFamily="34" charset="0"/>
              </a:rPr>
              <a:t>Day Activity</a:t>
            </a:r>
            <a:endParaRPr lang="en-US" sz="8000" u="sng" dirty="0">
              <a:ea typeface="Calibri" panose="020F0502020204030204" pitchFamily="34" charset="0"/>
              <a:cs typeface="Calibri" panose="020F0502020204030204" pitchFamily="34" charset="0"/>
            </a:endParaRPr>
          </a:p>
          <a:p>
            <a:pPr marL="0" marR="0" lvl="0" indent="0">
              <a:lnSpc>
                <a:spcPct val="115000"/>
              </a:lnSpc>
              <a:spcBef>
                <a:spcPts val="0"/>
              </a:spcBef>
              <a:spcAft>
                <a:spcPts val="0"/>
              </a:spcAft>
              <a:buNone/>
              <a:tabLst>
                <a:tab pos="514350" algn="l"/>
              </a:tabLst>
            </a:pPr>
            <a:r>
              <a:rPr lang="en-US" sz="8000" dirty="0">
                <a:ea typeface="Calibri" panose="020F0502020204030204" pitchFamily="34" charset="0"/>
                <a:cs typeface="Times New Roman" panose="02020603050405020304" pitchFamily="18" charset="0"/>
              </a:rPr>
              <a:t>Activities and services provided to assist </a:t>
            </a:r>
            <a:r>
              <a:rPr lang="en-US" sz="8000" dirty="0">
                <a:ea typeface="Calibri" panose="020F0502020204030204" pitchFamily="34" charset="0"/>
                <a:cs typeface="Calibri" panose="020F0502020204030204" pitchFamily="34" charset="0"/>
              </a:rPr>
              <a:t>with acquisition, retention, or improvement of self-help, socialization, and adaptive skills in a licensed day program</a:t>
            </a:r>
          </a:p>
          <a:p>
            <a:pPr marL="0" marR="0" lvl="0" indent="0">
              <a:lnSpc>
                <a:spcPct val="115000"/>
              </a:lnSpc>
              <a:spcBef>
                <a:spcPts val="0"/>
              </a:spcBef>
              <a:spcAft>
                <a:spcPts val="0"/>
              </a:spcAft>
              <a:buNone/>
              <a:tabLst>
                <a:tab pos="514350" algn="l"/>
              </a:tabLst>
            </a:pPr>
            <a:endParaRPr lang="en-US" sz="8000" dirty="0">
              <a:ea typeface="Calibri" panose="020F0502020204030204" pitchFamily="34" charset="0"/>
              <a:cs typeface="Calibri" panose="020F0502020204030204" pitchFamily="34" charset="0"/>
            </a:endParaRPr>
          </a:p>
          <a:p>
            <a:pPr marL="0" marR="0" lvl="0" indent="0">
              <a:lnSpc>
                <a:spcPct val="115000"/>
              </a:lnSpc>
              <a:spcBef>
                <a:spcPts val="0"/>
              </a:spcBef>
              <a:spcAft>
                <a:spcPts val="0"/>
              </a:spcAft>
              <a:buNone/>
              <a:tabLst>
                <a:tab pos="514350" algn="l"/>
              </a:tabLst>
            </a:pPr>
            <a:r>
              <a:rPr lang="en-US" sz="8000" dirty="0">
                <a:ea typeface="Calibri" panose="020F0502020204030204" pitchFamily="34" charset="0"/>
                <a:cs typeface="Calibri" panose="020F0502020204030204" pitchFamily="34" charset="0"/>
              </a:rPr>
              <a:t>Day Activity is designed to assist in community integration</a:t>
            </a:r>
            <a:endParaRPr lang="en-US" sz="8000" dirty="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8000" b="1" dirty="0">
              <a:solidFill>
                <a:srgbClr val="E27500"/>
              </a:solidFill>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8000" b="1" u="sng" dirty="0">
                <a:solidFill>
                  <a:srgbClr val="E27500"/>
                </a:solidFill>
                <a:ea typeface="Calibri" panose="020F0502020204030204" pitchFamily="34" charset="0"/>
                <a:cs typeface="Calibri" panose="020F0502020204030204" pitchFamily="34" charset="0"/>
              </a:rPr>
              <a:t>Employment Services</a:t>
            </a:r>
            <a:endParaRPr lang="en-US" sz="8000" u="sng" dirty="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8000" dirty="0">
                <a:ea typeface="Calibri" panose="020F0502020204030204" pitchFamily="34" charset="0"/>
                <a:cs typeface="Times New Roman" panose="02020603050405020304" pitchFamily="18" charset="0"/>
              </a:rPr>
              <a:t>Intensive, on-going supports for participants for whom competitive employment at or above minimum wage is unlikely absent the provision of supports</a:t>
            </a:r>
          </a:p>
          <a:p>
            <a:pPr marL="0" marR="0" indent="0">
              <a:spcBef>
                <a:spcPts val="0"/>
              </a:spcBef>
              <a:spcAft>
                <a:spcPts val="0"/>
              </a:spcAft>
              <a:buNone/>
              <a:tabLst>
                <a:tab pos="685800" algn="l"/>
              </a:tabLst>
            </a:pPr>
            <a:r>
              <a:rPr lang="en-US" sz="8000" dirty="0">
                <a:latin typeface="Calibri" panose="020F0502020204030204" pitchFamily="34" charset="0"/>
                <a:ea typeface="Calibri" panose="020F0502020204030204" pitchFamily="34" charset="0"/>
                <a:cs typeface="Arial" panose="020B0604020202020204" pitchFamily="34"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B3F473B4-9162-4A62-A69C-164A860CFE75}"/>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5AEE62E7-8A06-44C6-8699-A64011F52777}"/>
              </a:ext>
            </a:extLst>
          </p:cNvPr>
          <p:cNvSpPr>
            <a:spLocks noGrp="1"/>
          </p:cNvSpPr>
          <p:nvPr>
            <p:ph type="sldNum" sz="quarter" idx="10"/>
          </p:nvPr>
        </p:nvSpPr>
        <p:spPr/>
        <p:txBody>
          <a:bodyPr/>
          <a:lstStyle/>
          <a:p>
            <a:fld id="{C1640D55-031C-4AD9-A16C-4EFA2F922910}" type="slidenum">
              <a:rPr lang="en-US" smtClean="0"/>
              <a:pPr/>
              <a:t>14</a:t>
            </a:fld>
            <a:endParaRPr lang="en-US" dirty="0"/>
          </a:p>
        </p:txBody>
      </p:sp>
      <p:pic>
        <p:nvPicPr>
          <p:cNvPr id="8" name="Recorded Sound">
            <a:hlinkClick r:id="" action="ppaction://media"/>
            <a:extLst>
              <a:ext uri="{FF2B5EF4-FFF2-40B4-BE49-F238E27FC236}">
                <a16:creationId xmlns:a16="http://schemas.microsoft.com/office/drawing/2014/main" id="{8E9FE547-5C2E-1278-60E6-FA4A9B4457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68038" y="1492623"/>
            <a:ext cx="701556" cy="701556"/>
          </a:xfrm>
          <a:prstGeom prst="rect">
            <a:avLst/>
          </a:prstGeom>
        </p:spPr>
      </p:pic>
    </p:spTree>
    <p:custDataLst>
      <p:tags r:id="rId1"/>
    </p:custDataLst>
    <p:extLst>
      <p:ext uri="{BB962C8B-B14F-4D97-AF65-F5344CB8AC3E}">
        <p14:creationId xmlns:p14="http://schemas.microsoft.com/office/powerpoint/2010/main" val="2484792538"/>
      </p:ext>
    </p:extLst>
  </p:cSld>
  <p:clrMapOvr>
    <a:masterClrMapping/>
  </p:clrMapOvr>
  <mc:AlternateContent xmlns:mc="http://schemas.openxmlformats.org/markup-compatibility/2006" xmlns:p14="http://schemas.microsoft.com/office/powerpoint/2010/main">
    <mc:Choice Requires="p14">
      <p:transition p14:dur="10" advClick="0" advTm="43206"/>
    </mc:Choice>
    <mc:Fallback xmlns="">
      <p:transition advClick="0" advTm="4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5"/>
        <p14:stopEvt time="43206"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C391-44B9-4DFF-A734-06DC6BC6BA29}"/>
              </a:ext>
            </a:extLst>
          </p:cNvPr>
          <p:cNvSpPr>
            <a:spLocks noGrp="1"/>
          </p:cNvSpPr>
          <p:nvPr>
            <p:ph type="title"/>
          </p:nvPr>
        </p:nvSpPr>
        <p:spPr/>
        <p:txBody>
          <a:bodyPr/>
          <a:lstStyle/>
          <a:p>
            <a:r>
              <a:rPr lang="en-US" dirty="0"/>
              <a:t>Overview of Services (Cont’d)</a:t>
            </a:r>
          </a:p>
        </p:txBody>
      </p:sp>
      <p:sp>
        <p:nvSpPr>
          <p:cNvPr id="3" name="Content Placeholder 2">
            <a:extLst>
              <a:ext uri="{FF2B5EF4-FFF2-40B4-BE49-F238E27FC236}">
                <a16:creationId xmlns:a16="http://schemas.microsoft.com/office/drawing/2014/main" id="{2952C4DF-27D9-486D-B310-8DD17AF3BACB}"/>
              </a:ext>
            </a:extLst>
          </p:cNvPr>
          <p:cNvSpPr>
            <a:spLocks noGrp="1"/>
          </p:cNvSpPr>
          <p:nvPr>
            <p:ph idx="1"/>
          </p:nvPr>
        </p:nvSpPr>
        <p:spPr>
          <a:xfrm>
            <a:off x="152400" y="1018613"/>
            <a:ext cx="8839200" cy="4359503"/>
          </a:xfrm>
        </p:spPr>
        <p:txBody>
          <a:bodyPr>
            <a:normAutofit/>
          </a:bodyPr>
          <a:lstStyle/>
          <a:p>
            <a:pPr marL="0" lvl="0" indent="0">
              <a:buNone/>
            </a:pPr>
            <a:r>
              <a:rPr lang="en-US" sz="2000" b="1" u="sng" dirty="0">
                <a:solidFill>
                  <a:srgbClr val="E27500"/>
                </a:solidFill>
              </a:rPr>
              <a:t>Environmental Modifications</a:t>
            </a:r>
            <a:endParaRPr lang="en-US" sz="2000" b="1" dirty="0">
              <a:solidFill>
                <a:srgbClr val="E27500"/>
              </a:solidFill>
            </a:endParaRPr>
          </a:p>
          <a:p>
            <a:pPr marL="0" indent="0">
              <a:buNone/>
            </a:pPr>
            <a:r>
              <a:rPr lang="en-US" sz="2000" dirty="0"/>
              <a:t>Physical adaptations to the participant’s private home which are necessary to ensure health and safety or enable more independence of the participant</a:t>
            </a:r>
          </a:p>
          <a:p>
            <a:pPr lvl="1">
              <a:buFont typeface="Wingdings" panose="05000000000000000000" pitchFamily="2" charset="2"/>
              <a:buChar char="§"/>
            </a:pPr>
            <a:r>
              <a:rPr lang="en-US" sz="2000" dirty="0"/>
              <a:t>subject to HASCI Division </a:t>
            </a:r>
            <a:r>
              <a:rPr lang="en-US" sz="2000" i="1" dirty="0"/>
              <a:t>Guidance for Environmental and Private Vehicle Modifications</a:t>
            </a:r>
            <a:endParaRPr lang="en-US" sz="2000" dirty="0"/>
          </a:p>
          <a:p>
            <a:pPr lvl="1">
              <a:buFont typeface="Wingdings" panose="05000000000000000000" pitchFamily="2" charset="2"/>
              <a:buChar char="§"/>
            </a:pPr>
            <a:r>
              <a:rPr lang="en-US" sz="2000" dirty="0"/>
              <a:t>limited to $20,000 per modification</a:t>
            </a:r>
          </a:p>
          <a:p>
            <a:pPr marL="457200" lvl="1" indent="0">
              <a:buNone/>
            </a:pPr>
            <a:endParaRPr lang="en-US" sz="2000" dirty="0"/>
          </a:p>
          <a:p>
            <a:pPr marL="0" lvl="0" indent="0">
              <a:buNone/>
            </a:pPr>
            <a:r>
              <a:rPr lang="en-US" sz="2000" b="1" u="sng" dirty="0">
                <a:solidFill>
                  <a:srgbClr val="E27500"/>
                </a:solidFill>
              </a:rPr>
              <a:t>Health Education for Consumer-Directed Care</a:t>
            </a:r>
            <a:endParaRPr lang="en-US" sz="2000" b="1" dirty="0">
              <a:solidFill>
                <a:srgbClr val="E27500"/>
              </a:solidFill>
            </a:endParaRPr>
          </a:p>
          <a:p>
            <a:pPr marL="0" indent="0">
              <a:buNone/>
            </a:pPr>
            <a:r>
              <a:rPr lang="en-US" sz="2000" dirty="0"/>
              <a:t>Instruction by a registered nurse to assist a participant to monitor their own health and manage personal care provided by another person; a family member or other representative may be designated if a person is not capable of self-management</a:t>
            </a:r>
            <a:endParaRPr lang="en-US" dirty="0"/>
          </a:p>
        </p:txBody>
      </p:sp>
      <p:sp>
        <p:nvSpPr>
          <p:cNvPr id="5" name="Slide Number Placeholder 3">
            <a:extLst>
              <a:ext uri="{FF2B5EF4-FFF2-40B4-BE49-F238E27FC236}">
                <a16:creationId xmlns:a16="http://schemas.microsoft.com/office/drawing/2014/main" id="{9BB1A554-A978-484D-8486-F773E51E6B54}"/>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15</a:t>
            </a:fld>
            <a:endParaRPr lang="en-US" dirty="0"/>
          </a:p>
        </p:txBody>
      </p:sp>
      <p:pic>
        <p:nvPicPr>
          <p:cNvPr id="6" name="Picture 5">
            <a:extLst>
              <a:ext uri="{FF2B5EF4-FFF2-40B4-BE49-F238E27FC236}">
                <a16:creationId xmlns:a16="http://schemas.microsoft.com/office/drawing/2014/main" id="{4B189C58-533E-4D86-9213-539BDFBB6FD1}"/>
              </a:ext>
            </a:extLst>
          </p:cNvPr>
          <p:cNvPicPr>
            <a:picLocks noChangeAspect="1"/>
          </p:cNvPicPr>
          <p:nvPr/>
        </p:nvPicPr>
        <p:blipFill>
          <a:blip r:embed="rId5"/>
          <a:stretch>
            <a:fillRect/>
          </a:stretch>
        </p:blipFill>
        <p:spPr>
          <a:xfrm>
            <a:off x="3647072" y="4801838"/>
            <a:ext cx="1849855" cy="1233237"/>
          </a:xfrm>
          <a:prstGeom prst="rect">
            <a:avLst/>
          </a:prstGeom>
          <a:ln>
            <a:noFill/>
          </a:ln>
          <a:effectLst>
            <a:outerShdw blurRad="292100" dist="139700" dir="2700000" algn="tl" rotWithShape="0">
              <a:srgbClr val="333333">
                <a:alpha val="65000"/>
              </a:srgbClr>
            </a:outerShdw>
          </a:effectLst>
        </p:spPr>
      </p:pic>
      <p:pic>
        <p:nvPicPr>
          <p:cNvPr id="12" name="Recorded Sound">
            <a:hlinkClick r:id="" action="ppaction://media"/>
            <a:extLst>
              <a:ext uri="{FF2B5EF4-FFF2-40B4-BE49-F238E27FC236}">
                <a16:creationId xmlns:a16="http://schemas.microsoft.com/office/drawing/2014/main" id="{4B3919FC-35FC-EB81-C3CA-248BB0AE9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0352" y="1149929"/>
            <a:ext cx="864623" cy="864623"/>
          </a:xfrm>
          <a:prstGeom prst="rect">
            <a:avLst/>
          </a:prstGeom>
        </p:spPr>
      </p:pic>
    </p:spTree>
    <p:extLst>
      <p:ext uri="{BB962C8B-B14F-4D97-AF65-F5344CB8AC3E}">
        <p14:creationId xmlns:p14="http://schemas.microsoft.com/office/powerpoint/2010/main" val="2419561174"/>
      </p:ext>
    </p:extLst>
  </p:cSld>
  <p:clrMapOvr>
    <a:masterClrMapping/>
  </p:clrMapOvr>
  <mc:AlternateContent xmlns:mc="http://schemas.openxmlformats.org/markup-compatibility/2006" xmlns:p14="http://schemas.microsoft.com/office/powerpoint/2010/main">
    <mc:Choice Requires="p14">
      <p:transition p14:dur="10" advClick="0" advTm="45328"/>
    </mc:Choice>
    <mc:Fallback xmlns="">
      <p:transition advClick="0" advTm="4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0" objId="4"/>
        <p14:stopEvt time="44597"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532014-4F98-4150-BDCD-72AE3C57467F}"/>
              </a:ext>
            </a:extLst>
          </p:cNvPr>
          <p:cNvSpPr>
            <a:spLocks noGrp="1"/>
          </p:cNvSpPr>
          <p:nvPr>
            <p:ph idx="1"/>
          </p:nvPr>
        </p:nvSpPr>
        <p:spPr>
          <a:xfrm>
            <a:off x="134813" y="1032416"/>
            <a:ext cx="8886092" cy="5506496"/>
          </a:xfrm>
        </p:spPr>
        <p:txBody>
          <a:bodyPr>
            <a:normAutofit fontScale="92500" lnSpcReduction="10000"/>
          </a:bodyPr>
          <a:lstStyle/>
          <a:p>
            <a:pPr marL="0" lvl="0" indent="0">
              <a:buNone/>
            </a:pPr>
            <a:r>
              <a:rPr lang="en-US" sz="2200" b="1" u="sng" dirty="0">
                <a:solidFill>
                  <a:srgbClr val="E27500"/>
                </a:solidFill>
              </a:rPr>
              <a:t>Incontinence Supplies (IS)</a:t>
            </a:r>
            <a:endParaRPr lang="en-US" sz="2200" b="1" dirty="0">
              <a:solidFill>
                <a:srgbClr val="E27500"/>
              </a:solidFill>
            </a:endParaRPr>
          </a:p>
          <a:p>
            <a:pPr marL="0" indent="0">
              <a:buNone/>
            </a:pPr>
            <a:r>
              <a:rPr lang="en-US" sz="2200" dirty="0"/>
              <a:t>Diapers, briefs (protective underwear), incontinence pads (liners), </a:t>
            </a:r>
            <a:r>
              <a:rPr lang="en-US" sz="2200" dirty="0" err="1"/>
              <a:t>underpads</a:t>
            </a:r>
            <a:r>
              <a:rPr lang="en-US" sz="2200" dirty="0"/>
              <a:t>, wipes, and gloves needed by an adult age 21 years or older who is incontinent of bladder and/or bowel; it is an Extended State Plan service for additional items above limits of Medicaid State Plan</a:t>
            </a:r>
          </a:p>
          <a:p>
            <a:pPr lvl="0">
              <a:buFont typeface="Wingdings" panose="05000000000000000000" pitchFamily="2" charset="2"/>
              <a:buChar char="§"/>
            </a:pPr>
            <a:r>
              <a:rPr lang="en-US" sz="2200" i="1" dirty="0"/>
              <a:t>Physician Certification of Incontinence</a:t>
            </a:r>
            <a:r>
              <a:rPr lang="en-US" sz="2200" dirty="0"/>
              <a:t> must be completed initially and annually thereafter and kept on file by the IS provider</a:t>
            </a:r>
          </a:p>
          <a:p>
            <a:pPr lvl="0" fontAlgn="base" hangingPunct="0">
              <a:buFont typeface="Wingdings" panose="05000000000000000000" pitchFamily="2" charset="2"/>
              <a:buChar char="§"/>
            </a:pPr>
            <a:r>
              <a:rPr lang="en-US" sz="2200" dirty="0"/>
              <a:t>Participant must be assessed using the SCDDSN </a:t>
            </a:r>
            <a:r>
              <a:rPr lang="en-US" sz="2200" i="1" dirty="0"/>
              <a:t>Incontinence Supply Assessment</a:t>
            </a:r>
            <a:r>
              <a:rPr lang="en-US" sz="2200" dirty="0"/>
              <a:t> form to determine amount and frequency of items to be authorized</a:t>
            </a:r>
          </a:p>
          <a:p>
            <a:pPr lvl="0">
              <a:buFont typeface="Wingdings" panose="05000000000000000000" pitchFamily="2" charset="2"/>
              <a:buChar char="§"/>
            </a:pPr>
            <a:r>
              <a:rPr lang="en-US" sz="2200" i="1" dirty="0"/>
              <a:t>After limits of IS for adults through Medicaid State Plan are first accessed</a:t>
            </a:r>
            <a:r>
              <a:rPr lang="en-US" sz="2200" dirty="0"/>
              <a:t>, </a:t>
            </a:r>
          </a:p>
          <a:p>
            <a:pPr marL="0" lvl="0" indent="0">
              <a:buNone/>
            </a:pPr>
            <a:r>
              <a:rPr lang="en-US" sz="2200" dirty="0"/>
              <a:t>    the following IS can be funded through HASCI Waiver: </a:t>
            </a:r>
          </a:p>
          <a:p>
            <a:pPr lvl="2">
              <a:buFont typeface="Courier New" panose="02070309020205020404" pitchFamily="49" charset="0"/>
              <a:buChar char="o"/>
            </a:pPr>
            <a:r>
              <a:rPr lang="en-US" sz="1900" dirty="0"/>
              <a:t>Diapers 		up to 192 diapers a month</a:t>
            </a:r>
          </a:p>
          <a:p>
            <a:pPr lvl="2">
              <a:buFont typeface="Courier New" panose="02070309020205020404" pitchFamily="49" charset="0"/>
              <a:buChar char="o"/>
            </a:pPr>
            <a:r>
              <a:rPr lang="en-US" sz="1900" dirty="0"/>
              <a:t>Briefs			up to 160 briefs a month</a:t>
            </a:r>
          </a:p>
          <a:p>
            <a:pPr lvl="2">
              <a:buFont typeface="Courier New" panose="02070309020205020404" pitchFamily="49" charset="0"/>
              <a:buChar char="o"/>
            </a:pPr>
            <a:r>
              <a:rPr lang="en-US" sz="1900" dirty="0"/>
              <a:t>Incontinence Pads	up to 260 pads a month</a:t>
            </a:r>
          </a:p>
          <a:p>
            <a:pPr lvl="2">
              <a:buFont typeface="Courier New" panose="02070309020205020404" pitchFamily="49" charset="0"/>
              <a:buChar char="o"/>
            </a:pPr>
            <a:r>
              <a:rPr lang="en-US" sz="1900" dirty="0"/>
              <a:t>Under Pads		up to 2 cases a month </a:t>
            </a:r>
          </a:p>
          <a:p>
            <a:pPr lvl="2">
              <a:buFont typeface="Courier New" panose="02070309020205020404" pitchFamily="49" charset="0"/>
              <a:buChar char="o"/>
            </a:pPr>
            <a:r>
              <a:rPr lang="en-US" sz="1900" dirty="0"/>
              <a:t>Wipes			up to 8 boxes a month </a:t>
            </a:r>
          </a:p>
          <a:p>
            <a:pPr lvl="2">
              <a:buFont typeface="Courier New" panose="02070309020205020404" pitchFamily="49" charset="0"/>
              <a:buChar char="o"/>
            </a:pPr>
            <a:r>
              <a:rPr lang="en-US" sz="1900" dirty="0"/>
              <a:t>Gloves			up to 4 boxes a month</a:t>
            </a:r>
          </a:p>
        </p:txBody>
      </p:sp>
      <p:sp>
        <p:nvSpPr>
          <p:cNvPr id="3" name="Title 2">
            <a:extLst>
              <a:ext uri="{FF2B5EF4-FFF2-40B4-BE49-F238E27FC236}">
                <a16:creationId xmlns:a16="http://schemas.microsoft.com/office/drawing/2014/main" id="{6D4857EA-DCA5-48B5-B955-1947E851230E}"/>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946EBA66-E654-45C3-973E-B255E18C2818}"/>
              </a:ext>
            </a:extLst>
          </p:cNvPr>
          <p:cNvSpPr>
            <a:spLocks noGrp="1"/>
          </p:cNvSpPr>
          <p:nvPr>
            <p:ph type="sldNum" sz="quarter" idx="10"/>
          </p:nvPr>
        </p:nvSpPr>
        <p:spPr/>
        <p:txBody>
          <a:bodyPr/>
          <a:lstStyle/>
          <a:p>
            <a:fld id="{C1640D55-031C-4AD9-A16C-4EFA2F922910}" type="slidenum">
              <a:rPr lang="en-US" smtClean="0"/>
              <a:pPr/>
              <a:t>16</a:t>
            </a:fld>
            <a:endParaRPr lang="en-US" dirty="0"/>
          </a:p>
        </p:txBody>
      </p:sp>
      <p:pic>
        <p:nvPicPr>
          <p:cNvPr id="9" name="Recorded Sound">
            <a:hlinkClick r:id="" action="ppaction://media"/>
            <a:extLst>
              <a:ext uri="{FF2B5EF4-FFF2-40B4-BE49-F238E27FC236}">
                <a16:creationId xmlns:a16="http://schemas.microsoft.com/office/drawing/2014/main" id="{91AFB1D8-91B4-372B-18A7-783AE0408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0335" y="1890712"/>
            <a:ext cx="938213" cy="938213"/>
          </a:xfrm>
          <a:prstGeom prst="rect">
            <a:avLst/>
          </a:prstGeom>
        </p:spPr>
      </p:pic>
    </p:spTree>
    <p:extLst>
      <p:ext uri="{BB962C8B-B14F-4D97-AF65-F5344CB8AC3E}">
        <p14:creationId xmlns:p14="http://schemas.microsoft.com/office/powerpoint/2010/main" val="1799615778"/>
      </p:ext>
    </p:extLst>
  </p:cSld>
  <p:clrMapOvr>
    <a:masterClrMapping/>
  </p:clrMapOvr>
  <mc:AlternateContent xmlns:mc="http://schemas.openxmlformats.org/markup-compatibility/2006" xmlns:p14="http://schemas.microsoft.com/office/powerpoint/2010/main">
    <mc:Choice Requires="p14">
      <p:transition p14:dur="10" advClick="0" advTm="81367"/>
    </mc:Choice>
    <mc:Fallback xmlns="">
      <p:transition advClick="0" advTm="8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5"/>
        <p14:stopEvt time="80629"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532014-4F98-4150-BDCD-72AE3C57467F}"/>
              </a:ext>
            </a:extLst>
          </p:cNvPr>
          <p:cNvSpPr>
            <a:spLocks noGrp="1"/>
          </p:cNvSpPr>
          <p:nvPr>
            <p:ph idx="1"/>
          </p:nvPr>
        </p:nvSpPr>
        <p:spPr>
          <a:xfrm>
            <a:off x="265927" y="1032416"/>
            <a:ext cx="8612145" cy="5506496"/>
          </a:xfrm>
        </p:spPr>
        <p:txBody>
          <a:bodyPr>
            <a:normAutofit/>
          </a:bodyPr>
          <a:lstStyle/>
          <a:p>
            <a:pPr marL="0" lvl="0" indent="0">
              <a:buNone/>
            </a:pPr>
            <a:r>
              <a:rPr lang="en-US" sz="2000" b="1" u="sng" dirty="0">
                <a:solidFill>
                  <a:srgbClr val="E27500"/>
                </a:solidFill>
              </a:rPr>
              <a:t>Independent Living Skills (ILS)</a:t>
            </a:r>
            <a:endParaRPr lang="en-US" sz="2000" b="1" dirty="0">
              <a:solidFill>
                <a:srgbClr val="E27500"/>
              </a:solidFill>
            </a:endParaRPr>
          </a:p>
          <a:p>
            <a:pPr marL="0" indent="0">
              <a:buNone/>
            </a:pPr>
            <a:r>
              <a:rPr lang="en-US" sz="2000" dirty="0"/>
              <a:t>Services that develop, maintain and improve the community-living skills of a waiver participant  </a:t>
            </a:r>
          </a:p>
        </p:txBody>
      </p:sp>
      <p:sp>
        <p:nvSpPr>
          <p:cNvPr id="3" name="Title 2">
            <a:extLst>
              <a:ext uri="{FF2B5EF4-FFF2-40B4-BE49-F238E27FC236}">
                <a16:creationId xmlns:a16="http://schemas.microsoft.com/office/drawing/2014/main" id="{6D4857EA-DCA5-48B5-B955-1947E851230E}"/>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946EBA66-E654-45C3-973E-B255E18C2818}"/>
              </a:ext>
            </a:extLst>
          </p:cNvPr>
          <p:cNvSpPr>
            <a:spLocks noGrp="1"/>
          </p:cNvSpPr>
          <p:nvPr>
            <p:ph type="sldNum" sz="quarter" idx="10"/>
          </p:nvPr>
        </p:nvSpPr>
        <p:spPr/>
        <p:txBody>
          <a:bodyPr/>
          <a:lstStyle/>
          <a:p>
            <a:fld id="{C1640D55-031C-4AD9-A16C-4EFA2F922910}" type="slidenum">
              <a:rPr lang="en-US" smtClean="0"/>
              <a:pPr/>
              <a:t>17</a:t>
            </a:fld>
            <a:endParaRPr lang="en-US" dirty="0"/>
          </a:p>
        </p:txBody>
      </p:sp>
      <p:graphicFrame>
        <p:nvGraphicFramePr>
          <p:cNvPr id="9" name="Diagram 8">
            <a:extLst>
              <a:ext uri="{FF2B5EF4-FFF2-40B4-BE49-F238E27FC236}">
                <a16:creationId xmlns:a16="http://schemas.microsoft.com/office/drawing/2014/main" id="{AEC6C51E-DD11-2AB9-CB5E-4CE7AAD52749}"/>
              </a:ext>
            </a:extLst>
          </p:cNvPr>
          <p:cNvGraphicFramePr/>
          <p:nvPr>
            <p:extLst>
              <p:ext uri="{D42A27DB-BD31-4B8C-83A1-F6EECF244321}">
                <p14:modId xmlns:p14="http://schemas.microsoft.com/office/powerpoint/2010/main" val="1355317426"/>
              </p:ext>
            </p:extLst>
          </p:nvPr>
        </p:nvGraphicFramePr>
        <p:xfrm>
          <a:off x="1524000" y="20066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5CA4EA67-C82B-FD43-9498-D360206C24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13919" y="2309811"/>
            <a:ext cx="933451" cy="933451"/>
          </a:xfrm>
          <a:prstGeom prst="rect">
            <a:avLst/>
          </a:prstGeom>
        </p:spPr>
      </p:pic>
    </p:spTree>
    <p:extLst>
      <p:ext uri="{BB962C8B-B14F-4D97-AF65-F5344CB8AC3E}">
        <p14:creationId xmlns:p14="http://schemas.microsoft.com/office/powerpoint/2010/main" val="3472349834"/>
      </p:ext>
    </p:extLst>
  </p:cSld>
  <p:clrMapOvr>
    <a:masterClrMapping/>
  </p:clrMapOvr>
  <mc:AlternateContent xmlns:mc="http://schemas.openxmlformats.org/markup-compatibility/2006">
    <mc:Choice xmlns:p14="http://schemas.microsoft.com/office/powerpoint/2010/main" Requires="p14">
      <p:transition p14:dur="10" advClick="0" advTm="38000"/>
    </mc:Choice>
    <mc:Fallback>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80629"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1352E-7FAE-4374-904A-536204608F6A}"/>
              </a:ext>
            </a:extLst>
          </p:cNvPr>
          <p:cNvSpPr>
            <a:spLocks noGrp="1"/>
          </p:cNvSpPr>
          <p:nvPr>
            <p:ph idx="1"/>
          </p:nvPr>
        </p:nvSpPr>
        <p:spPr>
          <a:xfrm>
            <a:off x="257688" y="1082592"/>
            <a:ext cx="8628624" cy="5069658"/>
          </a:xfrm>
        </p:spPr>
        <p:txBody>
          <a:bodyPr>
            <a:normAutofit fontScale="25000" lnSpcReduction="20000"/>
          </a:bodyPr>
          <a:lstStyle/>
          <a:p>
            <a:pPr marL="0" lvl="0" indent="0">
              <a:buNone/>
            </a:pPr>
            <a:r>
              <a:rPr lang="en-US" sz="8000" b="1" u="sng" dirty="0">
                <a:solidFill>
                  <a:srgbClr val="E27500"/>
                </a:solidFill>
              </a:rPr>
              <a:t>Medicaid Waiver Nursing (MWN) </a:t>
            </a:r>
            <a:endParaRPr lang="en-US" sz="8000" b="1" dirty="0">
              <a:solidFill>
                <a:srgbClr val="E27500"/>
              </a:solidFill>
            </a:endParaRPr>
          </a:p>
          <a:p>
            <a:pPr marL="0" indent="0">
              <a:buNone/>
            </a:pPr>
            <a:r>
              <a:rPr lang="en-US" sz="8000" dirty="0"/>
              <a:t>Services for adults age 21 years or older within scope of the South Carolina Nurse Practice Act provided by a RN or LPN</a:t>
            </a:r>
          </a:p>
          <a:p>
            <a:pPr>
              <a:buFont typeface="Wingdings" panose="05000000000000000000" pitchFamily="2" charset="2"/>
              <a:buChar char="§"/>
            </a:pPr>
            <a:r>
              <a:rPr lang="en-US" sz="8000" i="1" dirty="0"/>
              <a:t>Physician’s Order for Nursing Services</a:t>
            </a:r>
            <a:r>
              <a:rPr lang="en-US" sz="8000" dirty="0"/>
              <a:t> must be completed</a:t>
            </a:r>
          </a:p>
          <a:p>
            <a:pPr>
              <a:buFont typeface="Wingdings" panose="05000000000000000000" pitchFamily="2" charset="2"/>
              <a:buChar char="§"/>
            </a:pPr>
            <a:r>
              <a:rPr lang="en-US" sz="8000" dirty="0"/>
              <a:t>number of hours approved must be determined through the SCDDSN Nursing Review</a:t>
            </a:r>
          </a:p>
          <a:p>
            <a:pPr>
              <a:buFont typeface="Wingdings" panose="05000000000000000000" pitchFamily="2" charset="2"/>
              <a:buChar char="§"/>
            </a:pPr>
            <a:r>
              <a:rPr lang="en-US" sz="8000" dirty="0"/>
              <a:t>if both Medicaid Waiver Nursing and AC/PA are received by a participant, the total hours for the combination of the two services cannot exceed 10 hours per day or 70 hours per week</a:t>
            </a:r>
          </a:p>
          <a:p>
            <a:pPr marL="0" indent="0">
              <a:buNone/>
            </a:pPr>
            <a:r>
              <a:rPr lang="en-US" sz="8000" dirty="0"/>
              <a:t> </a:t>
            </a:r>
          </a:p>
          <a:p>
            <a:pPr marL="0" lvl="0" indent="0">
              <a:buNone/>
            </a:pPr>
            <a:r>
              <a:rPr lang="en-US" sz="8000" b="1" u="sng" dirty="0">
                <a:solidFill>
                  <a:srgbClr val="E27500"/>
                </a:solidFill>
              </a:rPr>
              <a:t>Occupational Therapy (OT)</a:t>
            </a:r>
            <a:endParaRPr lang="en-US" sz="8000" b="1" dirty="0">
              <a:solidFill>
                <a:srgbClr val="E27500"/>
              </a:solidFill>
            </a:endParaRPr>
          </a:p>
          <a:p>
            <a:pPr marL="0" indent="0">
              <a:buNone/>
            </a:pPr>
            <a:r>
              <a:rPr lang="en-US" sz="8000" dirty="0"/>
              <a:t>Treatment for adults age 21 years and older to restore or improve fine motor functioning </a:t>
            </a:r>
          </a:p>
          <a:p>
            <a:pPr>
              <a:buFont typeface="Wingdings" panose="05000000000000000000" pitchFamily="2" charset="2"/>
              <a:buChar char="§"/>
            </a:pPr>
            <a:r>
              <a:rPr lang="en-US" sz="8000" dirty="0"/>
              <a:t>participant must first exhaust OT benefits for adults funded by Medicaid State Plan through Out-Patient Hospital Services, Physician’s Services, and Home Health Services </a:t>
            </a:r>
          </a:p>
          <a:p>
            <a:pPr>
              <a:buFont typeface="Wingdings" panose="05000000000000000000" pitchFamily="2" charset="2"/>
              <a:buChar char="§"/>
            </a:pPr>
            <a:r>
              <a:rPr lang="en-US" sz="8000" dirty="0"/>
              <a:t>participant must demonstrate functional improvement to continue treatment</a:t>
            </a:r>
          </a:p>
          <a:p>
            <a:pPr marL="0" indent="0">
              <a:buNone/>
            </a:pPr>
            <a:r>
              <a:rPr lang="en-US" sz="8000" dirty="0"/>
              <a:t> </a:t>
            </a:r>
          </a:p>
          <a:p>
            <a:pPr marL="0" indent="0">
              <a:buNone/>
            </a:pPr>
            <a:endParaRPr lang="en-US" dirty="0"/>
          </a:p>
        </p:txBody>
      </p:sp>
      <p:sp>
        <p:nvSpPr>
          <p:cNvPr id="3" name="Title 2">
            <a:extLst>
              <a:ext uri="{FF2B5EF4-FFF2-40B4-BE49-F238E27FC236}">
                <a16:creationId xmlns:a16="http://schemas.microsoft.com/office/drawing/2014/main" id="{67D7392D-ED18-4643-A5D6-B5A66F3F2815}"/>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962A514D-F4B1-4DC5-A421-F815CDC10C93}"/>
              </a:ext>
            </a:extLst>
          </p:cNvPr>
          <p:cNvSpPr>
            <a:spLocks noGrp="1"/>
          </p:cNvSpPr>
          <p:nvPr>
            <p:ph type="sldNum" sz="quarter" idx="10"/>
          </p:nvPr>
        </p:nvSpPr>
        <p:spPr/>
        <p:txBody>
          <a:bodyPr/>
          <a:lstStyle/>
          <a:p>
            <a:fld id="{C1640D55-031C-4AD9-A16C-4EFA2F922910}" type="slidenum">
              <a:rPr lang="en-US" smtClean="0"/>
              <a:pPr/>
              <a:t>18</a:t>
            </a:fld>
            <a:endParaRPr lang="en-US" dirty="0"/>
          </a:p>
        </p:txBody>
      </p:sp>
      <p:pic>
        <p:nvPicPr>
          <p:cNvPr id="6" name="Recorded Sound">
            <a:hlinkClick r:id="" action="ppaction://media"/>
            <a:extLst>
              <a:ext uri="{FF2B5EF4-FFF2-40B4-BE49-F238E27FC236}">
                <a16:creationId xmlns:a16="http://schemas.microsoft.com/office/drawing/2014/main" id="{72510848-A0B0-2F1E-8BC2-AA722001C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4692" y="1792632"/>
            <a:ext cx="849956" cy="849956"/>
          </a:xfrm>
          <a:prstGeom prst="rect">
            <a:avLst/>
          </a:prstGeom>
        </p:spPr>
      </p:pic>
    </p:spTree>
    <p:extLst>
      <p:ext uri="{BB962C8B-B14F-4D97-AF65-F5344CB8AC3E}">
        <p14:creationId xmlns:p14="http://schemas.microsoft.com/office/powerpoint/2010/main" val="2310781802"/>
      </p:ext>
    </p:extLst>
  </p:cSld>
  <p:clrMapOvr>
    <a:masterClrMapping/>
  </p:clrMapOvr>
  <mc:AlternateContent xmlns:mc="http://schemas.openxmlformats.org/markup-compatibility/2006" xmlns:p14="http://schemas.microsoft.com/office/powerpoint/2010/main">
    <mc:Choice Requires="p14">
      <p:transition p14:dur="10" advClick="0" advTm="73390"/>
    </mc:Choice>
    <mc:Fallback xmlns="">
      <p:transition advClick="0" advTm="7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73390"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87541C-9D17-4C4A-8EEE-860B223CF16D}"/>
              </a:ext>
            </a:extLst>
          </p:cNvPr>
          <p:cNvSpPr>
            <a:spLocks noGrp="1"/>
          </p:cNvSpPr>
          <p:nvPr>
            <p:ph idx="1"/>
          </p:nvPr>
        </p:nvSpPr>
        <p:spPr>
          <a:xfrm>
            <a:off x="86061" y="1027315"/>
            <a:ext cx="8934847" cy="5275385"/>
          </a:xfrm>
        </p:spPr>
        <p:txBody>
          <a:bodyPr>
            <a:normAutofit fontScale="70000" lnSpcReduction="20000"/>
          </a:bodyPr>
          <a:lstStyle/>
          <a:p>
            <a:pPr marL="0" lvl="0" indent="0">
              <a:buNone/>
            </a:pPr>
            <a:r>
              <a:rPr lang="en-US" b="1" u="sng" dirty="0">
                <a:solidFill>
                  <a:srgbClr val="E27500"/>
                </a:solidFill>
              </a:rPr>
              <a:t>Peer Guidance for Consumer-Directed Care</a:t>
            </a:r>
            <a:endParaRPr lang="en-US" b="1" dirty="0">
              <a:solidFill>
                <a:srgbClr val="E27500"/>
              </a:solidFill>
            </a:endParaRPr>
          </a:p>
          <a:p>
            <a:pPr marL="0" indent="0">
              <a:buNone/>
            </a:pPr>
            <a:r>
              <a:rPr lang="en-US" dirty="0"/>
              <a:t>Information, advice, and encouragement provided by a peer to a participant to recruit, train, and supervise their own caregivers</a:t>
            </a:r>
          </a:p>
          <a:p>
            <a:pPr marL="0" indent="0">
              <a:buNone/>
            </a:pPr>
            <a:r>
              <a:rPr lang="en-US" dirty="0"/>
              <a:t> </a:t>
            </a:r>
          </a:p>
          <a:p>
            <a:pPr marL="0" lvl="0" indent="0">
              <a:buNone/>
            </a:pPr>
            <a:r>
              <a:rPr lang="en-US" b="1" u="sng" dirty="0">
                <a:solidFill>
                  <a:srgbClr val="E27500"/>
                </a:solidFill>
              </a:rPr>
              <a:t>Personal Emergency Response System (PERS)</a:t>
            </a:r>
            <a:endParaRPr lang="en-US" b="1" dirty="0">
              <a:solidFill>
                <a:srgbClr val="E27500"/>
              </a:solidFill>
            </a:endParaRPr>
          </a:p>
          <a:p>
            <a:pPr marL="0" indent="0">
              <a:buNone/>
            </a:pPr>
            <a:r>
              <a:rPr lang="en-US" dirty="0"/>
              <a:t>Provides an electronic device that enables participants at high risk of institutionalization to secure help in an emergency.  It includes a one-time installation of the device and monthly monitoring</a:t>
            </a:r>
          </a:p>
          <a:p>
            <a:pPr marL="0" indent="0">
              <a:buNone/>
            </a:pPr>
            <a:r>
              <a:rPr lang="en-US" dirty="0"/>
              <a:t> </a:t>
            </a:r>
          </a:p>
          <a:p>
            <a:pPr marL="0" lvl="0" indent="0">
              <a:buNone/>
            </a:pPr>
            <a:r>
              <a:rPr lang="en-US" b="1" u="sng" dirty="0">
                <a:solidFill>
                  <a:srgbClr val="E27500"/>
                </a:solidFill>
              </a:rPr>
              <a:t>Pest Control Treatment &amp; Pest Control Bed Bugs</a:t>
            </a:r>
            <a:endParaRPr lang="en-US" b="1" dirty="0">
              <a:solidFill>
                <a:srgbClr val="E27500"/>
              </a:solidFill>
            </a:endParaRPr>
          </a:p>
          <a:p>
            <a:pPr marL="0" indent="0">
              <a:buNone/>
            </a:pPr>
            <a:r>
              <a:rPr lang="en-US" dirty="0"/>
              <a:t>Pest Control Treatment and Pest Control Bed Bugs aid in maintaining an  environment free of insects to enhance safety, sanitation, and cleanliness of the participant’s home or residence</a:t>
            </a:r>
          </a:p>
          <a:p>
            <a:pPr marL="0" indent="0">
              <a:buNone/>
            </a:pPr>
            <a:endParaRPr lang="en-US" dirty="0"/>
          </a:p>
          <a:p>
            <a:pPr marL="0" lvl="0" indent="0">
              <a:buNone/>
            </a:pPr>
            <a:r>
              <a:rPr lang="en-US" b="1" u="sng" dirty="0">
                <a:solidFill>
                  <a:srgbClr val="E27500"/>
                </a:solidFill>
              </a:rPr>
              <a:t>Physical Therapy (PT)</a:t>
            </a:r>
            <a:endParaRPr lang="en-US" b="1" dirty="0">
              <a:solidFill>
                <a:srgbClr val="E27500"/>
              </a:solidFill>
            </a:endParaRPr>
          </a:p>
          <a:p>
            <a:pPr marL="0" indent="0">
              <a:buNone/>
            </a:pPr>
            <a:r>
              <a:rPr lang="en-US" dirty="0"/>
              <a:t>Treatment for adults age 21 years and older to improve or compensate for mobility and movement dysfunction and related functional impairments</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BEB575AC-18DA-44A1-8D04-B980A3FC3B83}"/>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C787AB7D-B78D-4D94-998A-C99838D50B93}"/>
              </a:ext>
            </a:extLst>
          </p:cNvPr>
          <p:cNvSpPr>
            <a:spLocks noGrp="1"/>
          </p:cNvSpPr>
          <p:nvPr>
            <p:ph type="sldNum" sz="quarter" idx="10"/>
          </p:nvPr>
        </p:nvSpPr>
        <p:spPr/>
        <p:txBody>
          <a:bodyPr/>
          <a:lstStyle/>
          <a:p>
            <a:fld id="{C1640D55-031C-4AD9-A16C-4EFA2F922910}" type="slidenum">
              <a:rPr lang="en-US" smtClean="0"/>
              <a:pPr/>
              <a:t>19</a:t>
            </a:fld>
            <a:endParaRPr lang="en-US" dirty="0"/>
          </a:p>
        </p:txBody>
      </p:sp>
      <p:pic>
        <p:nvPicPr>
          <p:cNvPr id="5" name="Recorded Sound">
            <a:hlinkClick r:id="" action="ppaction://media"/>
            <a:extLst>
              <a:ext uri="{FF2B5EF4-FFF2-40B4-BE49-F238E27FC236}">
                <a16:creationId xmlns:a16="http://schemas.microsoft.com/office/drawing/2014/main" id="{ED0D1DF1-171E-025C-581B-CE8761588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8627" y="2547772"/>
            <a:ext cx="881228" cy="881228"/>
          </a:xfrm>
          <a:prstGeom prst="rect">
            <a:avLst/>
          </a:prstGeom>
        </p:spPr>
      </p:pic>
      <p:pic>
        <p:nvPicPr>
          <p:cNvPr id="7" name="Graphic 6" descr="Ant outline">
            <a:extLst>
              <a:ext uri="{FF2B5EF4-FFF2-40B4-BE49-F238E27FC236}">
                <a16:creationId xmlns:a16="http://schemas.microsoft.com/office/drawing/2014/main" id="{050CBC2A-8E93-9649-A79D-6A72EC4F61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39338">
            <a:off x="7458975" y="3039376"/>
            <a:ext cx="1251260" cy="1251260"/>
          </a:xfrm>
          <a:prstGeom prst="rect">
            <a:avLst/>
          </a:prstGeom>
        </p:spPr>
      </p:pic>
    </p:spTree>
    <p:extLst>
      <p:ext uri="{BB962C8B-B14F-4D97-AF65-F5344CB8AC3E}">
        <p14:creationId xmlns:p14="http://schemas.microsoft.com/office/powerpoint/2010/main" val="2930671474"/>
      </p:ext>
    </p:extLst>
  </p:cSld>
  <p:clrMapOvr>
    <a:masterClrMapping/>
  </p:clrMapOvr>
  <mc:AlternateContent xmlns:mc="http://schemas.openxmlformats.org/markup-compatibility/2006" xmlns:p14="http://schemas.microsoft.com/office/powerpoint/2010/main">
    <mc:Choice Requires="p14">
      <p:transition p14:dur="10" advClick="0" advTm="67590"/>
    </mc:Choice>
    <mc:Fallback xmlns="">
      <p:transition advClick="0" advTm="6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67032"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719" y="1209489"/>
            <a:ext cx="8698524" cy="2219511"/>
          </a:xfrm>
        </p:spPr>
        <p:txBody>
          <a:bodyPr>
            <a:noAutofit/>
          </a:bodyPr>
          <a:lstStyle/>
          <a:p>
            <a:pPr marL="0" indent="0" algn="ctr">
              <a:buNone/>
            </a:pPr>
            <a:r>
              <a:rPr lang="en-US" sz="2400" b="1" dirty="0"/>
              <a:t>Head and Spinal Cord Injury (HASCI) Waiver </a:t>
            </a:r>
          </a:p>
          <a:p>
            <a:pPr marL="0" indent="0">
              <a:buNone/>
            </a:pPr>
            <a:endParaRPr lang="en-US" sz="2400" dirty="0"/>
          </a:p>
          <a:p>
            <a:pPr marL="0" indent="0">
              <a:buNone/>
            </a:pPr>
            <a:r>
              <a:rPr lang="en-US" sz="2400" dirty="0">
                <a:solidFill>
                  <a:srgbClr val="007630"/>
                </a:solidFill>
              </a:rPr>
              <a:t>	-Traumatic brain injury</a:t>
            </a:r>
          </a:p>
          <a:p>
            <a:pPr marL="0" indent="0">
              <a:buNone/>
            </a:pPr>
            <a:r>
              <a:rPr lang="en-US" sz="2400" dirty="0"/>
              <a:t>		-Spinal cord injury</a:t>
            </a:r>
          </a:p>
          <a:p>
            <a:pPr marL="0" indent="0">
              <a:buNone/>
            </a:pPr>
            <a:r>
              <a:rPr lang="en-US" sz="2400" dirty="0"/>
              <a:t>			</a:t>
            </a:r>
            <a:r>
              <a:rPr lang="en-US" sz="2400" dirty="0">
                <a:solidFill>
                  <a:srgbClr val="007630"/>
                </a:solidFill>
              </a:rPr>
              <a:t>-Similar disability </a:t>
            </a:r>
          </a:p>
          <a:p>
            <a:pPr marL="0" indent="0">
              <a:buNone/>
            </a:pPr>
            <a:endParaRPr lang="en-US" sz="2400" dirty="0"/>
          </a:p>
          <a:p>
            <a:pPr marL="0" indent="0">
              <a:buNone/>
            </a:pPr>
            <a:endParaRPr lang="en-US" sz="2400" dirty="0"/>
          </a:p>
          <a:p>
            <a:pPr marL="0" indent="0">
              <a:buNone/>
            </a:pPr>
            <a:r>
              <a:rPr lang="en-US" sz="2000" dirty="0"/>
              <a:t>Services offered in the HASCI Waiver are </a:t>
            </a:r>
          </a:p>
          <a:p>
            <a:pPr marL="0" indent="0">
              <a:buNone/>
            </a:pPr>
            <a:r>
              <a:rPr lang="en-US" sz="2000" dirty="0"/>
              <a:t>meant to prevent and/or delay </a:t>
            </a:r>
          </a:p>
          <a:p>
            <a:pPr marL="0" indent="0">
              <a:buNone/>
            </a:pPr>
            <a:r>
              <a:rPr lang="en-US" sz="2000" dirty="0"/>
              <a:t>institutionalization of the participants</a:t>
            </a:r>
            <a:endParaRPr lang="en-US" sz="2400" dirty="0"/>
          </a:p>
        </p:txBody>
      </p:sp>
      <p:sp>
        <p:nvSpPr>
          <p:cNvPr id="3" name="Title 2"/>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pic>
        <p:nvPicPr>
          <p:cNvPr id="7" name="Picture 6" descr="Woman in wheelchair holding wheel">
            <a:extLst>
              <a:ext uri="{FF2B5EF4-FFF2-40B4-BE49-F238E27FC236}">
                <a16:creationId xmlns:a16="http://schemas.microsoft.com/office/drawing/2014/main" id="{C5F035E0-52EB-4716-899F-D29A45B79083}"/>
              </a:ext>
            </a:extLst>
          </p:cNvPr>
          <p:cNvPicPr>
            <a:picLocks noChangeAspect="1"/>
          </p:cNvPicPr>
          <p:nvPr/>
        </p:nvPicPr>
        <p:blipFill>
          <a:blip r:embed="rId6"/>
          <a:stretch>
            <a:fillRect/>
          </a:stretch>
        </p:blipFill>
        <p:spPr>
          <a:xfrm>
            <a:off x="6333039" y="2523816"/>
            <a:ext cx="1780750" cy="3546764"/>
          </a:xfrm>
          <a:prstGeom prst="rect">
            <a:avLst/>
          </a:prstGeom>
        </p:spPr>
      </p:pic>
      <p:cxnSp>
        <p:nvCxnSpPr>
          <p:cNvPr id="9" name="Straight Connector 8">
            <a:extLst>
              <a:ext uri="{FF2B5EF4-FFF2-40B4-BE49-F238E27FC236}">
                <a16:creationId xmlns:a16="http://schemas.microsoft.com/office/drawing/2014/main" id="{59E49628-F05B-4B3E-B6FD-DA4A68D8DA65}"/>
              </a:ext>
            </a:extLst>
          </p:cNvPr>
          <p:cNvCxnSpPr/>
          <p:nvPr/>
        </p:nvCxnSpPr>
        <p:spPr>
          <a:xfrm>
            <a:off x="2687782" y="3851564"/>
            <a:ext cx="1884218" cy="0"/>
          </a:xfrm>
          <a:prstGeom prst="line">
            <a:avLst/>
          </a:prstGeom>
          <a:ln w="31750">
            <a:solidFill>
              <a:srgbClr val="004875"/>
            </a:solidFill>
          </a:ln>
        </p:spPr>
        <p:style>
          <a:lnRef idx="1">
            <a:schemeClr val="accent1"/>
          </a:lnRef>
          <a:fillRef idx="0">
            <a:schemeClr val="accent1"/>
          </a:fillRef>
          <a:effectRef idx="0">
            <a:schemeClr val="accent1"/>
          </a:effectRef>
          <a:fontRef idx="minor">
            <a:schemeClr val="tx1"/>
          </a:fontRef>
        </p:style>
      </p:cxnSp>
      <p:pic>
        <p:nvPicPr>
          <p:cNvPr id="13" name="Recorded Sound">
            <a:hlinkClick r:id="" action="ppaction://media"/>
            <a:extLst>
              <a:ext uri="{FF2B5EF4-FFF2-40B4-BE49-F238E27FC236}">
                <a16:creationId xmlns:a16="http://schemas.microsoft.com/office/drawing/2014/main" id="{40668EEE-2F67-B7F1-B766-F9014B34A2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689835" y="2265456"/>
            <a:ext cx="686223" cy="686223"/>
          </a:xfrm>
          <a:prstGeom prst="rect">
            <a:avLst/>
          </a:prstGeom>
        </p:spPr>
      </p:pic>
    </p:spTree>
    <p:custDataLst>
      <p:tags r:id="rId1"/>
    </p:custDataLst>
    <p:extLst>
      <p:ext uri="{BB962C8B-B14F-4D97-AF65-F5344CB8AC3E}">
        <p14:creationId xmlns:p14="http://schemas.microsoft.com/office/powerpoint/2010/main" val="3316955803"/>
      </p:ext>
    </p:extLst>
  </p:cSld>
  <p:clrMapOvr>
    <a:masterClrMapping/>
  </p:clrMapOvr>
  <mc:AlternateContent xmlns:mc="http://schemas.openxmlformats.org/markup-compatibility/2006">
    <mc:Choice xmlns:p14="http://schemas.microsoft.com/office/powerpoint/2010/main" Requires="p14">
      <p:transition p14:dur="10" advClick="0" advTm="43000"/>
    </mc:Choice>
    <mc:Fallback>
      <p:transition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0" objId="5"/>
        <p14:stopEvt time="46816"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2F0E-C48E-4ABC-82C4-F34CA0BB62C8}"/>
              </a:ext>
            </a:extLst>
          </p:cNvPr>
          <p:cNvSpPr>
            <a:spLocks noGrp="1"/>
          </p:cNvSpPr>
          <p:nvPr>
            <p:ph type="title"/>
          </p:nvPr>
        </p:nvSpPr>
        <p:spPr/>
        <p:txBody>
          <a:bodyPr/>
          <a:lstStyle/>
          <a:p>
            <a:r>
              <a:rPr lang="en-US" dirty="0"/>
              <a:t>Overview of Services (Cont’d)</a:t>
            </a:r>
          </a:p>
        </p:txBody>
      </p:sp>
      <p:sp>
        <p:nvSpPr>
          <p:cNvPr id="3" name="Content Placeholder 2">
            <a:extLst>
              <a:ext uri="{FF2B5EF4-FFF2-40B4-BE49-F238E27FC236}">
                <a16:creationId xmlns:a16="http://schemas.microsoft.com/office/drawing/2014/main" id="{65B381E4-AB63-4E78-A637-7F72FD9FA546}"/>
              </a:ext>
            </a:extLst>
          </p:cNvPr>
          <p:cNvSpPr>
            <a:spLocks noGrp="1"/>
          </p:cNvSpPr>
          <p:nvPr>
            <p:ph idx="1"/>
          </p:nvPr>
        </p:nvSpPr>
        <p:spPr>
          <a:xfrm>
            <a:off x="129091" y="988284"/>
            <a:ext cx="8885817" cy="5368066"/>
          </a:xfrm>
        </p:spPr>
        <p:txBody>
          <a:bodyPr>
            <a:normAutofit/>
          </a:bodyPr>
          <a:lstStyle/>
          <a:p>
            <a:pPr marL="0" lvl="0" indent="0">
              <a:buNone/>
            </a:pPr>
            <a:r>
              <a:rPr lang="en-US" sz="2000" b="1" u="sng" dirty="0">
                <a:solidFill>
                  <a:srgbClr val="E27500"/>
                </a:solidFill>
              </a:rPr>
              <a:t>Private Vehicle Modifications</a:t>
            </a:r>
            <a:endParaRPr lang="en-US" sz="2000" b="1" dirty="0">
              <a:solidFill>
                <a:srgbClr val="E27500"/>
              </a:solidFill>
            </a:endParaRPr>
          </a:p>
          <a:p>
            <a:pPr marL="0" indent="0">
              <a:buNone/>
            </a:pPr>
            <a:r>
              <a:rPr lang="en-US" sz="2000" dirty="0"/>
              <a:t>Modifications to a privately owned vehicle driven by or routinely used to transport  a HASCI Waiver participant</a:t>
            </a:r>
          </a:p>
          <a:p>
            <a:pPr lvl="1">
              <a:buFont typeface="Wingdings" panose="05000000000000000000" pitchFamily="2" charset="2"/>
              <a:buChar char="§"/>
            </a:pPr>
            <a:r>
              <a:rPr lang="en-US" sz="2000" dirty="0"/>
              <a:t>subject to HASCI Division </a:t>
            </a:r>
            <a:r>
              <a:rPr lang="en-US" sz="2000" i="1" dirty="0"/>
              <a:t>Guidance for Environmental and Private Vehicle Modification</a:t>
            </a:r>
            <a:r>
              <a:rPr lang="en-US" sz="2000" dirty="0"/>
              <a:t> </a:t>
            </a:r>
          </a:p>
          <a:p>
            <a:pPr lvl="1">
              <a:buFont typeface="Wingdings" panose="05000000000000000000" pitchFamily="2" charset="2"/>
              <a:buChar char="§"/>
            </a:pPr>
            <a:r>
              <a:rPr lang="en-US" sz="2000" dirty="0"/>
              <a:t>vehicle must be no more than 5 years old, have no more than 100,000 odometer miles, and be in good mechanical and body condition</a:t>
            </a:r>
          </a:p>
          <a:p>
            <a:pPr lvl="1">
              <a:buFont typeface="Wingdings" panose="05000000000000000000" pitchFamily="2" charset="2"/>
              <a:buChar char="§"/>
            </a:pPr>
            <a:r>
              <a:rPr lang="en-US" sz="2000" dirty="0"/>
              <a:t>limited to $30,000 per vehicle</a:t>
            </a:r>
          </a:p>
          <a:p>
            <a:pPr marL="0" lvl="0" indent="0">
              <a:buNone/>
            </a:pPr>
            <a:r>
              <a:rPr lang="en-US" sz="2000" b="1" u="sng" dirty="0">
                <a:solidFill>
                  <a:srgbClr val="E27500"/>
                </a:solidFill>
              </a:rPr>
              <a:t>Private Vehicle Modification Assessments/Consultations</a:t>
            </a:r>
            <a:endParaRPr lang="en-US" sz="2000" b="1" dirty="0">
              <a:solidFill>
                <a:srgbClr val="E27500"/>
              </a:solidFill>
            </a:endParaRPr>
          </a:p>
          <a:p>
            <a:pPr marL="0" lvl="0" indent="0">
              <a:buNone/>
            </a:pPr>
            <a:r>
              <a:rPr lang="en-US" sz="2000" dirty="0"/>
              <a:t>May be provided to determine specific modifications or equipment needed, any follow-up inspection after modifications are completed, and training in use of equipment</a:t>
            </a:r>
          </a:p>
          <a:p>
            <a:pPr marL="0" lvl="0" indent="0">
              <a:buNone/>
            </a:pPr>
            <a:r>
              <a:rPr lang="en-US" sz="2000" b="1" u="sng" dirty="0">
                <a:solidFill>
                  <a:srgbClr val="E27500"/>
                </a:solidFill>
              </a:rPr>
              <a:t>Psychological Services</a:t>
            </a:r>
            <a:endParaRPr lang="en-US" sz="2000" b="1" dirty="0">
              <a:solidFill>
                <a:srgbClr val="E27500"/>
              </a:solidFill>
            </a:endParaRPr>
          </a:p>
          <a:p>
            <a:pPr marL="0" indent="0">
              <a:buNone/>
            </a:pPr>
            <a:r>
              <a:rPr lang="en-US" sz="2000" dirty="0"/>
              <a:t>Treatment to address the affective, cognitive, and substance abuse issues of adults age 21 years and older</a:t>
            </a:r>
          </a:p>
          <a:p>
            <a:pPr marL="0" indent="0">
              <a:buNone/>
            </a:pPr>
            <a:endParaRPr lang="en-US" dirty="0"/>
          </a:p>
          <a:p>
            <a:pPr marL="0" indent="0">
              <a:buNone/>
            </a:pPr>
            <a:endParaRPr lang="en-US" dirty="0"/>
          </a:p>
          <a:p>
            <a:pPr marL="0" indent="0">
              <a:buNone/>
            </a:pPr>
            <a:endParaRPr lang="en-US" dirty="0"/>
          </a:p>
        </p:txBody>
      </p:sp>
      <p:sp>
        <p:nvSpPr>
          <p:cNvPr id="5" name="Slide Number Placeholder 3">
            <a:extLst>
              <a:ext uri="{FF2B5EF4-FFF2-40B4-BE49-F238E27FC236}">
                <a16:creationId xmlns:a16="http://schemas.microsoft.com/office/drawing/2014/main" id="{2E9C6B9A-FE4A-4193-97D1-C1E9C201CE9C}"/>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20</a:t>
            </a:fld>
            <a:endParaRPr lang="en-US" dirty="0"/>
          </a:p>
        </p:txBody>
      </p:sp>
      <p:pic>
        <p:nvPicPr>
          <p:cNvPr id="6" name="Recorded Sound">
            <a:hlinkClick r:id="" action="ppaction://media"/>
            <a:extLst>
              <a:ext uri="{FF2B5EF4-FFF2-40B4-BE49-F238E27FC236}">
                <a16:creationId xmlns:a16="http://schemas.microsoft.com/office/drawing/2014/main" id="{B39FD586-9F74-5D86-EC5A-8FF8C36892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22607" y="1572746"/>
            <a:ext cx="797475" cy="797475"/>
          </a:xfrm>
          <a:prstGeom prst="rect">
            <a:avLst/>
          </a:prstGeom>
        </p:spPr>
      </p:pic>
    </p:spTree>
    <p:custDataLst>
      <p:tags r:id="rId1"/>
    </p:custDataLst>
    <p:extLst>
      <p:ext uri="{BB962C8B-B14F-4D97-AF65-F5344CB8AC3E}">
        <p14:creationId xmlns:p14="http://schemas.microsoft.com/office/powerpoint/2010/main" val="1793796724"/>
      </p:ext>
    </p:extLst>
  </p:cSld>
  <p:clrMapOvr>
    <a:masterClrMapping/>
  </p:clrMapOvr>
  <mc:AlternateContent xmlns:mc="http://schemas.openxmlformats.org/markup-compatibility/2006" xmlns:p14="http://schemas.microsoft.com/office/powerpoint/2010/main">
    <mc:Choice Requires="p14">
      <p:transition p14:dur="10" advClick="0" advTm="54237"/>
    </mc:Choice>
    <mc:Fallback xmlns="">
      <p:transition advClick="0" advTm="5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4"/>
        <p14:stopEvt time="53507"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CF9024-431F-4846-95DC-A55E2534667F}"/>
              </a:ext>
            </a:extLst>
          </p:cNvPr>
          <p:cNvSpPr>
            <a:spLocks noGrp="1"/>
          </p:cNvSpPr>
          <p:nvPr>
            <p:ph idx="1"/>
          </p:nvPr>
        </p:nvSpPr>
        <p:spPr>
          <a:xfrm>
            <a:off x="135641" y="1017668"/>
            <a:ext cx="8821270" cy="5325035"/>
          </a:xfrm>
        </p:spPr>
        <p:txBody>
          <a:bodyPr>
            <a:normAutofit/>
          </a:bodyPr>
          <a:lstStyle/>
          <a:p>
            <a:pPr marL="0" lvl="0" indent="0">
              <a:buNone/>
            </a:pPr>
            <a:r>
              <a:rPr lang="en-US" sz="2000" b="1" u="sng" dirty="0">
                <a:solidFill>
                  <a:srgbClr val="E27500"/>
                </a:solidFill>
              </a:rPr>
              <a:t>Residential Habilitation</a:t>
            </a:r>
            <a:endParaRPr lang="en-US" sz="2000" b="1" dirty="0">
              <a:solidFill>
                <a:srgbClr val="E27500"/>
              </a:solidFill>
            </a:endParaRPr>
          </a:p>
          <a:p>
            <a:pPr marL="0" indent="0">
              <a:buNone/>
            </a:pPr>
            <a:r>
              <a:rPr lang="en-US" sz="2000" dirty="0"/>
              <a:t>Care, supervision and skills training provided to a person in a non-institutional setting</a:t>
            </a:r>
          </a:p>
          <a:p>
            <a:pPr marL="0" indent="0">
              <a:buNone/>
            </a:pPr>
            <a:r>
              <a:rPr lang="en-US" sz="2000" dirty="0"/>
              <a:t>Services furnished as Residential Habilitation must support the person to live as independently as possible in the most integrated setting</a:t>
            </a:r>
          </a:p>
          <a:p>
            <a:pPr marL="0" lvl="0" indent="0">
              <a:buNone/>
            </a:pPr>
            <a:r>
              <a:rPr lang="en-US" sz="2000" b="1" u="sng" dirty="0">
                <a:solidFill>
                  <a:srgbClr val="E27500"/>
                </a:solidFill>
              </a:rPr>
              <a:t>Respite Care</a:t>
            </a:r>
            <a:endParaRPr lang="en-US" sz="2000" b="1" dirty="0">
              <a:solidFill>
                <a:srgbClr val="E27500"/>
              </a:solidFill>
            </a:endParaRPr>
          </a:p>
          <a:p>
            <a:pPr marL="0" indent="0">
              <a:buNone/>
            </a:pPr>
            <a:r>
              <a:rPr lang="en-US" sz="2000" dirty="0"/>
              <a:t>Short-term care and/or supervision in the absence of people normally providing care/supervision;  it may be provided on an hourly basis in a private home or other community setting (group home or residential program) or on a daily basis in an institutional setting (hospital, NF, or ICF/IID)</a:t>
            </a:r>
          </a:p>
          <a:p>
            <a:pPr>
              <a:buFont typeface="Wingdings" panose="05000000000000000000" pitchFamily="2" charset="2"/>
              <a:buChar char="§"/>
            </a:pPr>
            <a:r>
              <a:rPr lang="en-US" sz="1800" i="1" dirty="0"/>
              <a:t>For further information, please refer to the waiver manual or your Supervisor</a:t>
            </a:r>
          </a:p>
          <a:p>
            <a:pPr marL="0" indent="0">
              <a:buNone/>
            </a:pPr>
            <a:r>
              <a:rPr lang="en-US" sz="2000" b="1" u="sng" dirty="0">
                <a:solidFill>
                  <a:srgbClr val="E27500"/>
                </a:solidFill>
              </a:rPr>
              <a:t>Speech and Hearing Services</a:t>
            </a:r>
            <a:endParaRPr lang="en-US" sz="2000" b="1" dirty="0">
              <a:solidFill>
                <a:srgbClr val="E27500"/>
              </a:solidFill>
            </a:endParaRPr>
          </a:p>
          <a:p>
            <a:pPr marL="0" indent="0">
              <a:buNone/>
            </a:pPr>
            <a:r>
              <a:rPr lang="en-US" sz="2000" dirty="0"/>
              <a:t>Speech Therapy (ST), audiology services, and augmentative communication services for adults age 21 years and older</a:t>
            </a:r>
          </a:p>
          <a:p>
            <a:pPr marL="0" indent="0">
              <a:buNone/>
            </a:pP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038532EC-F506-4A8D-BE50-F717BFE2D9CC}"/>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AC213A51-5333-48D6-BF66-E66743EC4B8A}"/>
              </a:ext>
            </a:extLst>
          </p:cNvPr>
          <p:cNvSpPr>
            <a:spLocks noGrp="1"/>
          </p:cNvSpPr>
          <p:nvPr>
            <p:ph type="sldNum" sz="quarter" idx="10"/>
          </p:nvPr>
        </p:nvSpPr>
        <p:spPr/>
        <p:txBody>
          <a:bodyPr/>
          <a:lstStyle/>
          <a:p>
            <a:fld id="{C1640D55-031C-4AD9-A16C-4EFA2F922910}" type="slidenum">
              <a:rPr lang="en-US" smtClean="0"/>
              <a:pPr/>
              <a:t>21</a:t>
            </a:fld>
            <a:endParaRPr lang="en-US" dirty="0"/>
          </a:p>
        </p:txBody>
      </p:sp>
      <p:pic>
        <p:nvPicPr>
          <p:cNvPr id="6" name="Recorded Sound">
            <a:hlinkClick r:id="" action="ppaction://media"/>
            <a:extLst>
              <a:ext uri="{FF2B5EF4-FFF2-40B4-BE49-F238E27FC236}">
                <a16:creationId xmlns:a16="http://schemas.microsoft.com/office/drawing/2014/main" id="{0D56584A-242E-CEEF-0DBE-0207956AFE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0179" y="1977189"/>
            <a:ext cx="757021" cy="757021"/>
          </a:xfrm>
          <a:prstGeom prst="rect">
            <a:avLst/>
          </a:prstGeom>
        </p:spPr>
      </p:pic>
    </p:spTree>
    <p:extLst>
      <p:ext uri="{BB962C8B-B14F-4D97-AF65-F5344CB8AC3E}">
        <p14:creationId xmlns:p14="http://schemas.microsoft.com/office/powerpoint/2010/main" val="4166186136"/>
      </p:ext>
    </p:extLst>
  </p:cSld>
  <p:clrMapOvr>
    <a:masterClrMapping/>
  </p:clrMapOvr>
  <mc:AlternateContent xmlns:mc="http://schemas.openxmlformats.org/markup-compatibility/2006">
    <mc:Choice xmlns:p14="http://schemas.microsoft.com/office/powerpoint/2010/main" Requires="p14">
      <p:transition p14:dur="10" advClick="0" advTm="76000"/>
    </mc:Choice>
    <mc:Fallback>
      <p:transition advClick="0"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86351"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CA4839-14D3-4232-AFBF-2188FB61CBA0}"/>
              </a:ext>
            </a:extLst>
          </p:cNvPr>
          <p:cNvSpPr>
            <a:spLocks noGrp="1"/>
          </p:cNvSpPr>
          <p:nvPr>
            <p:ph idx="1"/>
          </p:nvPr>
        </p:nvSpPr>
        <p:spPr>
          <a:xfrm>
            <a:off x="252662" y="1060678"/>
            <a:ext cx="8262687" cy="1417827"/>
          </a:xfrm>
        </p:spPr>
        <p:txBody>
          <a:bodyPr>
            <a:normAutofit/>
          </a:bodyPr>
          <a:lstStyle/>
          <a:p>
            <a:pPr marL="0" lvl="0" indent="0">
              <a:buNone/>
            </a:pPr>
            <a:r>
              <a:rPr lang="en-US" sz="2000" b="1" u="sng" dirty="0">
                <a:solidFill>
                  <a:srgbClr val="E27500"/>
                </a:solidFill>
              </a:rPr>
              <a:t>Specialized Medical Equipment, Supplies and Assistive Technology (AT)</a:t>
            </a:r>
            <a:r>
              <a:rPr lang="en-US" sz="2000" b="1" dirty="0">
                <a:solidFill>
                  <a:srgbClr val="E27500"/>
                </a:solidFill>
              </a:rPr>
              <a:t>   </a:t>
            </a:r>
          </a:p>
          <a:p>
            <a:pPr marL="0" indent="0">
              <a:lnSpc>
                <a:spcPct val="110000"/>
              </a:lnSpc>
              <a:buNone/>
            </a:pPr>
            <a:r>
              <a:rPr lang="en-US" sz="2000" dirty="0"/>
              <a:t>Specialized medical supplies and equipment and AT devices to better perform activities of daily living.</a:t>
            </a:r>
          </a:p>
          <a:p>
            <a:pPr marL="0" indent="0">
              <a:buNone/>
            </a:pPr>
            <a:endParaRPr lang="en-US" sz="2400" b="1" u="sng" dirty="0">
              <a:solidFill>
                <a:srgbClr val="E27500"/>
              </a:solidFill>
            </a:endParaRPr>
          </a:p>
          <a:p>
            <a:pPr marL="0" lvl="0" indent="0">
              <a:buNone/>
            </a:pPr>
            <a:endParaRPr lang="en-US" b="1" u="sng" dirty="0">
              <a:solidFill>
                <a:srgbClr val="E27500"/>
              </a:solidFill>
            </a:endParaRPr>
          </a:p>
          <a:p>
            <a:pPr marL="0" indent="0">
              <a:buNone/>
            </a:pPr>
            <a:endParaRPr lang="en-US" dirty="0"/>
          </a:p>
        </p:txBody>
      </p:sp>
      <p:sp>
        <p:nvSpPr>
          <p:cNvPr id="3" name="Title 2">
            <a:extLst>
              <a:ext uri="{FF2B5EF4-FFF2-40B4-BE49-F238E27FC236}">
                <a16:creationId xmlns:a16="http://schemas.microsoft.com/office/drawing/2014/main" id="{1D1B5139-89C9-4A61-B08D-623BD295FC68}"/>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6989786E-CEAF-4021-88FD-B326EBA12BF9}"/>
              </a:ext>
            </a:extLst>
          </p:cNvPr>
          <p:cNvSpPr>
            <a:spLocks noGrp="1"/>
          </p:cNvSpPr>
          <p:nvPr>
            <p:ph type="sldNum" sz="quarter" idx="10"/>
          </p:nvPr>
        </p:nvSpPr>
        <p:spPr/>
        <p:txBody>
          <a:bodyPr/>
          <a:lstStyle/>
          <a:p>
            <a:fld id="{C1640D55-031C-4AD9-A16C-4EFA2F922910}" type="slidenum">
              <a:rPr lang="en-US" smtClean="0"/>
              <a:pPr/>
              <a:t>22</a:t>
            </a:fld>
            <a:endParaRPr lang="en-US" dirty="0"/>
          </a:p>
        </p:txBody>
      </p:sp>
      <p:pic>
        <p:nvPicPr>
          <p:cNvPr id="12" name="Picture 11" descr="Customer service man explaining">
            <a:extLst>
              <a:ext uri="{FF2B5EF4-FFF2-40B4-BE49-F238E27FC236}">
                <a16:creationId xmlns:a16="http://schemas.microsoft.com/office/drawing/2014/main" id="{8B0095FC-F5F9-47D6-8276-6176A0FAC7AA}"/>
              </a:ext>
            </a:extLst>
          </p:cNvPr>
          <p:cNvPicPr>
            <a:picLocks noChangeAspect="1"/>
          </p:cNvPicPr>
          <p:nvPr/>
        </p:nvPicPr>
        <p:blipFill>
          <a:blip r:embed="rId5"/>
          <a:stretch>
            <a:fillRect/>
          </a:stretch>
        </p:blipFill>
        <p:spPr>
          <a:xfrm>
            <a:off x="6279511" y="3801252"/>
            <a:ext cx="2316969" cy="2270308"/>
          </a:xfrm>
          <a:prstGeom prst="rect">
            <a:avLst/>
          </a:prstGeom>
        </p:spPr>
      </p:pic>
      <p:sp>
        <p:nvSpPr>
          <p:cNvPr id="13" name="Content Placeholder 1">
            <a:extLst>
              <a:ext uri="{FF2B5EF4-FFF2-40B4-BE49-F238E27FC236}">
                <a16:creationId xmlns:a16="http://schemas.microsoft.com/office/drawing/2014/main" id="{4C9FD3C3-FE29-412C-BFF9-671804F932B4}"/>
              </a:ext>
            </a:extLst>
          </p:cNvPr>
          <p:cNvSpPr txBox="1">
            <a:spLocks/>
          </p:cNvSpPr>
          <p:nvPr/>
        </p:nvSpPr>
        <p:spPr>
          <a:xfrm>
            <a:off x="252661" y="2587194"/>
            <a:ext cx="6833939" cy="2842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solidFill>
                  <a:srgbClr val="E27500"/>
                </a:solidFill>
              </a:rPr>
              <a:t>Equipment and Assistive Technology Assessment/Consultation</a:t>
            </a:r>
            <a:endParaRPr lang="en-US" sz="2000" b="1" dirty="0">
              <a:solidFill>
                <a:srgbClr val="E27500"/>
              </a:solidFill>
            </a:endParaRPr>
          </a:p>
          <a:p>
            <a:pPr marL="0" indent="0">
              <a:lnSpc>
                <a:spcPts val="2400"/>
              </a:lnSpc>
              <a:buFont typeface="Arial" panose="020B0604020202020204" pitchFamily="34" charset="0"/>
              <a:buNone/>
            </a:pPr>
            <a:r>
              <a:rPr lang="en-US" sz="2000" dirty="0"/>
              <a:t>May be provided to determine specific equipment and assistive technology needs related to the person’s disability for which equipment and assistive technology will assist the participant </a:t>
            </a:r>
          </a:p>
          <a:p>
            <a:pPr marL="0" indent="0">
              <a:lnSpc>
                <a:spcPts val="2400"/>
              </a:lnSpc>
              <a:buFont typeface="Arial" panose="020B0604020202020204" pitchFamily="34" charset="0"/>
              <a:buNone/>
            </a:pPr>
            <a:r>
              <a:rPr lang="en-US" sz="2000" dirty="0"/>
              <a:t>to function more independently. The Assessment/Consultation will determine the scope of the work and specifications </a:t>
            </a:r>
          </a:p>
          <a:p>
            <a:pPr marL="0" indent="0">
              <a:lnSpc>
                <a:spcPts val="2400"/>
              </a:lnSpc>
              <a:buFont typeface="Arial" panose="020B0604020202020204" pitchFamily="34" charset="0"/>
              <a:buNone/>
            </a:pPr>
            <a:r>
              <a:rPr lang="en-US" sz="2000" dirty="0"/>
              <a:t>for the recommended Equipment/Assistive Technology.</a:t>
            </a:r>
          </a:p>
          <a:p>
            <a:pPr marL="0" indent="0">
              <a:buFont typeface="Arial" panose="020B0604020202020204" pitchFamily="34" charset="0"/>
              <a:buNone/>
            </a:pPr>
            <a:endParaRPr lang="en-US" b="1" u="sng" dirty="0">
              <a:solidFill>
                <a:srgbClr val="E27500"/>
              </a:solidFill>
            </a:endParaRPr>
          </a:p>
          <a:p>
            <a:pPr marL="0" indent="0">
              <a:buFont typeface="Arial" panose="020B0604020202020204" pitchFamily="34" charset="0"/>
              <a:buNone/>
            </a:pPr>
            <a:endParaRPr lang="en-US" dirty="0"/>
          </a:p>
        </p:txBody>
      </p:sp>
      <p:pic>
        <p:nvPicPr>
          <p:cNvPr id="6" name="Recorded Sound">
            <a:hlinkClick r:id="" action="ppaction://media"/>
            <a:extLst>
              <a:ext uri="{FF2B5EF4-FFF2-40B4-BE49-F238E27FC236}">
                <a16:creationId xmlns:a16="http://schemas.microsoft.com/office/drawing/2014/main" id="{780024E2-C43C-4BF7-9402-ED26DD9D63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5381" y="1769591"/>
            <a:ext cx="890981" cy="890981"/>
          </a:xfrm>
          <a:prstGeom prst="rect">
            <a:avLst/>
          </a:prstGeom>
        </p:spPr>
      </p:pic>
    </p:spTree>
    <p:extLst>
      <p:ext uri="{BB962C8B-B14F-4D97-AF65-F5344CB8AC3E}">
        <p14:creationId xmlns:p14="http://schemas.microsoft.com/office/powerpoint/2010/main" val="554872070"/>
      </p:ext>
    </p:extLst>
  </p:cSld>
  <p:clrMapOvr>
    <a:masterClrMapping/>
  </p:clrMapOvr>
  <mc:AlternateContent xmlns:mc="http://schemas.openxmlformats.org/markup-compatibility/2006" xmlns:p14="http://schemas.microsoft.com/office/powerpoint/2010/main">
    <mc:Choice Requires="p14">
      <p:transition p14:dur="10" advClick="0" advTm="42479"/>
    </mc:Choice>
    <mc:Fallback xmlns="">
      <p:transition advClick="0" advTm="4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41693"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A2D94-DD2E-4A5C-B1C9-B2DEDED72447}"/>
              </a:ext>
            </a:extLst>
          </p:cNvPr>
          <p:cNvSpPr>
            <a:spLocks noGrp="1"/>
          </p:cNvSpPr>
          <p:nvPr>
            <p:ph type="title"/>
          </p:nvPr>
        </p:nvSpPr>
        <p:spPr/>
        <p:txBody>
          <a:bodyPr/>
          <a:lstStyle/>
          <a:p>
            <a:r>
              <a:rPr lang="en-US" dirty="0"/>
              <a:t>Overview of Services (Cont’d)</a:t>
            </a:r>
          </a:p>
        </p:txBody>
      </p:sp>
      <p:sp>
        <p:nvSpPr>
          <p:cNvPr id="4" name="Slide Number Placeholder 3">
            <a:extLst>
              <a:ext uri="{FF2B5EF4-FFF2-40B4-BE49-F238E27FC236}">
                <a16:creationId xmlns:a16="http://schemas.microsoft.com/office/drawing/2014/main" id="{E4C62513-49FA-443C-9AA5-1D669D5BD721}"/>
              </a:ext>
            </a:extLst>
          </p:cNvPr>
          <p:cNvSpPr>
            <a:spLocks noGrp="1"/>
          </p:cNvSpPr>
          <p:nvPr>
            <p:ph type="sldNum" sz="quarter" idx="10"/>
          </p:nvPr>
        </p:nvSpPr>
        <p:spPr/>
        <p:txBody>
          <a:bodyPr/>
          <a:lstStyle/>
          <a:p>
            <a:fld id="{C1640D55-031C-4AD9-A16C-4EFA2F922910}" type="slidenum">
              <a:rPr lang="en-US" smtClean="0"/>
              <a:pPr/>
              <a:t>23</a:t>
            </a:fld>
            <a:endParaRPr lang="en-US" dirty="0"/>
          </a:p>
        </p:txBody>
      </p:sp>
      <p:sp>
        <p:nvSpPr>
          <p:cNvPr id="5" name="Rectangle 4">
            <a:extLst>
              <a:ext uri="{FF2B5EF4-FFF2-40B4-BE49-F238E27FC236}">
                <a16:creationId xmlns:a16="http://schemas.microsoft.com/office/drawing/2014/main" id="{4F31BD25-AC42-4B00-B176-C85ED1ACBB82}"/>
              </a:ext>
            </a:extLst>
          </p:cNvPr>
          <p:cNvSpPr/>
          <p:nvPr/>
        </p:nvSpPr>
        <p:spPr>
          <a:xfrm>
            <a:off x="134816" y="1079334"/>
            <a:ext cx="8874368" cy="3724096"/>
          </a:xfrm>
          <a:prstGeom prst="rect">
            <a:avLst/>
          </a:prstGeom>
        </p:spPr>
        <p:txBody>
          <a:bodyPr wrap="square">
            <a:spAutoFit/>
          </a:bodyPr>
          <a:lstStyle/>
          <a:p>
            <a:pPr lvl="0"/>
            <a:r>
              <a:rPr lang="en-US" sz="2000" b="1" u="sng" dirty="0">
                <a:solidFill>
                  <a:srgbClr val="E27500"/>
                </a:solidFill>
              </a:rPr>
              <a:t>Waiver Case Management</a:t>
            </a:r>
            <a:endParaRPr lang="en-US" sz="2000" b="1" dirty="0">
              <a:solidFill>
                <a:srgbClr val="E27500"/>
              </a:solidFill>
            </a:endParaRPr>
          </a:p>
          <a:p>
            <a:r>
              <a:rPr lang="en-US" sz="2000" dirty="0">
                <a:solidFill>
                  <a:srgbClr val="004875"/>
                </a:solidFill>
              </a:rPr>
              <a:t>Services that assist participants in gaining access to needed waiver and other State Plan services, as well as medical, social, education and other services, regardless of the funding sources for the services to which access is gained</a:t>
            </a:r>
          </a:p>
          <a:p>
            <a:pPr lvl="0"/>
            <a:endParaRPr lang="en-US" sz="2000" b="1" u="sng" dirty="0">
              <a:solidFill>
                <a:srgbClr val="E27500"/>
              </a:solidFill>
            </a:endParaRPr>
          </a:p>
          <a:p>
            <a:pPr lvl="0"/>
            <a:r>
              <a:rPr lang="en-US" sz="2000" b="1" u="sng" dirty="0">
                <a:solidFill>
                  <a:srgbClr val="E27500"/>
                </a:solidFill>
              </a:rPr>
              <a:t>Transitional Waiver Case Management</a:t>
            </a:r>
          </a:p>
          <a:p>
            <a:pPr lvl="0"/>
            <a:r>
              <a:rPr lang="en-US" sz="2000" dirty="0">
                <a:solidFill>
                  <a:srgbClr val="004875"/>
                </a:solidFill>
              </a:rPr>
              <a:t>Waiver Case Management is a service that can</a:t>
            </a:r>
            <a:r>
              <a:rPr lang="en-US" sz="2000" b="1" u="sng" dirty="0">
                <a:solidFill>
                  <a:srgbClr val="004875"/>
                </a:solidFill>
              </a:rPr>
              <a:t> </a:t>
            </a:r>
            <a:r>
              <a:rPr lang="en-US" sz="2000" dirty="0">
                <a:solidFill>
                  <a:srgbClr val="004875"/>
                </a:solidFill>
              </a:rPr>
              <a:t>only be provided to participants who are residing in a community setting. However, as an exception, Transitional Wavier Case Management may be provided to a participant transitioning to a community setting following an institutional stay (e.g., nursing home, in-patient psychiatric hospital, ICF/IID)</a:t>
            </a:r>
          </a:p>
          <a:p>
            <a:r>
              <a:rPr lang="en-US" sz="1600" dirty="0"/>
              <a:t> </a:t>
            </a:r>
          </a:p>
        </p:txBody>
      </p:sp>
      <p:grpSp>
        <p:nvGrpSpPr>
          <p:cNvPr id="18" name="Group 17">
            <a:extLst>
              <a:ext uri="{FF2B5EF4-FFF2-40B4-BE49-F238E27FC236}">
                <a16:creationId xmlns:a16="http://schemas.microsoft.com/office/drawing/2014/main" id="{5421163E-2A74-448F-B68B-B0EA615FBD0F}"/>
              </a:ext>
            </a:extLst>
          </p:cNvPr>
          <p:cNvGrpSpPr/>
          <p:nvPr/>
        </p:nvGrpSpPr>
        <p:grpSpPr>
          <a:xfrm>
            <a:off x="2112006" y="4638493"/>
            <a:ext cx="4919988" cy="1360659"/>
            <a:chOff x="2112006" y="4638493"/>
            <a:chExt cx="4919988" cy="1360659"/>
          </a:xfrm>
        </p:grpSpPr>
        <p:grpSp>
          <p:nvGrpSpPr>
            <p:cNvPr id="11" name="Group 10">
              <a:extLst>
                <a:ext uri="{FF2B5EF4-FFF2-40B4-BE49-F238E27FC236}">
                  <a16:creationId xmlns:a16="http://schemas.microsoft.com/office/drawing/2014/main" id="{98E422C6-C371-4B43-9B1F-C9106A4B3C9C}"/>
                </a:ext>
              </a:extLst>
            </p:cNvPr>
            <p:cNvGrpSpPr/>
            <p:nvPr/>
          </p:nvGrpSpPr>
          <p:grpSpPr>
            <a:xfrm>
              <a:off x="2112006" y="4638493"/>
              <a:ext cx="1371600" cy="1329167"/>
              <a:chOff x="2112006" y="4638493"/>
              <a:chExt cx="1371600" cy="1329167"/>
            </a:xfrm>
          </p:grpSpPr>
          <p:sp>
            <p:nvSpPr>
              <p:cNvPr id="6" name="Oval 5">
                <a:extLst>
                  <a:ext uri="{FF2B5EF4-FFF2-40B4-BE49-F238E27FC236}">
                    <a16:creationId xmlns:a16="http://schemas.microsoft.com/office/drawing/2014/main" id="{6CFEA7BA-F593-4272-AB92-F8E3111BBB0A}"/>
                  </a:ext>
                </a:extLst>
              </p:cNvPr>
              <p:cNvSpPr/>
              <p:nvPr/>
            </p:nvSpPr>
            <p:spPr>
              <a:xfrm>
                <a:off x="2112006" y="4638493"/>
                <a:ext cx="1371600" cy="1329167"/>
              </a:xfrm>
              <a:prstGeom prst="ellipse">
                <a:avLst/>
              </a:prstGeom>
              <a:solidFill>
                <a:srgbClr val="E275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eart with pulse with solid fill">
                <a:extLst>
                  <a:ext uri="{FF2B5EF4-FFF2-40B4-BE49-F238E27FC236}">
                    <a16:creationId xmlns:a16="http://schemas.microsoft.com/office/drawing/2014/main" id="{C77B2BBC-6FF8-449F-82DE-3BB2C0156E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6205" y="4812967"/>
                <a:ext cx="1043202" cy="1043202"/>
              </a:xfrm>
              <a:prstGeom prst="rect">
                <a:avLst/>
              </a:prstGeom>
            </p:spPr>
          </p:pic>
        </p:grpSp>
        <p:grpSp>
          <p:nvGrpSpPr>
            <p:cNvPr id="14" name="Group 13">
              <a:extLst>
                <a:ext uri="{FF2B5EF4-FFF2-40B4-BE49-F238E27FC236}">
                  <a16:creationId xmlns:a16="http://schemas.microsoft.com/office/drawing/2014/main" id="{566153D9-A471-498C-A76F-AE975DE6C663}"/>
                </a:ext>
              </a:extLst>
            </p:cNvPr>
            <p:cNvGrpSpPr/>
            <p:nvPr/>
          </p:nvGrpSpPr>
          <p:grpSpPr>
            <a:xfrm>
              <a:off x="3886200" y="4638493"/>
              <a:ext cx="1371600" cy="1329167"/>
              <a:chOff x="3886200" y="4638493"/>
              <a:chExt cx="1371600" cy="1329167"/>
            </a:xfrm>
          </p:grpSpPr>
          <p:sp>
            <p:nvSpPr>
              <p:cNvPr id="7" name="Oval 6">
                <a:extLst>
                  <a:ext uri="{FF2B5EF4-FFF2-40B4-BE49-F238E27FC236}">
                    <a16:creationId xmlns:a16="http://schemas.microsoft.com/office/drawing/2014/main" id="{C25120D5-B32A-4044-9E90-9B4A9C2A74FB}"/>
                  </a:ext>
                </a:extLst>
              </p:cNvPr>
              <p:cNvSpPr/>
              <p:nvPr/>
            </p:nvSpPr>
            <p:spPr>
              <a:xfrm>
                <a:off x="3886200" y="4638493"/>
                <a:ext cx="1371600" cy="1329167"/>
              </a:xfrm>
              <a:prstGeom prst="ellipse">
                <a:avLst/>
              </a:prstGeom>
              <a:solidFill>
                <a:srgbClr val="E275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ocial distancing with solid fill">
                <a:extLst>
                  <a:ext uri="{FF2B5EF4-FFF2-40B4-BE49-F238E27FC236}">
                    <a16:creationId xmlns:a16="http://schemas.microsoft.com/office/drawing/2014/main" id="{2081C1F6-D4DF-4319-96A5-0F3C806C8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7497" y="4845876"/>
                <a:ext cx="914400" cy="914400"/>
              </a:xfrm>
              <a:prstGeom prst="rect">
                <a:avLst/>
              </a:prstGeom>
            </p:spPr>
          </p:pic>
        </p:grpSp>
        <p:grpSp>
          <p:nvGrpSpPr>
            <p:cNvPr id="17" name="Group 16">
              <a:extLst>
                <a:ext uri="{FF2B5EF4-FFF2-40B4-BE49-F238E27FC236}">
                  <a16:creationId xmlns:a16="http://schemas.microsoft.com/office/drawing/2014/main" id="{5B876E74-6BB2-44EA-95C3-E0FF64DAA606}"/>
                </a:ext>
              </a:extLst>
            </p:cNvPr>
            <p:cNvGrpSpPr/>
            <p:nvPr/>
          </p:nvGrpSpPr>
          <p:grpSpPr>
            <a:xfrm>
              <a:off x="5660394" y="4669985"/>
              <a:ext cx="1371600" cy="1329167"/>
              <a:chOff x="5660394" y="4669985"/>
              <a:chExt cx="1371600" cy="1329167"/>
            </a:xfrm>
          </p:grpSpPr>
          <p:sp>
            <p:nvSpPr>
              <p:cNvPr id="8" name="Oval 7">
                <a:extLst>
                  <a:ext uri="{FF2B5EF4-FFF2-40B4-BE49-F238E27FC236}">
                    <a16:creationId xmlns:a16="http://schemas.microsoft.com/office/drawing/2014/main" id="{9D3AA02B-E3EE-4D88-973C-3A9C8B8EB674}"/>
                  </a:ext>
                </a:extLst>
              </p:cNvPr>
              <p:cNvSpPr/>
              <p:nvPr/>
            </p:nvSpPr>
            <p:spPr>
              <a:xfrm>
                <a:off x="5660394" y="4669985"/>
                <a:ext cx="1371600" cy="1329167"/>
              </a:xfrm>
              <a:prstGeom prst="ellipse">
                <a:avLst/>
              </a:prstGeom>
              <a:solidFill>
                <a:srgbClr val="E275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ooks with solid fill">
                <a:extLst>
                  <a:ext uri="{FF2B5EF4-FFF2-40B4-BE49-F238E27FC236}">
                    <a16:creationId xmlns:a16="http://schemas.microsoft.com/office/drawing/2014/main" id="{BB4F0379-9AFB-42CF-8A5A-D944B6B0ED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8994" y="4845876"/>
                <a:ext cx="914400" cy="914400"/>
              </a:xfrm>
              <a:prstGeom prst="rect">
                <a:avLst/>
              </a:prstGeom>
            </p:spPr>
          </p:pic>
        </p:grpSp>
      </p:grpSp>
      <p:pic>
        <p:nvPicPr>
          <p:cNvPr id="9" name="Recorded Sound">
            <a:hlinkClick r:id="" action="ppaction://media"/>
            <a:extLst>
              <a:ext uri="{FF2B5EF4-FFF2-40B4-BE49-F238E27FC236}">
                <a16:creationId xmlns:a16="http://schemas.microsoft.com/office/drawing/2014/main" id="{AC266550-D495-0346-AC38-FFE17CA8C6A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430" y="1722305"/>
            <a:ext cx="699865" cy="699865"/>
          </a:xfrm>
          <a:prstGeom prst="rect">
            <a:avLst/>
          </a:prstGeom>
        </p:spPr>
      </p:pic>
    </p:spTree>
    <p:extLst>
      <p:ext uri="{BB962C8B-B14F-4D97-AF65-F5344CB8AC3E}">
        <p14:creationId xmlns:p14="http://schemas.microsoft.com/office/powerpoint/2010/main" val="1634528555"/>
      </p:ext>
    </p:extLst>
  </p:cSld>
  <p:clrMapOvr>
    <a:masterClrMapping/>
  </p:clrMapOvr>
  <mc:AlternateContent xmlns:mc="http://schemas.openxmlformats.org/markup-compatibility/2006" xmlns:p14="http://schemas.microsoft.com/office/powerpoint/2010/main">
    <mc:Choice Requires="p14">
      <p:transition p14:dur="10" advClick="0" advTm="45979"/>
    </mc:Choice>
    <mc:Fallback xmlns="">
      <p:transition advClick="0" advTm="4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2"/>
        <p14:stopEvt time="45755"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2379CB-731F-4F15-BA2C-78782E3455E4}"/>
              </a:ext>
            </a:extLst>
          </p:cNvPr>
          <p:cNvSpPr>
            <a:spLocks noGrp="1"/>
          </p:cNvSpPr>
          <p:nvPr>
            <p:ph idx="1"/>
          </p:nvPr>
        </p:nvSpPr>
        <p:spPr>
          <a:xfrm>
            <a:off x="264349" y="1094874"/>
            <a:ext cx="5568462" cy="4421605"/>
          </a:xfrm>
        </p:spPr>
        <p:txBody>
          <a:bodyPr>
            <a:normAutofit fontScale="40000" lnSpcReduction="20000"/>
          </a:bodyPr>
          <a:lstStyle/>
          <a:p>
            <a:pPr marL="0" indent="0" algn="ctr">
              <a:buNone/>
            </a:pPr>
            <a:r>
              <a:rPr lang="en-US" sz="5000" b="1" dirty="0">
                <a:solidFill>
                  <a:srgbClr val="007630"/>
                </a:solidFill>
              </a:rPr>
              <a:t>Consult the HASCI Waiver Manual, Chapter 6, </a:t>
            </a:r>
            <a:r>
              <a:rPr lang="en-US" sz="5000" b="1" i="1" dirty="0">
                <a:solidFill>
                  <a:srgbClr val="007630"/>
                </a:solidFill>
              </a:rPr>
              <a:t>Services </a:t>
            </a:r>
            <a:r>
              <a:rPr lang="en-US" sz="5000" b="1" dirty="0">
                <a:solidFill>
                  <a:srgbClr val="007630"/>
                </a:solidFill>
              </a:rPr>
              <a:t>for the official definition of each service and the following information: </a:t>
            </a:r>
          </a:p>
          <a:p>
            <a:pPr marL="0" indent="0">
              <a:buNone/>
            </a:pPr>
            <a:r>
              <a:rPr lang="en-US" sz="4200" dirty="0">
                <a:solidFill>
                  <a:srgbClr val="007630"/>
                </a:solidFill>
              </a:rPr>
              <a:t> </a:t>
            </a:r>
          </a:p>
          <a:p>
            <a:pPr lvl="1">
              <a:buClr>
                <a:srgbClr val="004875"/>
              </a:buClr>
              <a:buFont typeface="Wingdings" panose="05000000000000000000" pitchFamily="2" charset="2"/>
              <a:buChar char="§"/>
            </a:pPr>
            <a:r>
              <a:rPr lang="en-US" sz="4500" dirty="0"/>
              <a:t>the service unit </a:t>
            </a:r>
          </a:p>
          <a:p>
            <a:pPr lvl="1">
              <a:buClr>
                <a:srgbClr val="004875"/>
              </a:buClr>
              <a:buFont typeface="Wingdings" panose="05000000000000000000" pitchFamily="2" charset="2"/>
              <a:buChar char="§"/>
            </a:pPr>
            <a:r>
              <a:rPr lang="en-US" sz="4500" dirty="0"/>
              <a:t>service limits and other restrictions </a:t>
            </a:r>
          </a:p>
          <a:p>
            <a:pPr lvl="1">
              <a:buClr>
                <a:srgbClr val="004875"/>
              </a:buClr>
              <a:buFont typeface="Wingdings" panose="05000000000000000000" pitchFamily="2" charset="2"/>
              <a:buChar char="§"/>
            </a:pPr>
            <a:r>
              <a:rPr lang="en-US" sz="4500" dirty="0"/>
              <a:t>types of providers </a:t>
            </a:r>
          </a:p>
          <a:p>
            <a:pPr lvl="1">
              <a:buClr>
                <a:srgbClr val="004875"/>
              </a:buClr>
              <a:buFont typeface="Wingdings" panose="05000000000000000000" pitchFamily="2" charset="2"/>
              <a:buChar char="§"/>
            </a:pPr>
            <a:r>
              <a:rPr lang="en-US" sz="4500" dirty="0"/>
              <a:t>instructions for arranging and authorizing the service </a:t>
            </a:r>
          </a:p>
          <a:p>
            <a:pPr lvl="1">
              <a:buClr>
                <a:srgbClr val="004875"/>
              </a:buClr>
              <a:buFont typeface="Wingdings" panose="05000000000000000000" pitchFamily="2" charset="2"/>
              <a:buChar char="§"/>
            </a:pPr>
            <a:r>
              <a:rPr lang="en-US" sz="4500" dirty="0"/>
              <a:t>information about billing </a:t>
            </a:r>
          </a:p>
          <a:p>
            <a:pPr lvl="1">
              <a:buClr>
                <a:srgbClr val="004875"/>
              </a:buClr>
              <a:buFont typeface="Wingdings" panose="05000000000000000000" pitchFamily="2" charset="2"/>
              <a:buChar char="§"/>
            </a:pPr>
            <a:r>
              <a:rPr lang="en-US" sz="4500" dirty="0"/>
              <a:t>monitorship requirements</a:t>
            </a:r>
          </a:p>
          <a:p>
            <a:pPr lvl="1">
              <a:buClr>
                <a:srgbClr val="004875"/>
              </a:buClr>
              <a:buFont typeface="Wingdings" panose="05000000000000000000" pitchFamily="2" charset="2"/>
              <a:buChar char="§"/>
            </a:pPr>
            <a:r>
              <a:rPr lang="en-US" sz="4500" dirty="0"/>
              <a:t>procedures for denial, reduction, suspension, and termination of services  </a:t>
            </a:r>
          </a:p>
          <a:p>
            <a:pPr lvl="1">
              <a:buClr>
                <a:srgbClr val="004875"/>
              </a:buClr>
              <a:buFont typeface="Wingdings" panose="05000000000000000000" pitchFamily="2" charset="2"/>
              <a:buChar char="§"/>
            </a:pPr>
            <a:endParaRPr lang="en-US" sz="4200" dirty="0"/>
          </a:p>
          <a:p>
            <a:pPr marL="0" indent="0" algn="ctr">
              <a:buNone/>
            </a:pPr>
            <a:endParaRPr lang="en-US" sz="4500" b="1" dirty="0">
              <a:solidFill>
                <a:srgbClr val="007630"/>
              </a:solidFill>
            </a:endParaRPr>
          </a:p>
          <a:p>
            <a:pPr marL="0" indent="0" algn="ctr">
              <a:buNone/>
            </a:pPr>
            <a:r>
              <a:rPr lang="en-US" sz="4500" b="1" dirty="0">
                <a:solidFill>
                  <a:srgbClr val="007630"/>
                </a:solidFill>
              </a:rPr>
              <a:t>The HASCI Waiver Manual is found on SCDDSN’s website</a:t>
            </a:r>
          </a:p>
          <a:p>
            <a:pPr marL="0" indent="0">
              <a:buNone/>
            </a:pPr>
            <a:endParaRPr lang="en-US" dirty="0"/>
          </a:p>
        </p:txBody>
      </p:sp>
      <p:sp>
        <p:nvSpPr>
          <p:cNvPr id="4" name="Slide Number Placeholder 3">
            <a:extLst>
              <a:ext uri="{FF2B5EF4-FFF2-40B4-BE49-F238E27FC236}">
                <a16:creationId xmlns:a16="http://schemas.microsoft.com/office/drawing/2014/main" id="{1094A3B5-A2A8-4FC2-9FA7-D76D021EF708}"/>
              </a:ext>
            </a:extLst>
          </p:cNvPr>
          <p:cNvSpPr>
            <a:spLocks noGrp="1"/>
          </p:cNvSpPr>
          <p:nvPr>
            <p:ph type="sldNum" sz="quarter" idx="10"/>
          </p:nvPr>
        </p:nvSpPr>
        <p:spPr/>
        <p:txBody>
          <a:bodyPr/>
          <a:lstStyle/>
          <a:p>
            <a:fld id="{C1640D55-031C-4AD9-A16C-4EFA2F922910}" type="slidenum">
              <a:rPr lang="en-US" smtClean="0"/>
              <a:pPr/>
              <a:t>24</a:t>
            </a:fld>
            <a:endParaRPr lang="en-US" dirty="0"/>
          </a:p>
        </p:txBody>
      </p:sp>
      <p:pic>
        <p:nvPicPr>
          <p:cNvPr id="10" name="Picture 9">
            <a:extLst>
              <a:ext uri="{FF2B5EF4-FFF2-40B4-BE49-F238E27FC236}">
                <a16:creationId xmlns:a16="http://schemas.microsoft.com/office/drawing/2014/main" id="{8E7F1AF5-EB41-4708-8913-32572CBF113B}"/>
              </a:ext>
            </a:extLst>
          </p:cNvPr>
          <p:cNvPicPr>
            <a:picLocks noChangeAspect="1"/>
          </p:cNvPicPr>
          <p:nvPr/>
        </p:nvPicPr>
        <p:blipFill>
          <a:blip r:embed="rId5"/>
          <a:stretch>
            <a:fillRect/>
          </a:stretch>
        </p:blipFill>
        <p:spPr>
          <a:xfrm>
            <a:off x="5971778" y="1794296"/>
            <a:ext cx="2414585" cy="3617612"/>
          </a:xfrm>
          <a:prstGeom prst="rect">
            <a:avLst/>
          </a:prstGeom>
          <a:ln>
            <a:noFill/>
          </a:ln>
          <a:effectLst>
            <a:outerShdw blurRad="292100" dist="139700" dir="2700000" algn="tl" rotWithShape="0">
              <a:srgbClr val="333333">
                <a:alpha val="65000"/>
              </a:srgbClr>
            </a:outerShdw>
          </a:effectLst>
        </p:spPr>
      </p:pic>
      <p:sp>
        <p:nvSpPr>
          <p:cNvPr id="6" name="Title 2">
            <a:extLst>
              <a:ext uri="{FF2B5EF4-FFF2-40B4-BE49-F238E27FC236}">
                <a16:creationId xmlns:a16="http://schemas.microsoft.com/office/drawing/2014/main" id="{EF8226E1-9F77-4237-A8D2-0CB02D58F861}"/>
              </a:ext>
            </a:extLst>
          </p:cNvPr>
          <p:cNvSpPr>
            <a:spLocks noGrp="1"/>
          </p:cNvSpPr>
          <p:nvPr>
            <p:ph type="title"/>
          </p:nvPr>
        </p:nvSpPr>
        <p:spPr>
          <a:xfrm>
            <a:off x="0" y="0"/>
            <a:ext cx="9144000" cy="849854"/>
          </a:xfrm>
        </p:spPr>
        <p:txBody>
          <a:bodyPr/>
          <a:lstStyle/>
          <a:p>
            <a:r>
              <a:rPr lang="en-US" dirty="0"/>
              <a:t>HASCI Waiver Manual</a:t>
            </a:r>
          </a:p>
        </p:txBody>
      </p:sp>
      <p:pic>
        <p:nvPicPr>
          <p:cNvPr id="5" name="Recorded Sound">
            <a:hlinkClick r:id="" action="ppaction://media"/>
            <a:extLst>
              <a:ext uri="{FF2B5EF4-FFF2-40B4-BE49-F238E27FC236}">
                <a16:creationId xmlns:a16="http://schemas.microsoft.com/office/drawing/2014/main" id="{02204D66-839C-BE07-3F45-ECBFBD920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8439" y="1669618"/>
            <a:ext cx="690592" cy="690592"/>
          </a:xfrm>
          <a:prstGeom prst="rect">
            <a:avLst/>
          </a:prstGeom>
        </p:spPr>
      </p:pic>
    </p:spTree>
    <p:extLst>
      <p:ext uri="{BB962C8B-B14F-4D97-AF65-F5344CB8AC3E}">
        <p14:creationId xmlns:p14="http://schemas.microsoft.com/office/powerpoint/2010/main" val="147726912"/>
      </p:ext>
    </p:extLst>
  </p:cSld>
  <p:clrMapOvr>
    <a:masterClrMapping/>
  </p:clrMapOvr>
  <mc:AlternateContent xmlns:mc="http://schemas.openxmlformats.org/markup-compatibility/2006" xmlns:p14="http://schemas.microsoft.com/office/powerpoint/2010/main">
    <mc:Choice Requires="p14">
      <p:transition p14:dur="10" advClick="0" advTm="35068"/>
    </mc:Choice>
    <mc:Fallback xmlns="">
      <p:transition advClick="0" advTm="3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3"/>
        <p14:stopEvt time="34343"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p14:dur="10" advClick="0" advTm="4007"/>
    </mc:Choice>
    <mc:Fallback xmlns="">
      <p:transition advClick="0" advTm="40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04D361-E007-41D0-98E0-9B84067B03EA}"/>
              </a:ext>
            </a:extLst>
          </p:cNvPr>
          <p:cNvSpPr>
            <a:spLocks noGrp="1"/>
          </p:cNvSpPr>
          <p:nvPr>
            <p:ph type="sldNum" sz="quarter" idx="12"/>
          </p:nvPr>
        </p:nvSpPr>
        <p:spPr/>
        <p:txBody>
          <a:bodyPr/>
          <a:lstStyle/>
          <a:p>
            <a:fld id="{C1640D55-031C-4AD9-A16C-4EFA2F922910}" type="slidenum">
              <a:rPr lang="en-US" smtClean="0"/>
              <a:pPr/>
              <a:t>3</a:t>
            </a:fld>
            <a:endParaRPr lang="en-US" dirty="0"/>
          </a:p>
        </p:txBody>
      </p:sp>
      <p:sp>
        <p:nvSpPr>
          <p:cNvPr id="2" name="Content Placeholder 1">
            <a:extLst>
              <a:ext uri="{FF2B5EF4-FFF2-40B4-BE49-F238E27FC236}">
                <a16:creationId xmlns:a16="http://schemas.microsoft.com/office/drawing/2014/main" id="{B10EA262-4D15-41F6-8D9A-792925D5DC06}"/>
              </a:ext>
            </a:extLst>
          </p:cNvPr>
          <p:cNvSpPr>
            <a:spLocks noGrp="1"/>
          </p:cNvSpPr>
          <p:nvPr>
            <p:ph sz="quarter" idx="13"/>
          </p:nvPr>
        </p:nvSpPr>
        <p:spPr>
          <a:xfrm>
            <a:off x="448750" y="1097209"/>
            <a:ext cx="8221397" cy="3713329"/>
          </a:xfrm>
        </p:spPr>
        <p:txBody>
          <a:bodyPr>
            <a:normAutofit/>
          </a:bodyPr>
          <a:lstStyle/>
          <a:p>
            <a:pPr marL="0" indent="0">
              <a:lnSpc>
                <a:spcPct val="100000"/>
              </a:lnSpc>
              <a:buNone/>
            </a:pPr>
            <a:r>
              <a:rPr lang="en-US" sz="2000" dirty="0"/>
              <a:t>South Carolina Department of Health and Human Services (SCDHHS) has administrative authority for all the state Home and Community Based Services (HCBS) Waiver programs, including the HASCI Waiver. </a:t>
            </a:r>
          </a:p>
          <a:p>
            <a:pPr marL="0" indent="0">
              <a:lnSpc>
                <a:spcPct val="100000"/>
              </a:lnSpc>
              <a:buNone/>
            </a:pPr>
            <a:endParaRPr lang="en-US" sz="2000" dirty="0"/>
          </a:p>
          <a:p>
            <a:pPr marL="0" indent="0">
              <a:lnSpc>
                <a:spcPct val="100000"/>
              </a:lnSpc>
              <a:buNone/>
            </a:pPr>
            <a:r>
              <a:rPr lang="en-US" sz="2000" dirty="0"/>
              <a:t>South Carolina Department of Disabilities and Special Needs (SCDDSN) performs waiver operations under a formal Administrative Contract with SCDHHS. </a:t>
            </a:r>
          </a:p>
        </p:txBody>
      </p:sp>
      <p:pic>
        <p:nvPicPr>
          <p:cNvPr id="6" name="Picture 5">
            <a:extLst>
              <a:ext uri="{FF2B5EF4-FFF2-40B4-BE49-F238E27FC236}">
                <a16:creationId xmlns:a16="http://schemas.microsoft.com/office/drawing/2014/main" id="{C113060D-A5CB-4EC6-A27D-390FB7776F0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24249" y="3952396"/>
            <a:ext cx="4270398" cy="1716284"/>
          </a:xfrm>
          <a:prstGeom prst="rect">
            <a:avLst/>
          </a:prstGeom>
        </p:spPr>
      </p:pic>
      <p:sp>
        <p:nvSpPr>
          <p:cNvPr id="8" name="TextBox 7">
            <a:extLst>
              <a:ext uri="{FF2B5EF4-FFF2-40B4-BE49-F238E27FC236}">
                <a16:creationId xmlns:a16="http://schemas.microsoft.com/office/drawing/2014/main" id="{47AF51D7-9266-4DB5-AAB8-C8C0E755BCD8}"/>
              </a:ext>
            </a:extLst>
          </p:cNvPr>
          <p:cNvSpPr txBox="1"/>
          <p:nvPr/>
        </p:nvSpPr>
        <p:spPr>
          <a:xfrm>
            <a:off x="602324" y="6021397"/>
            <a:ext cx="2061363" cy="185668"/>
          </a:xfrm>
          <a:prstGeom prst="rect">
            <a:avLst/>
          </a:prstGeom>
          <a:noFill/>
        </p:spPr>
        <p:txBody>
          <a:bodyPr wrap="square" rtlCol="0">
            <a:spAutoFit/>
          </a:bodyPr>
          <a:lstStyle/>
          <a:p>
            <a:r>
              <a:rPr lang="en-US" sz="600" dirty="0">
                <a:hlinkClick r:id="rId6" tooltip="http://ipkitten.blogspot.com/2012/12/getting-civil-european-commission.html"/>
              </a:rPr>
              <a:t>This Photo</a:t>
            </a:r>
            <a:r>
              <a:rPr lang="en-US" sz="600" dirty="0"/>
              <a:t> by Unknown Author is licensed under </a:t>
            </a:r>
            <a:r>
              <a:rPr lang="en-US" sz="600" dirty="0">
                <a:hlinkClick r:id="rId7" tooltip="https://creativecommons.org/licenses/by/3.0/"/>
              </a:rPr>
              <a:t>CC BY</a:t>
            </a:r>
            <a:endParaRPr lang="en-US" sz="600" dirty="0"/>
          </a:p>
        </p:txBody>
      </p:sp>
      <p:grpSp>
        <p:nvGrpSpPr>
          <p:cNvPr id="11" name="Group 10">
            <a:extLst>
              <a:ext uri="{FF2B5EF4-FFF2-40B4-BE49-F238E27FC236}">
                <a16:creationId xmlns:a16="http://schemas.microsoft.com/office/drawing/2014/main" id="{89DA6F26-30BA-4298-83A5-2ACCE1B25504}"/>
              </a:ext>
            </a:extLst>
          </p:cNvPr>
          <p:cNvGrpSpPr/>
          <p:nvPr/>
        </p:nvGrpSpPr>
        <p:grpSpPr>
          <a:xfrm>
            <a:off x="0" y="1"/>
            <a:ext cx="9144000" cy="849854"/>
            <a:chOff x="0" y="1"/>
            <a:chExt cx="9144000" cy="849854"/>
          </a:xfrm>
        </p:grpSpPr>
        <p:sp>
          <p:nvSpPr>
            <p:cNvPr id="10" name="Title 2">
              <a:extLst>
                <a:ext uri="{FF2B5EF4-FFF2-40B4-BE49-F238E27FC236}">
                  <a16:creationId xmlns:a16="http://schemas.microsoft.com/office/drawing/2014/main" id="{9E52BF44-F0B9-41EC-9E76-607C8042A14C}"/>
                </a:ext>
              </a:extLst>
            </p:cNvPr>
            <p:cNvSpPr txBox="1">
              <a:spLocks/>
            </p:cNvSpPr>
            <p:nvPr/>
          </p:nvSpPr>
          <p:spPr>
            <a:xfrm>
              <a:off x="0" y="1"/>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3" name="TextBox 2">
              <a:extLst>
                <a:ext uri="{FF2B5EF4-FFF2-40B4-BE49-F238E27FC236}">
                  <a16:creationId xmlns:a16="http://schemas.microsoft.com/office/drawing/2014/main" id="{96B850FF-892C-4794-8432-FFA6C6B3AA83}"/>
                </a:ext>
              </a:extLst>
            </p:cNvPr>
            <p:cNvSpPr txBox="1"/>
            <p:nvPr/>
          </p:nvSpPr>
          <p:spPr>
            <a:xfrm>
              <a:off x="2098342" y="136525"/>
              <a:ext cx="4947316" cy="646331"/>
            </a:xfrm>
            <a:prstGeom prst="rect">
              <a:avLst/>
            </a:prstGeom>
            <a:noFill/>
          </p:spPr>
          <p:txBody>
            <a:bodyPr wrap="none" rtlCol="0">
              <a:spAutoFit/>
            </a:bodyPr>
            <a:lstStyle/>
            <a:p>
              <a:r>
                <a:rPr lang="en-US" sz="3600" b="1" dirty="0">
                  <a:solidFill>
                    <a:schemeClr val="bg1"/>
                  </a:solidFill>
                </a:rPr>
                <a:t>Administrative Authority</a:t>
              </a:r>
            </a:p>
          </p:txBody>
        </p:sp>
      </p:grpSp>
      <p:pic>
        <p:nvPicPr>
          <p:cNvPr id="9" name="Recorded Sound">
            <a:hlinkClick r:id="" action="ppaction://media"/>
            <a:extLst>
              <a:ext uri="{FF2B5EF4-FFF2-40B4-BE49-F238E27FC236}">
                <a16:creationId xmlns:a16="http://schemas.microsoft.com/office/drawing/2014/main" id="{523CCDD5-35F1-091A-5D61-1D0B804C67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66095" y="1513470"/>
            <a:ext cx="1091609" cy="1091609"/>
          </a:xfrm>
          <a:prstGeom prst="rect">
            <a:avLst/>
          </a:prstGeom>
        </p:spPr>
      </p:pic>
    </p:spTree>
    <p:extLst>
      <p:ext uri="{BB962C8B-B14F-4D97-AF65-F5344CB8AC3E}">
        <p14:creationId xmlns:p14="http://schemas.microsoft.com/office/powerpoint/2010/main" val="2474388031"/>
      </p:ext>
    </p:extLst>
  </p:cSld>
  <p:clrMapOvr>
    <a:masterClrMapping/>
  </p:clrMapOvr>
  <mc:AlternateContent xmlns:mc="http://schemas.openxmlformats.org/markup-compatibility/2006" xmlns:p14="http://schemas.microsoft.com/office/powerpoint/2010/main">
    <mc:Choice Requires="p14">
      <p:transition p14:dur="10" advClick="0" advTm="51719"/>
    </mc:Choice>
    <mc:Fallback xmlns="">
      <p:transition advClick="0" advTm="5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9" objId="5"/>
        <p14:stopEvt time="51719"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0483"/>
            <a:ext cx="9144000" cy="849854"/>
          </a:xfrm>
        </p:spPr>
        <p:txBody>
          <a:bodyPr/>
          <a:lstStyle/>
          <a:p>
            <a:r>
              <a:rPr lang="en-US" dirty="0"/>
              <a:t>Population Served</a:t>
            </a:r>
          </a:p>
        </p:txBody>
      </p:sp>
      <p:sp>
        <p:nvSpPr>
          <p:cNvPr id="6" name="Content Placeholder 5"/>
          <p:cNvSpPr>
            <a:spLocks noGrp="1"/>
          </p:cNvSpPr>
          <p:nvPr>
            <p:ph sz="half" idx="2"/>
          </p:nvPr>
        </p:nvSpPr>
        <p:spPr>
          <a:xfrm>
            <a:off x="960871" y="4230852"/>
            <a:ext cx="4796320" cy="1694198"/>
          </a:xfrm>
        </p:spPr>
        <p:txBody>
          <a:bodyPr>
            <a:noAutofit/>
          </a:bodyPr>
          <a:lstStyle/>
          <a:p>
            <a:pPr>
              <a:lnSpc>
                <a:spcPct val="150000"/>
              </a:lnSpc>
              <a:buFont typeface="Wingdings" panose="05000000000000000000" pitchFamily="2" charset="2"/>
              <a:buChar char="Ø"/>
            </a:pPr>
            <a:r>
              <a:rPr lang="en-US" sz="2400" dirty="0"/>
              <a:t>Traumatic Brain Injury</a:t>
            </a:r>
          </a:p>
          <a:p>
            <a:pPr lvl="2">
              <a:lnSpc>
                <a:spcPct val="150000"/>
              </a:lnSpc>
            </a:pPr>
            <a:r>
              <a:rPr lang="en-US" sz="2400" dirty="0">
                <a:solidFill>
                  <a:srgbClr val="007630"/>
                </a:solidFill>
              </a:rPr>
              <a:t>Spinal Cord Injury</a:t>
            </a:r>
          </a:p>
          <a:p>
            <a:pPr lvl="4">
              <a:lnSpc>
                <a:spcPct val="150000"/>
              </a:lnSpc>
            </a:pPr>
            <a:r>
              <a:rPr lang="en-US" sz="2400" dirty="0"/>
              <a:t>Similar Disability</a:t>
            </a:r>
          </a:p>
        </p:txBody>
      </p:sp>
      <p:sp>
        <p:nvSpPr>
          <p:cNvPr id="8" name="Slide Number Placeholder 7"/>
          <p:cNvSpPr>
            <a:spLocks noGrp="1"/>
          </p:cNvSpPr>
          <p:nvPr>
            <p:ph type="sldNum" sz="quarter" idx="12"/>
          </p:nvPr>
        </p:nvSpPr>
        <p:spPr/>
        <p:txBody>
          <a:bodyPr/>
          <a:lstStyle/>
          <a:p>
            <a:fld id="{C1640D55-031C-4AD9-A16C-4EFA2F922910}" type="slidenum">
              <a:rPr lang="en-US" smtClean="0"/>
              <a:t>4</a:t>
            </a:fld>
            <a:endParaRPr lang="en-US" dirty="0"/>
          </a:p>
        </p:txBody>
      </p:sp>
      <p:pic>
        <p:nvPicPr>
          <p:cNvPr id="5" name="Content Placeholder 4">
            <a:extLst>
              <a:ext uri="{FF2B5EF4-FFF2-40B4-BE49-F238E27FC236}">
                <a16:creationId xmlns:a16="http://schemas.microsoft.com/office/drawing/2014/main" id="{B2DFDEE8-7C29-442C-AD68-532491CAE91E}"/>
              </a:ext>
            </a:extLst>
          </p:cNvPr>
          <p:cNvPicPr>
            <a:picLocks noGrp="1" noChangeAspect="1"/>
          </p:cNvPicPr>
          <p:nvPr>
            <p:ph sz="half" idx="1"/>
          </p:nvPr>
        </p:nvPicPr>
        <p:blipFill>
          <a:blip r:embed="rId5"/>
          <a:stretch>
            <a:fillRect/>
          </a:stretch>
        </p:blipFill>
        <p:spPr>
          <a:xfrm>
            <a:off x="2534805" y="1268019"/>
            <a:ext cx="4074387" cy="2712013"/>
          </a:xfrm>
          <a:prstGeom prst="rect">
            <a:avLst/>
          </a:prstGeom>
          <a:ln>
            <a:noFill/>
          </a:ln>
          <a:effectLst>
            <a:outerShdw blurRad="292100" dist="139700" dir="2700000" algn="tl" rotWithShape="0">
              <a:srgbClr val="333333">
                <a:alpha val="65000"/>
              </a:srgbClr>
            </a:outerShdw>
          </a:effectLst>
        </p:spPr>
      </p:pic>
      <p:pic>
        <p:nvPicPr>
          <p:cNvPr id="7" name="Picture 6" descr="Young business woman hands on head">
            <a:extLst>
              <a:ext uri="{FF2B5EF4-FFF2-40B4-BE49-F238E27FC236}">
                <a16:creationId xmlns:a16="http://schemas.microsoft.com/office/drawing/2014/main" id="{74048A2C-F7BD-4D09-9F30-747C0943ECD9}"/>
              </a:ext>
            </a:extLst>
          </p:cNvPr>
          <p:cNvPicPr>
            <a:picLocks noChangeAspect="1"/>
          </p:cNvPicPr>
          <p:nvPr/>
        </p:nvPicPr>
        <p:blipFill>
          <a:blip r:embed="rId6"/>
          <a:stretch>
            <a:fillRect/>
          </a:stretch>
        </p:blipFill>
        <p:spPr>
          <a:xfrm flipH="1">
            <a:off x="7170042" y="1747729"/>
            <a:ext cx="1307940" cy="4330900"/>
          </a:xfrm>
          <a:prstGeom prst="rect">
            <a:avLst/>
          </a:prstGeom>
        </p:spPr>
      </p:pic>
      <p:pic>
        <p:nvPicPr>
          <p:cNvPr id="2" name="Recorded Sound">
            <a:hlinkClick r:id="" action="ppaction://media"/>
            <a:extLst>
              <a:ext uri="{FF2B5EF4-FFF2-40B4-BE49-F238E27FC236}">
                <a16:creationId xmlns:a16="http://schemas.microsoft.com/office/drawing/2014/main" id="{6B9B741C-C6E7-3CA2-2503-F09BC11FFB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80338" y="1451866"/>
            <a:ext cx="1143210" cy="1143210"/>
          </a:xfrm>
          <a:prstGeom prst="rect">
            <a:avLst/>
          </a:prstGeom>
        </p:spPr>
      </p:pic>
    </p:spTree>
    <p:extLst>
      <p:ext uri="{BB962C8B-B14F-4D97-AF65-F5344CB8AC3E}">
        <p14:creationId xmlns:p14="http://schemas.microsoft.com/office/powerpoint/2010/main" val="1884310150"/>
      </p:ext>
    </p:extLst>
  </p:cSld>
  <p:clrMapOvr>
    <a:masterClrMapping/>
  </p:clrMapOvr>
  <mc:AlternateContent xmlns:mc="http://schemas.openxmlformats.org/markup-compatibility/2006" xmlns:p14="http://schemas.microsoft.com/office/powerpoint/2010/main">
    <mc:Choice Requires="p14">
      <p:transition p14:dur="10" advClick="0" advTm="32941"/>
    </mc:Choice>
    <mc:Fallback xmlns="">
      <p:transition advClick="0" advTm="3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3"/>
        <p14:stopEvt time="32727"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D71DF-6B09-4439-9BAB-D1238CB57D81}"/>
              </a:ext>
            </a:extLst>
          </p:cNvPr>
          <p:cNvSpPr>
            <a:spLocks noGrp="1"/>
          </p:cNvSpPr>
          <p:nvPr>
            <p:ph sz="quarter" idx="13"/>
          </p:nvPr>
        </p:nvSpPr>
        <p:spPr>
          <a:xfrm>
            <a:off x="420314" y="1583130"/>
            <a:ext cx="4372708" cy="3277628"/>
          </a:xfrm>
        </p:spPr>
        <p:txBody>
          <a:bodyPr>
            <a:noAutofit/>
          </a:bodyPr>
          <a:lstStyle/>
          <a:p>
            <a:pPr marL="342900" indent="-342900">
              <a:buFont typeface="Wingdings" panose="05000000000000000000" pitchFamily="2" charset="2"/>
              <a:buChar char="q"/>
            </a:pPr>
            <a:r>
              <a:rPr lang="en-US" sz="2000" dirty="0"/>
              <a:t>An injury to the skull or brain, not of a degenerative or congenital nature, but caused by an external force.  </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dirty="0"/>
              <a:t>The injury may produce a diminished or altered state of consciousness resulting in impairment in cognitive abilities or physical functioning, as well as behavioral and/or emotional functioning.  </a:t>
            </a:r>
          </a:p>
          <a:p>
            <a:pPr marL="0" indent="0">
              <a:buNone/>
            </a:pPr>
            <a:r>
              <a:rPr lang="en-US" dirty="0">
                <a:solidFill>
                  <a:srgbClr val="007630"/>
                </a:solidFill>
              </a:rPr>
              <a:t> </a:t>
            </a:r>
          </a:p>
          <a:p>
            <a:endParaRPr lang="en-US" dirty="0"/>
          </a:p>
        </p:txBody>
      </p:sp>
      <p:grpSp>
        <p:nvGrpSpPr>
          <p:cNvPr id="4" name="Group 3">
            <a:extLst>
              <a:ext uri="{FF2B5EF4-FFF2-40B4-BE49-F238E27FC236}">
                <a16:creationId xmlns:a16="http://schemas.microsoft.com/office/drawing/2014/main" id="{4FE7FB55-7850-4F15-97E6-8034821B19A4}"/>
              </a:ext>
            </a:extLst>
          </p:cNvPr>
          <p:cNvGrpSpPr/>
          <p:nvPr/>
        </p:nvGrpSpPr>
        <p:grpSpPr>
          <a:xfrm>
            <a:off x="5133916" y="1583130"/>
            <a:ext cx="3493518" cy="3181375"/>
            <a:chOff x="4664685" y="1177090"/>
            <a:chExt cx="4011491" cy="3669323"/>
          </a:xfrm>
        </p:grpSpPr>
        <p:pic>
          <p:nvPicPr>
            <p:cNvPr id="6" name="Picture 5">
              <a:extLst>
                <a:ext uri="{FF2B5EF4-FFF2-40B4-BE49-F238E27FC236}">
                  <a16:creationId xmlns:a16="http://schemas.microsoft.com/office/drawing/2014/main" id="{A9024314-1522-4942-889A-22813774DED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64685" y="1177090"/>
              <a:ext cx="4011491" cy="3669323"/>
            </a:xfrm>
            <a:prstGeom prst="rect">
              <a:avLst/>
            </a:prstGeom>
          </p:spPr>
        </p:pic>
        <p:sp>
          <p:nvSpPr>
            <p:cNvPr id="7" name="TextBox 6">
              <a:extLst>
                <a:ext uri="{FF2B5EF4-FFF2-40B4-BE49-F238E27FC236}">
                  <a16:creationId xmlns:a16="http://schemas.microsoft.com/office/drawing/2014/main" id="{3C4A14BC-9708-45ED-827F-68F722121E06}"/>
                </a:ext>
              </a:extLst>
            </p:cNvPr>
            <p:cNvSpPr txBox="1"/>
            <p:nvPr/>
          </p:nvSpPr>
          <p:spPr>
            <a:xfrm rot="19082972">
              <a:off x="6574487" y="3455132"/>
              <a:ext cx="2057400" cy="184666"/>
            </a:xfrm>
            <a:prstGeom prst="rect">
              <a:avLst/>
            </a:prstGeom>
            <a:noFill/>
          </p:spPr>
          <p:txBody>
            <a:bodyPr wrap="square" rtlCol="0">
              <a:spAutoFit/>
            </a:bodyPr>
            <a:lstStyle/>
            <a:p>
              <a:r>
                <a:rPr lang="en-US" sz="600" dirty="0">
                  <a:hlinkClick r:id="rId6" tooltip="http://en.wikipedia.org/wiki/File:BrainLobesLabelled.jpg"/>
                </a:rPr>
                <a:t>This Photo</a:t>
              </a:r>
              <a:r>
                <a:rPr lang="en-US" sz="600" dirty="0"/>
                <a:t> by Unknown Author is licensed under </a:t>
              </a:r>
              <a:r>
                <a:rPr lang="en-US" sz="600" dirty="0">
                  <a:hlinkClick r:id="rId7" tooltip="https://creativecommons.org/licenses/by-sa/3.0/"/>
                </a:rPr>
                <a:t>CC BY-SA</a:t>
              </a:r>
              <a:endParaRPr lang="en-US" sz="600" dirty="0"/>
            </a:p>
          </p:txBody>
        </p:sp>
      </p:grpSp>
      <p:sp>
        <p:nvSpPr>
          <p:cNvPr id="8" name="Slide Number Placeholder 7">
            <a:extLst>
              <a:ext uri="{FF2B5EF4-FFF2-40B4-BE49-F238E27FC236}">
                <a16:creationId xmlns:a16="http://schemas.microsoft.com/office/drawing/2014/main" id="{68A51DE6-18C0-428F-8AD3-CD207F6F257E}"/>
              </a:ext>
            </a:extLst>
          </p:cNvPr>
          <p:cNvSpPr>
            <a:spLocks noGrp="1"/>
          </p:cNvSpPr>
          <p:nvPr>
            <p:ph type="sldNum" sz="quarter" idx="12"/>
          </p:nvPr>
        </p:nvSpPr>
        <p:spPr>
          <a:xfrm>
            <a:off x="6457950" y="6356350"/>
            <a:ext cx="2057400" cy="365125"/>
          </a:xfrm>
        </p:spPr>
        <p:txBody>
          <a:bodyPr/>
          <a:lstStyle/>
          <a:p>
            <a:fld id="{C1640D55-031C-4AD9-A16C-4EFA2F922910}" type="slidenum">
              <a:rPr lang="en-US" smtClean="0"/>
              <a:t>5</a:t>
            </a:fld>
            <a:endParaRPr lang="en-US" dirty="0"/>
          </a:p>
        </p:txBody>
      </p:sp>
      <p:sp>
        <p:nvSpPr>
          <p:cNvPr id="9" name="Title 3">
            <a:extLst>
              <a:ext uri="{FF2B5EF4-FFF2-40B4-BE49-F238E27FC236}">
                <a16:creationId xmlns:a16="http://schemas.microsoft.com/office/drawing/2014/main" id="{1B5C0E1D-CD71-4606-8E23-262FCC8721A3}"/>
              </a:ext>
            </a:extLst>
          </p:cNvPr>
          <p:cNvSpPr txBox="1">
            <a:spLocks/>
          </p:cNvSpPr>
          <p:nvPr/>
        </p:nvSpPr>
        <p:spPr>
          <a:xfrm>
            <a:off x="0" y="170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5" name="TextBox 4">
            <a:extLst>
              <a:ext uri="{FF2B5EF4-FFF2-40B4-BE49-F238E27FC236}">
                <a16:creationId xmlns:a16="http://schemas.microsoft.com/office/drawing/2014/main" id="{5C80994C-87A0-4D63-A482-4B1F6F227599}"/>
              </a:ext>
            </a:extLst>
          </p:cNvPr>
          <p:cNvSpPr txBox="1"/>
          <p:nvPr/>
        </p:nvSpPr>
        <p:spPr>
          <a:xfrm>
            <a:off x="1861001" y="140876"/>
            <a:ext cx="5421997" cy="646331"/>
          </a:xfrm>
          <a:prstGeom prst="rect">
            <a:avLst/>
          </a:prstGeom>
          <a:noFill/>
        </p:spPr>
        <p:txBody>
          <a:bodyPr wrap="none" rtlCol="0">
            <a:spAutoFit/>
          </a:bodyPr>
          <a:lstStyle/>
          <a:p>
            <a:r>
              <a:rPr lang="en-US" sz="3600" b="1" dirty="0">
                <a:solidFill>
                  <a:schemeClr val="bg1"/>
                </a:solidFill>
              </a:rPr>
              <a:t>Traumatic Brain Injury (TBI)</a:t>
            </a:r>
          </a:p>
        </p:txBody>
      </p:sp>
      <p:sp>
        <p:nvSpPr>
          <p:cNvPr id="10" name="Content Placeholder 2">
            <a:extLst>
              <a:ext uri="{FF2B5EF4-FFF2-40B4-BE49-F238E27FC236}">
                <a16:creationId xmlns:a16="http://schemas.microsoft.com/office/drawing/2014/main" id="{0A4B8540-E4B6-41FE-83D6-211C4700C64C}"/>
              </a:ext>
            </a:extLst>
          </p:cNvPr>
          <p:cNvSpPr txBox="1">
            <a:spLocks/>
          </p:cNvSpPr>
          <p:nvPr/>
        </p:nvSpPr>
        <p:spPr>
          <a:xfrm>
            <a:off x="1420175" y="5122621"/>
            <a:ext cx="4372708" cy="5029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kern="1200" baseline="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1" dirty="0">
                <a:solidFill>
                  <a:srgbClr val="007630"/>
                </a:solidFill>
              </a:rPr>
              <a:t>It does not include stroke or aneurysm.</a:t>
            </a:r>
          </a:p>
          <a:p>
            <a:r>
              <a:rPr lang="en-US" sz="2000" dirty="0">
                <a:solidFill>
                  <a:srgbClr val="007630"/>
                </a:solidFill>
              </a:rPr>
              <a:t> </a:t>
            </a:r>
            <a:endParaRPr lang="en-US" sz="2000" b="1" dirty="0"/>
          </a:p>
          <a:p>
            <a:r>
              <a:rPr lang="en-US" dirty="0">
                <a:solidFill>
                  <a:srgbClr val="007630"/>
                </a:solidFill>
              </a:rPr>
              <a:t> </a:t>
            </a:r>
          </a:p>
          <a:p>
            <a:endParaRPr lang="en-US" dirty="0"/>
          </a:p>
        </p:txBody>
      </p:sp>
      <p:pic>
        <p:nvPicPr>
          <p:cNvPr id="12" name="Recorded Sound">
            <a:hlinkClick r:id="" action="ppaction://media"/>
            <a:extLst>
              <a:ext uri="{FF2B5EF4-FFF2-40B4-BE49-F238E27FC236}">
                <a16:creationId xmlns:a16="http://schemas.microsoft.com/office/drawing/2014/main" id="{E327A576-4DC0-06A8-8148-1CB6DA2FBB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58903" y="2906417"/>
            <a:ext cx="609600" cy="609600"/>
          </a:xfrm>
          <a:prstGeom prst="rect">
            <a:avLst/>
          </a:prstGeom>
        </p:spPr>
      </p:pic>
    </p:spTree>
    <p:extLst>
      <p:ext uri="{BB962C8B-B14F-4D97-AF65-F5344CB8AC3E}">
        <p14:creationId xmlns:p14="http://schemas.microsoft.com/office/powerpoint/2010/main" val="358138264"/>
      </p:ext>
    </p:extLst>
  </p:cSld>
  <p:clrMapOvr>
    <a:masterClrMapping/>
  </p:clrMapOvr>
  <mc:AlternateContent xmlns:mc="http://schemas.openxmlformats.org/markup-compatibility/2006" xmlns:p14="http://schemas.microsoft.com/office/powerpoint/2010/main">
    <mc:Choice Requires="p14">
      <p:transition p14:dur="10" advClick="0" advTm="27335"/>
    </mc:Choice>
    <mc:Fallback xmlns="">
      <p:transition advClick="0" advTm="27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0" objId="2"/>
        <p14:stopEvt time="27335"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3F7250-9B3A-4090-B515-4B8F184FE5AC}"/>
              </a:ext>
            </a:extLst>
          </p:cNvPr>
          <p:cNvSpPr>
            <a:spLocks noGrp="1"/>
          </p:cNvSpPr>
          <p:nvPr>
            <p:ph type="sldNum" sz="quarter" idx="12"/>
          </p:nvPr>
        </p:nvSpPr>
        <p:spPr/>
        <p:txBody>
          <a:bodyPr/>
          <a:lstStyle/>
          <a:p>
            <a:fld id="{C1640D55-031C-4AD9-A16C-4EFA2F922910}" type="slidenum">
              <a:rPr lang="en-US" smtClean="0"/>
              <a:pPr/>
              <a:t>6</a:t>
            </a:fld>
            <a:endParaRPr lang="en-US" dirty="0"/>
          </a:p>
        </p:txBody>
      </p:sp>
      <p:sp>
        <p:nvSpPr>
          <p:cNvPr id="2" name="Content Placeholder 1">
            <a:extLst>
              <a:ext uri="{FF2B5EF4-FFF2-40B4-BE49-F238E27FC236}">
                <a16:creationId xmlns:a16="http://schemas.microsoft.com/office/drawing/2014/main" id="{875C2904-F99D-4C03-A132-29EE6CAF9A9B}"/>
              </a:ext>
            </a:extLst>
          </p:cNvPr>
          <p:cNvSpPr>
            <a:spLocks noGrp="1"/>
          </p:cNvSpPr>
          <p:nvPr>
            <p:ph sz="quarter" idx="13"/>
          </p:nvPr>
        </p:nvSpPr>
        <p:spPr>
          <a:xfrm>
            <a:off x="3876178" y="1535359"/>
            <a:ext cx="4628906" cy="3385563"/>
          </a:xfrm>
        </p:spPr>
        <p:txBody>
          <a:bodyPr>
            <a:noAutofit/>
          </a:bodyPr>
          <a:lstStyle/>
          <a:p>
            <a:pPr marL="342900" indent="-342900">
              <a:buFont typeface="Wingdings" panose="05000000000000000000" pitchFamily="2" charset="2"/>
              <a:buChar char="q"/>
            </a:pPr>
            <a:r>
              <a:rPr lang="en-US" sz="2400" dirty="0"/>
              <a:t>An acute traumatic lesion of neural elements in the spinal canal, resulting in any degree of deficit in sensory, motor, and life functions.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solidFill>
                  <a:srgbClr val="007630"/>
                </a:solidFill>
              </a:rPr>
              <a:t>The deficit may be temporary or permanent.</a:t>
            </a:r>
          </a:p>
          <a:p>
            <a:endParaRPr lang="en-US" sz="3200" dirty="0"/>
          </a:p>
        </p:txBody>
      </p:sp>
      <p:sp>
        <p:nvSpPr>
          <p:cNvPr id="6" name="Title 3">
            <a:extLst>
              <a:ext uri="{FF2B5EF4-FFF2-40B4-BE49-F238E27FC236}">
                <a16:creationId xmlns:a16="http://schemas.microsoft.com/office/drawing/2014/main" id="{55B6F1EA-812F-4FCB-A84C-7C770FFD73A8}"/>
              </a:ext>
            </a:extLst>
          </p:cNvPr>
          <p:cNvSpPr txBox="1">
            <a:spLocks/>
          </p:cNvSpPr>
          <p:nvPr/>
        </p:nvSpPr>
        <p:spPr>
          <a:xfrm>
            <a:off x="0" y="170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7" name="TextBox 6">
            <a:extLst>
              <a:ext uri="{FF2B5EF4-FFF2-40B4-BE49-F238E27FC236}">
                <a16:creationId xmlns:a16="http://schemas.microsoft.com/office/drawing/2014/main" id="{9741D8F7-DCB9-4221-AF40-A468002F3EB0}"/>
              </a:ext>
            </a:extLst>
          </p:cNvPr>
          <p:cNvSpPr txBox="1"/>
          <p:nvPr/>
        </p:nvSpPr>
        <p:spPr>
          <a:xfrm>
            <a:off x="2290958" y="103470"/>
            <a:ext cx="4562083" cy="646331"/>
          </a:xfrm>
          <a:prstGeom prst="rect">
            <a:avLst/>
          </a:prstGeom>
          <a:noFill/>
        </p:spPr>
        <p:txBody>
          <a:bodyPr wrap="none" rtlCol="0">
            <a:spAutoFit/>
          </a:bodyPr>
          <a:lstStyle/>
          <a:p>
            <a:r>
              <a:rPr lang="en-US" sz="3600" b="1" dirty="0">
                <a:solidFill>
                  <a:schemeClr val="bg1"/>
                </a:solidFill>
              </a:rPr>
              <a:t>Spinal Cord Injury (SCI)</a:t>
            </a:r>
          </a:p>
        </p:txBody>
      </p:sp>
      <p:grpSp>
        <p:nvGrpSpPr>
          <p:cNvPr id="19" name="Group 18">
            <a:extLst>
              <a:ext uri="{FF2B5EF4-FFF2-40B4-BE49-F238E27FC236}">
                <a16:creationId xmlns:a16="http://schemas.microsoft.com/office/drawing/2014/main" id="{C22F13A5-4434-009D-6090-3F6D0F6F118A}"/>
              </a:ext>
            </a:extLst>
          </p:cNvPr>
          <p:cNvGrpSpPr/>
          <p:nvPr/>
        </p:nvGrpSpPr>
        <p:grpSpPr>
          <a:xfrm>
            <a:off x="1333695" y="1323767"/>
            <a:ext cx="1914525" cy="4733611"/>
            <a:chOff x="911489" y="1535801"/>
            <a:chExt cx="1914525" cy="4733611"/>
          </a:xfrm>
        </p:grpSpPr>
        <p:pic>
          <p:nvPicPr>
            <p:cNvPr id="11" name="Graphic 10" descr="Old man using a walker">
              <a:extLst>
                <a:ext uri="{FF2B5EF4-FFF2-40B4-BE49-F238E27FC236}">
                  <a16:creationId xmlns:a16="http://schemas.microsoft.com/office/drawing/2014/main" id="{118EF7EE-2F44-9D1C-0B01-D48BCE4F61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489" y="2297487"/>
              <a:ext cx="1914525" cy="3971925"/>
            </a:xfrm>
            <a:prstGeom prst="rect">
              <a:avLst/>
            </a:prstGeom>
          </p:spPr>
        </p:pic>
        <p:grpSp>
          <p:nvGrpSpPr>
            <p:cNvPr id="18" name="Group 17">
              <a:extLst>
                <a:ext uri="{FF2B5EF4-FFF2-40B4-BE49-F238E27FC236}">
                  <a16:creationId xmlns:a16="http://schemas.microsoft.com/office/drawing/2014/main" id="{1F3FC98D-D5F9-4E5B-0543-02512005F929}"/>
                </a:ext>
              </a:extLst>
            </p:cNvPr>
            <p:cNvGrpSpPr/>
            <p:nvPr/>
          </p:nvGrpSpPr>
          <p:grpSpPr>
            <a:xfrm>
              <a:off x="1625118" y="1535801"/>
              <a:ext cx="856125" cy="1006017"/>
              <a:chOff x="2663542" y="1253202"/>
              <a:chExt cx="919291" cy="1094394"/>
            </a:xfrm>
          </p:grpSpPr>
          <p:pic>
            <p:nvPicPr>
              <p:cNvPr id="15" name="Graphic 14" descr="Boy with wavy hair">
                <a:extLst>
                  <a:ext uri="{FF2B5EF4-FFF2-40B4-BE49-F238E27FC236}">
                    <a16:creationId xmlns:a16="http://schemas.microsoft.com/office/drawing/2014/main" id="{FA25FFA4-C192-B177-4287-CCAAA8D4F5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3542" y="1253202"/>
                <a:ext cx="919291" cy="1094394"/>
              </a:xfrm>
              <a:prstGeom prst="rect">
                <a:avLst/>
              </a:prstGeom>
            </p:spPr>
          </p:pic>
          <p:pic>
            <p:nvPicPr>
              <p:cNvPr id="17" name="Graphic 16" descr="A calm face">
                <a:extLst>
                  <a:ext uri="{FF2B5EF4-FFF2-40B4-BE49-F238E27FC236}">
                    <a16:creationId xmlns:a16="http://schemas.microsoft.com/office/drawing/2014/main" id="{FB4E6DE5-0D20-E47E-0164-E74B1CCE20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1643" y="1623558"/>
                <a:ext cx="642730" cy="662815"/>
              </a:xfrm>
              <a:prstGeom prst="rect">
                <a:avLst/>
              </a:prstGeom>
            </p:spPr>
          </p:pic>
        </p:grpSp>
      </p:grpSp>
      <p:pic>
        <p:nvPicPr>
          <p:cNvPr id="3" name="Recorded Sound">
            <a:hlinkClick r:id="" action="ppaction://media"/>
            <a:extLst>
              <a:ext uri="{FF2B5EF4-FFF2-40B4-BE49-F238E27FC236}">
                <a16:creationId xmlns:a16="http://schemas.microsoft.com/office/drawing/2014/main" id="{56E4D3FC-3900-63CC-4AB5-38A954E77A6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468527" y="1486485"/>
            <a:ext cx="1197935" cy="1197935"/>
          </a:xfrm>
          <a:prstGeom prst="rect">
            <a:avLst/>
          </a:prstGeom>
        </p:spPr>
      </p:pic>
    </p:spTree>
    <p:custDataLst>
      <p:tags r:id="rId1"/>
    </p:custDataLst>
    <p:extLst>
      <p:ext uri="{BB962C8B-B14F-4D97-AF65-F5344CB8AC3E}">
        <p14:creationId xmlns:p14="http://schemas.microsoft.com/office/powerpoint/2010/main" val="4084207713"/>
      </p:ext>
    </p:extLst>
  </p:cSld>
  <p:clrMapOvr>
    <a:masterClrMapping/>
  </p:clrMapOvr>
  <mc:AlternateContent xmlns:mc="http://schemas.openxmlformats.org/markup-compatibility/2006" xmlns:p14="http://schemas.microsoft.com/office/powerpoint/2010/main">
    <mc:Choice Requires="p14">
      <p:transition p14:dur="10" advClick="0" advTm="18996"/>
    </mc:Choice>
    <mc:Fallback xmlns="">
      <p:transition advClick="0" advTm="1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8996"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3F492-1DEF-4276-9B01-7295224C1995}"/>
              </a:ext>
            </a:extLst>
          </p:cNvPr>
          <p:cNvSpPr>
            <a:spLocks noGrp="1"/>
          </p:cNvSpPr>
          <p:nvPr>
            <p:ph type="sldNum" sz="quarter" idx="12"/>
          </p:nvPr>
        </p:nvSpPr>
        <p:spPr/>
        <p:txBody>
          <a:bodyPr/>
          <a:lstStyle/>
          <a:p>
            <a:fld id="{C1640D55-031C-4AD9-A16C-4EFA2F922910}" type="slidenum">
              <a:rPr lang="en-US" smtClean="0"/>
              <a:pPr/>
              <a:t>7</a:t>
            </a:fld>
            <a:endParaRPr lang="en-US" dirty="0"/>
          </a:p>
        </p:txBody>
      </p:sp>
      <p:sp>
        <p:nvSpPr>
          <p:cNvPr id="2" name="Content Placeholder 1">
            <a:extLst>
              <a:ext uri="{FF2B5EF4-FFF2-40B4-BE49-F238E27FC236}">
                <a16:creationId xmlns:a16="http://schemas.microsoft.com/office/drawing/2014/main" id="{82D54737-4B72-477D-807A-36143D155262}"/>
              </a:ext>
            </a:extLst>
          </p:cNvPr>
          <p:cNvSpPr>
            <a:spLocks noGrp="1"/>
          </p:cNvSpPr>
          <p:nvPr>
            <p:ph sz="quarter" idx="13"/>
          </p:nvPr>
        </p:nvSpPr>
        <p:spPr>
          <a:xfrm>
            <a:off x="622549" y="1341924"/>
            <a:ext cx="7898901" cy="1335923"/>
          </a:xfrm>
        </p:spPr>
        <p:txBody>
          <a:bodyPr>
            <a:normAutofit/>
          </a:bodyPr>
          <a:lstStyle/>
          <a:p>
            <a:pPr marL="457200" indent="-457200">
              <a:lnSpc>
                <a:spcPct val="100000"/>
              </a:lnSpc>
              <a:buFont typeface="Wingdings" panose="05000000000000000000" pitchFamily="2" charset="2"/>
              <a:buChar char="q"/>
            </a:pPr>
            <a:r>
              <a:rPr lang="en-US" sz="2400" dirty="0">
                <a:solidFill>
                  <a:srgbClr val="007630"/>
                </a:solidFill>
              </a:rPr>
              <a:t>A condition similar to TBI or SCI, but not associated with the process of a progressive degenerative illness or dementia, or a neurological disorder related to aging. </a:t>
            </a:r>
          </a:p>
          <a:p>
            <a:endParaRPr lang="en-US" dirty="0"/>
          </a:p>
        </p:txBody>
      </p:sp>
      <p:sp>
        <p:nvSpPr>
          <p:cNvPr id="6" name="Title 3">
            <a:extLst>
              <a:ext uri="{FF2B5EF4-FFF2-40B4-BE49-F238E27FC236}">
                <a16:creationId xmlns:a16="http://schemas.microsoft.com/office/drawing/2014/main" id="{7B56B296-9282-4A9B-AADB-894E05453370}"/>
              </a:ext>
            </a:extLst>
          </p:cNvPr>
          <p:cNvSpPr txBox="1">
            <a:spLocks/>
          </p:cNvSpPr>
          <p:nvPr/>
        </p:nvSpPr>
        <p:spPr>
          <a:xfrm>
            <a:off x="0" y="170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8" name="TextBox 7">
            <a:extLst>
              <a:ext uri="{FF2B5EF4-FFF2-40B4-BE49-F238E27FC236}">
                <a16:creationId xmlns:a16="http://schemas.microsoft.com/office/drawing/2014/main" id="{3AAC3FF4-5A58-4E60-9883-626C8C1DB522}"/>
              </a:ext>
            </a:extLst>
          </p:cNvPr>
          <p:cNvSpPr txBox="1"/>
          <p:nvPr/>
        </p:nvSpPr>
        <p:spPr>
          <a:xfrm>
            <a:off x="2268209" y="136525"/>
            <a:ext cx="4302781" cy="646331"/>
          </a:xfrm>
          <a:prstGeom prst="rect">
            <a:avLst/>
          </a:prstGeom>
          <a:noFill/>
        </p:spPr>
        <p:txBody>
          <a:bodyPr wrap="none" rtlCol="0">
            <a:spAutoFit/>
          </a:bodyPr>
          <a:lstStyle/>
          <a:p>
            <a:r>
              <a:rPr lang="en-US" sz="3600" b="1" dirty="0">
                <a:solidFill>
                  <a:schemeClr val="bg1"/>
                </a:solidFill>
              </a:rPr>
              <a:t>Similar Disability (SD)</a:t>
            </a:r>
          </a:p>
        </p:txBody>
      </p:sp>
      <p:sp>
        <p:nvSpPr>
          <p:cNvPr id="3" name="AutoShape 2">
            <a:extLst>
              <a:ext uri="{FF2B5EF4-FFF2-40B4-BE49-F238E27FC236}">
                <a16:creationId xmlns:a16="http://schemas.microsoft.com/office/drawing/2014/main" id="{1DB670C2-8B9D-4CA6-B20B-80B3CAF8811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865F3E0-A3C9-4B44-B743-A9AFCA0B7E43}"/>
              </a:ext>
            </a:extLst>
          </p:cNvPr>
          <p:cNvPicPr>
            <a:picLocks noChangeAspect="1"/>
          </p:cNvPicPr>
          <p:nvPr/>
        </p:nvPicPr>
        <p:blipFill>
          <a:blip r:embed="rId5"/>
          <a:stretch>
            <a:fillRect/>
          </a:stretch>
        </p:blipFill>
        <p:spPr>
          <a:xfrm>
            <a:off x="2643364" y="2971202"/>
            <a:ext cx="3857271" cy="2570655"/>
          </a:xfrm>
          <a:prstGeom prst="rect">
            <a:avLst/>
          </a:prstGeom>
          <a:ln>
            <a:noFill/>
          </a:ln>
          <a:effectLst>
            <a:outerShdw blurRad="292100" dist="139700" dir="2700000" algn="tl" rotWithShape="0">
              <a:srgbClr val="333333">
                <a:alpha val="65000"/>
              </a:srgbClr>
            </a:outerShdw>
          </a:effectLst>
        </p:spPr>
      </p:pic>
      <p:pic>
        <p:nvPicPr>
          <p:cNvPr id="10" name="Recorded Sound">
            <a:hlinkClick r:id="" action="ppaction://media"/>
            <a:extLst>
              <a:ext uri="{FF2B5EF4-FFF2-40B4-BE49-F238E27FC236}">
                <a16:creationId xmlns:a16="http://schemas.microsoft.com/office/drawing/2014/main" id="{2D49D5CE-5879-4A8F-54F6-E8EBC9526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4473" y="1341924"/>
            <a:ext cx="807344" cy="807344"/>
          </a:xfrm>
          <a:prstGeom prst="rect">
            <a:avLst/>
          </a:prstGeom>
        </p:spPr>
      </p:pic>
    </p:spTree>
    <p:extLst>
      <p:ext uri="{BB962C8B-B14F-4D97-AF65-F5344CB8AC3E}">
        <p14:creationId xmlns:p14="http://schemas.microsoft.com/office/powerpoint/2010/main" val="2000015952"/>
      </p:ext>
    </p:extLst>
  </p:cSld>
  <p:clrMapOvr>
    <a:masterClrMapping/>
  </p:clrMapOvr>
  <mc:AlternateContent xmlns:mc="http://schemas.openxmlformats.org/markup-compatibility/2006" xmlns:p14="http://schemas.microsoft.com/office/powerpoint/2010/main">
    <mc:Choice Requires="p14">
      <p:transition p14:dur="10" advClick="0" advTm="19395"/>
    </mc:Choice>
    <mc:Fallback xmlns="">
      <p:transition advClick="0" advTm="1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 objId="5"/>
        <p14:stopEvt time="19395"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1640D55-031C-4AD9-A16C-4EFA2F922910}" type="slidenum">
              <a:rPr lang="en-US" smtClean="0"/>
              <a:pPr/>
              <a:t>8</a:t>
            </a:fld>
            <a:endParaRPr lang="en-US" dirty="0"/>
          </a:p>
        </p:txBody>
      </p:sp>
      <p:graphicFrame>
        <p:nvGraphicFramePr>
          <p:cNvPr id="5" name="Diagram 4">
            <a:extLst>
              <a:ext uri="{FF2B5EF4-FFF2-40B4-BE49-F238E27FC236}">
                <a16:creationId xmlns:a16="http://schemas.microsoft.com/office/drawing/2014/main" id="{FA3D4777-CB4C-4734-9E1D-6B6558E94629}"/>
              </a:ext>
            </a:extLst>
          </p:cNvPr>
          <p:cNvGraphicFramePr/>
          <p:nvPr>
            <p:extLst>
              <p:ext uri="{D42A27DB-BD31-4B8C-83A1-F6EECF244321}">
                <p14:modId xmlns:p14="http://schemas.microsoft.com/office/powerpoint/2010/main" val="3777571131"/>
              </p:ext>
            </p:extLst>
          </p:nvPr>
        </p:nvGraphicFramePr>
        <p:xfrm>
          <a:off x="1071868" y="1175370"/>
          <a:ext cx="6998676" cy="47478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3">
            <a:extLst>
              <a:ext uri="{FF2B5EF4-FFF2-40B4-BE49-F238E27FC236}">
                <a16:creationId xmlns:a16="http://schemas.microsoft.com/office/drawing/2014/main" id="{5078E7DF-027C-4F62-B3FB-07C13D11246D}"/>
              </a:ext>
            </a:extLst>
          </p:cNvPr>
          <p:cNvSpPr txBox="1">
            <a:spLocks/>
          </p:cNvSpPr>
          <p:nvPr/>
        </p:nvSpPr>
        <p:spPr>
          <a:xfrm>
            <a:off x="0" y="170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7" name="TextBox 6">
            <a:extLst>
              <a:ext uri="{FF2B5EF4-FFF2-40B4-BE49-F238E27FC236}">
                <a16:creationId xmlns:a16="http://schemas.microsoft.com/office/drawing/2014/main" id="{CA317A2C-A639-4E67-B047-E758443480F1}"/>
              </a:ext>
            </a:extLst>
          </p:cNvPr>
          <p:cNvSpPr txBox="1"/>
          <p:nvPr/>
        </p:nvSpPr>
        <p:spPr>
          <a:xfrm>
            <a:off x="2352874" y="136525"/>
            <a:ext cx="4436664" cy="646331"/>
          </a:xfrm>
          <a:prstGeom prst="rect">
            <a:avLst/>
          </a:prstGeom>
          <a:noFill/>
        </p:spPr>
        <p:txBody>
          <a:bodyPr wrap="none" rtlCol="0">
            <a:spAutoFit/>
          </a:bodyPr>
          <a:lstStyle/>
          <a:p>
            <a:r>
              <a:rPr lang="en-US" sz="3600" b="1" dirty="0">
                <a:solidFill>
                  <a:schemeClr val="bg1"/>
                </a:solidFill>
              </a:rPr>
              <a:t>Functional Limitations</a:t>
            </a:r>
          </a:p>
        </p:txBody>
      </p:sp>
      <p:pic>
        <p:nvPicPr>
          <p:cNvPr id="4" name="Recorded Sound">
            <a:hlinkClick r:id="" action="ppaction://media"/>
            <a:extLst>
              <a:ext uri="{FF2B5EF4-FFF2-40B4-BE49-F238E27FC236}">
                <a16:creationId xmlns:a16="http://schemas.microsoft.com/office/drawing/2014/main" id="{FB5A421F-67F7-D3DD-5226-E5CAA3F68A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65227" y="3124200"/>
            <a:ext cx="1112874" cy="1112874"/>
          </a:xfrm>
          <a:prstGeom prst="rect">
            <a:avLst/>
          </a:prstGeom>
        </p:spPr>
      </p:pic>
    </p:spTree>
    <p:extLst>
      <p:ext uri="{BB962C8B-B14F-4D97-AF65-F5344CB8AC3E}">
        <p14:creationId xmlns:p14="http://schemas.microsoft.com/office/powerpoint/2010/main" val="1549225609"/>
      </p:ext>
    </p:extLst>
  </p:cSld>
  <p:clrMapOvr>
    <a:masterClrMapping/>
  </p:clrMapOvr>
  <mc:AlternateContent xmlns:mc="http://schemas.openxmlformats.org/markup-compatibility/2006" xmlns:p14="http://schemas.microsoft.com/office/powerpoint/2010/main">
    <mc:Choice Requires="p14">
      <p:transition p14:dur="10" advClick="0" advTm="27914"/>
    </mc:Choice>
    <mc:Fallback xmlns="">
      <p:transition advClick="0" advTm="27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2"/>
        <p14:stopEvt time="2791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9</a:t>
            </a:fld>
            <a:endParaRPr lang="en-US" dirty="0"/>
          </a:p>
        </p:txBody>
      </p:sp>
      <p:sp>
        <p:nvSpPr>
          <p:cNvPr id="3" name="Text Placeholder 2"/>
          <p:cNvSpPr>
            <a:spLocks noGrp="1"/>
          </p:cNvSpPr>
          <p:nvPr>
            <p:ph type="body" sz="quarter" idx="11"/>
          </p:nvPr>
        </p:nvSpPr>
        <p:spPr>
          <a:xfrm>
            <a:off x="636997" y="1101969"/>
            <a:ext cx="7878353" cy="4913820"/>
          </a:xfrm>
        </p:spPr>
        <p:txBody>
          <a:bodyPr/>
          <a:lstStyle/>
          <a:p>
            <a:pPr algn="l"/>
            <a:r>
              <a:rPr lang="en-US" sz="2400" dirty="0"/>
              <a:t>In order to become enrolled in the HASCI Waiver, a participant must meet specific requirements and other conditions.  A potential participant must:</a:t>
            </a:r>
          </a:p>
          <a:p>
            <a:pPr algn="l"/>
            <a:endParaRPr lang="en-US" sz="1600" b="0" dirty="0"/>
          </a:p>
          <a:p>
            <a:pPr marL="342900" indent="-342900" algn="l">
              <a:buFont typeface="Arial" panose="020B0604020202020204" pitchFamily="34" charset="0"/>
              <a:buChar char="•"/>
            </a:pPr>
            <a:r>
              <a:rPr lang="en-US" sz="2400" b="0" dirty="0">
                <a:solidFill>
                  <a:srgbClr val="007630"/>
                </a:solidFill>
              </a:rPr>
              <a:t>be allocated a HASCI Waiver participant slot.</a:t>
            </a:r>
          </a:p>
          <a:p>
            <a:pPr marL="342900" indent="-342900" algn="l">
              <a:buFont typeface="Arial" panose="020B0604020202020204" pitchFamily="34" charset="0"/>
              <a:buChar char="•"/>
            </a:pPr>
            <a:endParaRPr lang="en-US" sz="2400" b="0" dirty="0">
              <a:solidFill>
                <a:srgbClr val="007630"/>
              </a:solidFill>
            </a:endParaRPr>
          </a:p>
          <a:p>
            <a:pPr marL="342900" indent="-342900" algn="l">
              <a:buFont typeface="Arial" panose="020B0604020202020204" pitchFamily="34" charset="0"/>
              <a:buChar char="•"/>
            </a:pPr>
            <a:r>
              <a:rPr lang="en-US" sz="2400" b="0" dirty="0">
                <a:solidFill>
                  <a:srgbClr val="007630"/>
                </a:solidFill>
              </a:rPr>
              <a:t>be given “Freedom of Choice” to receive services in his/her home and community instead of in an institutional placement.</a:t>
            </a:r>
          </a:p>
          <a:p>
            <a:pPr marL="342900" indent="-342900" algn="l">
              <a:buFont typeface="Arial" panose="020B0604020202020204" pitchFamily="34" charset="0"/>
              <a:buChar char="•"/>
            </a:pPr>
            <a:endParaRPr lang="en-US" sz="2400" b="0" dirty="0">
              <a:solidFill>
                <a:srgbClr val="007630"/>
              </a:solidFill>
            </a:endParaRPr>
          </a:p>
          <a:p>
            <a:pPr marL="342900" indent="-342900" algn="l">
              <a:buFont typeface="Arial" panose="020B0604020202020204" pitchFamily="34" charset="0"/>
              <a:buChar char="•"/>
            </a:pPr>
            <a:r>
              <a:rPr lang="en-US" sz="2400" b="0" dirty="0">
                <a:solidFill>
                  <a:srgbClr val="007630"/>
                </a:solidFill>
              </a:rPr>
              <a:t>be Medicaid enrolled or be eligible to receive South Carolina Medicaid.</a:t>
            </a:r>
          </a:p>
          <a:p>
            <a:pPr algn="l"/>
            <a:endParaRPr lang="en-US" sz="2400" dirty="0"/>
          </a:p>
          <a:p>
            <a:pPr algn="l"/>
            <a:endParaRPr lang="en-US" sz="2400" dirty="0">
              <a:solidFill>
                <a:schemeClr val="tx1"/>
              </a:solidFill>
            </a:endParaRPr>
          </a:p>
          <a:p>
            <a:pPr algn="l"/>
            <a:endParaRPr lang="en-US" sz="2400" dirty="0">
              <a:solidFill>
                <a:schemeClr val="tx1"/>
              </a:solidFill>
            </a:endParaRPr>
          </a:p>
          <a:p>
            <a:endParaRPr lang="en-US" dirty="0"/>
          </a:p>
        </p:txBody>
      </p:sp>
      <p:sp>
        <p:nvSpPr>
          <p:cNvPr id="8" name="TextBox 7">
            <a:extLst>
              <a:ext uri="{FF2B5EF4-FFF2-40B4-BE49-F238E27FC236}">
                <a16:creationId xmlns:a16="http://schemas.microsoft.com/office/drawing/2014/main" id="{921DEAFB-59A3-445A-8109-30083D3DAFAE}"/>
              </a:ext>
            </a:extLst>
          </p:cNvPr>
          <p:cNvSpPr txBox="1"/>
          <p:nvPr/>
        </p:nvSpPr>
        <p:spPr>
          <a:xfrm>
            <a:off x="1601219" y="136525"/>
            <a:ext cx="5941561" cy="646331"/>
          </a:xfrm>
          <a:prstGeom prst="rect">
            <a:avLst/>
          </a:prstGeom>
          <a:noFill/>
        </p:spPr>
        <p:txBody>
          <a:bodyPr wrap="square" rtlCol="0">
            <a:spAutoFit/>
          </a:bodyPr>
          <a:lstStyle/>
          <a:p>
            <a:r>
              <a:rPr lang="en-US" sz="3600" b="1" dirty="0">
                <a:solidFill>
                  <a:schemeClr val="bg1"/>
                </a:solidFill>
              </a:rPr>
              <a:t>Requirements to Participate</a:t>
            </a:r>
          </a:p>
        </p:txBody>
      </p:sp>
      <p:pic>
        <p:nvPicPr>
          <p:cNvPr id="5" name="Recorded Sound">
            <a:hlinkClick r:id="" action="ppaction://media"/>
            <a:extLst>
              <a:ext uri="{FF2B5EF4-FFF2-40B4-BE49-F238E27FC236}">
                <a16:creationId xmlns:a16="http://schemas.microsoft.com/office/drawing/2014/main" id="{96DECFCA-286D-07AE-D501-2E9BC8D0E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0552" y="1268396"/>
            <a:ext cx="1004481" cy="1004481"/>
          </a:xfrm>
          <a:prstGeom prst="rect">
            <a:avLst/>
          </a:prstGeom>
        </p:spPr>
      </p:pic>
    </p:spTree>
    <p:extLst>
      <p:ext uri="{BB962C8B-B14F-4D97-AF65-F5344CB8AC3E}">
        <p14:creationId xmlns:p14="http://schemas.microsoft.com/office/powerpoint/2010/main" val="3305296425"/>
      </p:ext>
    </p:extLst>
  </p:cSld>
  <p:clrMapOvr>
    <a:masterClrMapping/>
  </p:clrMapOvr>
  <mc:AlternateContent xmlns:mc="http://schemas.openxmlformats.org/markup-compatibility/2006" xmlns:p14="http://schemas.microsoft.com/office/powerpoint/2010/main">
    <mc:Choice Requires="p14">
      <p:transition p14:dur="10" advClick="0" advTm="80425"/>
    </mc:Choice>
    <mc:Fallback xmlns="">
      <p:transition advClick="0" advTm="8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6"/>
        <p14:stopEvt time="79745" objId="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6"/>
</p:tagLst>
</file>

<file path=ppt/tags/tag2.xml><?xml version="1.0" encoding="utf-8"?>
<p:tagLst xmlns:a="http://schemas.openxmlformats.org/drawingml/2006/main" xmlns:r="http://schemas.openxmlformats.org/officeDocument/2006/relationships" xmlns:p="http://schemas.openxmlformats.org/presentationml/2006/main">
  <p:tag name="TIMING" val="|47.7"/>
</p:tagLst>
</file>

<file path=ppt/tags/tag3.xml><?xml version="1.0" encoding="utf-8"?>
<p:tagLst xmlns:a="http://schemas.openxmlformats.org/drawingml/2006/main" xmlns:r="http://schemas.openxmlformats.org/officeDocument/2006/relationships" xmlns:p="http://schemas.openxmlformats.org/presentationml/2006/main">
  <p:tag name="TIMING" val="|6.7|5.8"/>
</p:tagLst>
</file>

<file path=ppt/tags/tag4.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13.3"/>
</p:tagLst>
</file>

<file path=ppt/tags/tag6.xml><?xml version="1.0" encoding="utf-8"?>
<p:tagLst xmlns:a="http://schemas.openxmlformats.org/drawingml/2006/main" xmlns:r="http://schemas.openxmlformats.org/officeDocument/2006/relationships" xmlns:p="http://schemas.openxmlformats.org/presentationml/2006/main">
  <p:tag name="TIMING" val="|3.8|5.5|3|2.1|3.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 xsi:nil="true"/>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D246A8-EF6A-48FF-AC0B-335F918E4F94}">
  <ds:schemaRefs>
    <ds:schemaRef ds:uri="http://schemas.microsoft.com/sharepoint/v3/contenttype/forms"/>
  </ds:schemaRefs>
</ds:datastoreItem>
</file>

<file path=customXml/itemProps2.xml><?xml version="1.0" encoding="utf-8"?>
<ds:datastoreItem xmlns:ds="http://schemas.openxmlformats.org/officeDocument/2006/customXml" ds:itemID="{02B781EE-FCB7-4E87-A228-460A74E183A5}">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c39a5cb0-216e-41a0-bbeb-5bfa6ec8914d"/>
    <ds:schemaRef ds:uri="8cc968e8-0aeb-4c24-b729-a4daed7deb1b"/>
  </ds:schemaRefs>
</ds:datastoreItem>
</file>

<file path=customXml/itemProps3.xml><?xml version="1.0" encoding="utf-8"?>
<ds:datastoreItem xmlns:ds="http://schemas.openxmlformats.org/officeDocument/2006/customXml" ds:itemID="{4E8F8526-A2E0-407B-BD06-AB3F840FC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15162</TotalTime>
  <Words>4685</Words>
  <Application>Microsoft Office PowerPoint</Application>
  <PresentationFormat>On-screen Show (4:3)</PresentationFormat>
  <Paragraphs>404</Paragraphs>
  <Slides>25</Slides>
  <Notes>24</Notes>
  <HiddenSlides>0</HiddenSlides>
  <MMClips>24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Courier New</vt:lpstr>
      <vt:lpstr>Symbol</vt:lpstr>
      <vt:lpstr>Wingdings</vt:lpstr>
      <vt:lpstr>Custom Design</vt:lpstr>
      <vt:lpstr>1_Custom Design</vt:lpstr>
      <vt:lpstr>HEAD AND SPINAL CORD INJURY WAIVER </vt:lpstr>
      <vt:lpstr>Introduction</vt:lpstr>
      <vt:lpstr>PowerPoint Presentation</vt:lpstr>
      <vt:lpstr>Population Served</vt:lpstr>
      <vt:lpstr>PowerPoint Presentation</vt:lpstr>
      <vt:lpstr>PowerPoint Presentation</vt:lpstr>
      <vt:lpstr>PowerPoint Presentation</vt:lpstr>
      <vt:lpstr>PowerPoint Presentation</vt:lpstr>
      <vt:lpstr>PowerPoint Presentation</vt:lpstr>
      <vt:lpstr>Level of Care</vt:lpstr>
      <vt:lpstr>PowerPoint Presentation</vt:lpstr>
      <vt:lpstr>Enrollment</vt:lpstr>
      <vt:lpstr>Overview of Services</vt:lpstr>
      <vt:lpstr>Overview of Services (Cont’d)</vt:lpstr>
      <vt:lpstr>Overview of Services (Cont’d)</vt:lpstr>
      <vt:lpstr>Overview of Services (Cont’d)</vt:lpstr>
      <vt:lpstr>Overview of Services (Cont’d)</vt:lpstr>
      <vt:lpstr>Overview of Services (Cont’d)</vt:lpstr>
      <vt:lpstr>Overview of Services (Cont’d)</vt:lpstr>
      <vt:lpstr>Overview of Services (Cont’d)</vt:lpstr>
      <vt:lpstr>Overview of Services (Cont’d)</vt:lpstr>
      <vt:lpstr>Overview of Services (Cont’d)</vt:lpstr>
      <vt:lpstr>Overview of Services (Cont’d)</vt:lpstr>
      <vt:lpstr>HASCI Waiver Manual</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246</cp:revision>
  <cp:lastPrinted>2015-11-09T16:16:33Z</cp:lastPrinted>
  <dcterms:created xsi:type="dcterms:W3CDTF">2015-09-08T13:47:15Z</dcterms:created>
  <dcterms:modified xsi:type="dcterms:W3CDTF">2022-06-09T16:39:04Z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