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4"/>
    <p:sldMasterId id="2147483723" r:id="rId5"/>
  </p:sldMasterIdLst>
  <p:notesMasterIdLst>
    <p:notesMasterId r:id="rId26"/>
  </p:notesMasterIdLst>
  <p:sldIdLst>
    <p:sldId id="265" r:id="rId6"/>
    <p:sldId id="266" r:id="rId7"/>
    <p:sldId id="270" r:id="rId8"/>
    <p:sldId id="269" r:id="rId9"/>
    <p:sldId id="285" r:id="rId10"/>
    <p:sldId id="284" r:id="rId11"/>
    <p:sldId id="273" r:id="rId12"/>
    <p:sldId id="263" r:id="rId13"/>
    <p:sldId id="275" r:id="rId14"/>
    <p:sldId id="274" r:id="rId15"/>
    <p:sldId id="262" r:id="rId16"/>
    <p:sldId id="276" r:id="rId17"/>
    <p:sldId id="277" r:id="rId18"/>
    <p:sldId id="278" r:id="rId19"/>
    <p:sldId id="279" r:id="rId20"/>
    <p:sldId id="280" r:id="rId21"/>
    <p:sldId id="281" r:id="rId22"/>
    <p:sldId id="282" r:id="rId23"/>
    <p:sldId id="286" r:id="rId24"/>
    <p:sldId id="267"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5"/>
    <a:srgbClr val="E27500"/>
    <a:srgbClr val="007630"/>
    <a:srgbClr val="799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4" autoAdjust="0"/>
    <p:restoredTop sz="86099" autoAdjust="0"/>
  </p:normalViewPr>
  <p:slideViewPr>
    <p:cSldViewPr snapToGrid="0">
      <p:cViewPr varScale="1">
        <p:scale>
          <a:sx n="77" d="100"/>
          <a:sy n="77" d="100"/>
        </p:scale>
        <p:origin x="1134" y="84"/>
      </p:cViewPr>
      <p:guideLst/>
    </p:cSldViewPr>
  </p:slideViewPr>
  <p:notesTextViewPr>
    <p:cViewPr>
      <p:scale>
        <a:sx n="1" d="1"/>
        <a:sy n="1" d="1"/>
      </p:scale>
      <p:origin x="0" y="-978"/>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6/17/2022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cddsn.go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Intellectual Disability/Related Disabilities Waiver, also known as the ID/RD Waiver, offers services meant to prevent and/or delay institutionalization of the waiver participants. This waiver reflects the State’s commitment in offering viable community options as an alternative to institutional placement.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a:p>
        </p:txBody>
      </p:sp>
    </p:spTree>
    <p:extLst>
      <p:ext uri="{BB962C8B-B14F-4D97-AF65-F5344CB8AC3E}">
        <p14:creationId xmlns:p14="http://schemas.microsoft.com/office/powerpoint/2010/main" val="345070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t>Career Preparation Services</a:t>
            </a:r>
            <a:endParaRPr lang="en-US" sz="1200" dirty="0"/>
          </a:p>
          <a:p>
            <a:r>
              <a:rPr lang="en-US" sz="1200" dirty="0"/>
              <a:t>Career Preparation Services are time-limited and aimed at preparing individuals for competitive employment.  These services can include experiences and exposure to careers and teach such concepts as attendance, task completion, problem solving, interpersonal relations and safety as outlined in the individual’s person-centered plan.  Services are designed to create a path to integrated community-based employment for which an individual is compensated at or above minimum wage.  On site attendance at the licensed facility is not required to receive services that originate from the facility.  The cost for transportation is included in the rate paid to the provider.</a:t>
            </a:r>
          </a:p>
          <a:p>
            <a:r>
              <a:rPr lang="en-US" sz="1200" dirty="0"/>
              <a:t> </a:t>
            </a:r>
          </a:p>
          <a:p>
            <a:pPr lvl="0"/>
            <a:r>
              <a:rPr lang="en-US" sz="1200" u="sng" dirty="0"/>
              <a:t>Community Services </a:t>
            </a:r>
            <a:endParaRPr lang="en-US" sz="1200" dirty="0"/>
          </a:p>
          <a:p>
            <a:r>
              <a:rPr lang="en-US" sz="1200" dirty="0"/>
              <a:t>Services aimed at developing one’s awareness of and participation in the community through exposure to and experiences in the community</a:t>
            </a:r>
          </a:p>
          <a:p>
            <a:r>
              <a:rPr lang="en-US" sz="1200" dirty="0"/>
              <a:t> </a:t>
            </a:r>
          </a:p>
          <a:p>
            <a:pPr lvl="0"/>
            <a:r>
              <a:rPr lang="en-US" sz="1200" u="sng" dirty="0"/>
              <a:t>Day Activity</a:t>
            </a:r>
            <a:endParaRPr lang="en-US" sz="1200" dirty="0"/>
          </a:p>
          <a:p>
            <a:r>
              <a:rPr lang="en-US" sz="1200" dirty="0"/>
              <a:t>Activities and services provided to enable participants to achieve, maintain, improve or decelerate the loss of personal care, social or adaptive skills.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a:p>
        </p:txBody>
      </p:sp>
    </p:spTree>
    <p:extLst>
      <p:ext uri="{BB962C8B-B14F-4D97-AF65-F5344CB8AC3E}">
        <p14:creationId xmlns:p14="http://schemas.microsoft.com/office/powerpoint/2010/main" val="225578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t>Employment Services</a:t>
            </a:r>
            <a:endParaRPr lang="en-US" sz="1200" dirty="0"/>
          </a:p>
          <a:p>
            <a:r>
              <a:rPr lang="en-US" sz="1200" dirty="0"/>
              <a:t>Intensive, on-going supports for participants for whom competitive employment at or above minimum wage is unlikely absent the provision of supports</a:t>
            </a:r>
          </a:p>
          <a:p>
            <a:endParaRPr lang="en-US" sz="1200" dirty="0"/>
          </a:p>
          <a:p>
            <a:pPr lvl="0"/>
            <a:r>
              <a:rPr lang="en-US" sz="1200" u="sng" dirty="0"/>
              <a:t>Environmental Modifications</a:t>
            </a:r>
            <a:endParaRPr lang="en-US" sz="1200" dirty="0"/>
          </a:p>
          <a:p>
            <a:r>
              <a:rPr lang="en-US" sz="1200" dirty="0"/>
              <a:t>Physical adaptations to the participant’s home which are necessary to ensure the safety of the participant</a:t>
            </a:r>
          </a:p>
          <a:p>
            <a:endParaRPr lang="en-US" sz="1200" dirty="0"/>
          </a:p>
          <a:p>
            <a:r>
              <a:rPr lang="en-US" sz="1200" u="sng" dirty="0"/>
              <a:t>Independent Living Skills</a:t>
            </a:r>
          </a:p>
          <a:p>
            <a:r>
              <a:rPr lang="en-US" sz="1200" u="none" dirty="0"/>
              <a:t>Services that develop, maintain and improve the community-living skills of a waiver participant.  The services include direct training from a qualified staff person to address the identified skill development needs of a waiver participant in the areas of communication skills, community living and mobility, interpersonal skills, reduction/elimination of problem behavior, self-care and sensory/motor development involved in acquiring functional skills.</a:t>
            </a:r>
          </a:p>
          <a:p>
            <a:endParaRPr lang="en-US" sz="1200" u="none" dirty="0"/>
          </a:p>
          <a:p>
            <a:r>
              <a:rPr lang="en-US" sz="1200" u="sng" dirty="0"/>
              <a:t>Nursing Services</a:t>
            </a:r>
          </a:p>
          <a:p>
            <a:r>
              <a:rPr lang="en-US" sz="1200" u="none" dirty="0"/>
              <a:t>Skilled services provided within the scope of the South Carolina Nurse Practice Act, as ordered by a physician and deemed medically necessary.</a:t>
            </a:r>
          </a:p>
          <a:p>
            <a:endParaRPr lang="en-US" sz="1200" dirty="0"/>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a:p>
        </p:txBody>
      </p:sp>
    </p:spTree>
    <p:extLst>
      <p:ext uri="{BB962C8B-B14F-4D97-AF65-F5344CB8AC3E}">
        <p14:creationId xmlns:p14="http://schemas.microsoft.com/office/powerpoint/2010/main" val="192526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Personal Care 2 Services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Hands on assistance in the performance of Activities of Daily Living (ADLs) for participants age 21 or older. Assisting with ADLs may include: eating, bathing, dressing, toileting, transferring, maintaining continence, and assistance with ambulation</a:t>
            </a:r>
            <a:r>
              <a:rPr lang="en-US" sz="1200" kern="1200" dirty="0">
                <a:solidFill>
                  <a:schemeClr val="tx1"/>
                </a:solidFill>
                <a:effectLst/>
                <a:latin typeface="+mn-lt"/>
                <a:ea typeface="+mn-ea"/>
                <a:cs typeface="+mn-cs"/>
              </a:rPr>
              <a:t>.  Children’s Personal Care Services (CPCA) are available through State Plan Medicaid for those individuals under age 21 </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Personal Care 1 Services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Assistance with instrumental activities of daily living (IADLs) such as light housework, laundry and meal preparation.</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Personal Emergency Response System (PERS)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electronic device that enables participants at high risk of institutionalization to secure help in an emergency.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service is limited to those participants who live alone or who are alone in their own home for significant parts of the day or night and who would otherwise require extensive routine supervision.</a:t>
            </a:r>
          </a:p>
        </p:txBody>
      </p:sp>
      <p:sp>
        <p:nvSpPr>
          <p:cNvPr id="4" name="Slide Number Placeholder 3"/>
          <p:cNvSpPr>
            <a:spLocks noGrp="1"/>
          </p:cNvSpPr>
          <p:nvPr>
            <p:ph type="sldNum" sz="quarter" idx="5"/>
          </p:nvPr>
        </p:nvSpPr>
        <p:spPr/>
        <p:txBody>
          <a:bodyPr/>
          <a:lstStyle/>
          <a:p>
            <a:fld id="{DB230204-478F-4DFD-97BB-57A3583ACF74}" type="slidenum">
              <a:rPr lang="en-US" smtClean="0"/>
              <a:t>13</a:t>
            </a:fld>
            <a:endParaRPr lang="en-US"/>
          </a:p>
        </p:txBody>
      </p:sp>
    </p:spTree>
    <p:extLst>
      <p:ext uri="{BB962C8B-B14F-4D97-AF65-F5344CB8AC3E}">
        <p14:creationId xmlns:p14="http://schemas.microsoft.com/office/powerpoint/2010/main" val="160258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t>Pest Control Treatment and Pest Control Bed Bugs</a:t>
            </a:r>
            <a:endParaRPr lang="en-US" sz="1200" dirty="0"/>
          </a:p>
          <a:p>
            <a:r>
              <a:rPr lang="en-US" sz="1200" dirty="0"/>
              <a:t>Aid in maintaining an environment free of insects such as roaches and other potential disease carriers to enhance safety, sanitation, and cleanliness of the participant’s home/or residence.</a:t>
            </a:r>
          </a:p>
          <a:p>
            <a:endParaRPr lang="en-US" sz="1200" dirty="0"/>
          </a:p>
          <a:p>
            <a:pPr lvl="0"/>
            <a:r>
              <a:rPr lang="en-US" sz="1200" u="sng" dirty="0"/>
              <a:t>Private Vehicle Modifications and Private Vehicle Modification Consultations</a:t>
            </a:r>
            <a:endParaRPr lang="en-US" sz="1200" dirty="0"/>
          </a:p>
          <a:p>
            <a:r>
              <a:rPr lang="en-US" sz="1200" dirty="0"/>
              <a:t>Modifications to a privately owned vehicle used to transport the participant </a:t>
            </a:r>
            <a:r>
              <a:rPr lang="en-US" sz="1200" b="1" dirty="0"/>
              <a:t>(e.g., installation of a lift, tie downs, lowering the floor of the vehicle, raising the roof, etc.)</a:t>
            </a:r>
            <a:endParaRPr lang="en-US" sz="1200" dirty="0"/>
          </a:p>
          <a:p>
            <a:endParaRPr lang="en-US" sz="1200" u="sng" dirty="0"/>
          </a:p>
          <a:p>
            <a:r>
              <a:rPr lang="en-US" sz="1200" u="sng" dirty="0"/>
              <a:t>Residential Habilitation Services</a:t>
            </a:r>
            <a:endParaRPr lang="en-US" sz="1200" dirty="0"/>
          </a:p>
          <a:p>
            <a:r>
              <a:rPr lang="en-US" sz="1200" dirty="0"/>
              <a:t>Residential Habilitation is the care, supervision and skills training provided to a person in a non-institutional setting.  The type, scope and frequency of care, supervision, and skills training to be furnished are described in the person’s service plan and are based on his/her assessed needs and preferences.  Services furnished as Residential Habilitation must support the person to live as independently as possible in the most integrated setting that is appropriate to his/her needs.</a:t>
            </a:r>
          </a:p>
        </p:txBody>
      </p:sp>
      <p:sp>
        <p:nvSpPr>
          <p:cNvPr id="4" name="Slide Number Placeholder 3"/>
          <p:cNvSpPr>
            <a:spLocks noGrp="1"/>
          </p:cNvSpPr>
          <p:nvPr>
            <p:ph type="sldNum" sz="quarter" idx="5"/>
          </p:nvPr>
        </p:nvSpPr>
        <p:spPr/>
        <p:txBody>
          <a:bodyPr/>
          <a:lstStyle/>
          <a:p>
            <a:fld id="{DB230204-478F-4DFD-97BB-57A3583ACF74}" type="slidenum">
              <a:rPr lang="en-US" smtClean="0"/>
              <a:t>14</a:t>
            </a:fld>
            <a:endParaRPr lang="en-US"/>
          </a:p>
        </p:txBody>
      </p:sp>
    </p:spTree>
    <p:extLst>
      <p:ext uri="{BB962C8B-B14F-4D97-AF65-F5344CB8AC3E}">
        <p14:creationId xmlns:p14="http://schemas.microsoft.com/office/powerpoint/2010/main" val="295652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solidFill>
                  <a:schemeClr val="accent4">
                    <a:lumMod val="75000"/>
                  </a:schemeClr>
                </a:solidFill>
              </a:rPr>
              <a:t>Respite Care</a:t>
            </a:r>
            <a:endParaRPr lang="en-US" sz="1200" dirty="0">
              <a:solidFill>
                <a:schemeClr val="accent4">
                  <a:lumMod val="75000"/>
                </a:schemeClr>
              </a:solidFill>
            </a:endParaRPr>
          </a:p>
          <a:p>
            <a:r>
              <a:rPr lang="en-US" sz="1200" dirty="0"/>
              <a:t>Care provided on a short-term basis because of the absence or need for relief of those persons normally providing the care</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Specialized Medical Equipment, Supplies and Assistive Technology and Consultations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Specialized medical equipment, supplies and assistive technology to include devices, controls, or appliances, specified in the plan of care which enable individuals to increase their abilities to perform activities of daily living or to perceive, control, or communicate with the environment in which they live.  This service also includes items necessary for life support, remote supports, ancillary supplies and equipment necessary to the proper functioning of such items, and durable and non-durable medical equipment not available under the Medicaid State Plan.  Items reimbursed with waiver funds shall be in addition to any medical equipment and supplies furnished under the State Plan and shall exclude those items which are not of direct medical or remedial benefit to the individual.  All items shall meet applicable standards of manufacture, design and installation.</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Support Center Services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Non-medical care, supervision and assistance provided in a non-institutional, group setting</a:t>
            </a:r>
          </a:p>
        </p:txBody>
      </p:sp>
      <p:sp>
        <p:nvSpPr>
          <p:cNvPr id="4" name="Slide Number Placeholder 3"/>
          <p:cNvSpPr>
            <a:spLocks noGrp="1"/>
          </p:cNvSpPr>
          <p:nvPr>
            <p:ph type="sldNum" sz="quarter" idx="5"/>
          </p:nvPr>
        </p:nvSpPr>
        <p:spPr/>
        <p:txBody>
          <a:bodyPr/>
          <a:lstStyle/>
          <a:p>
            <a:fld id="{DB230204-478F-4DFD-97BB-57A3583ACF74}" type="slidenum">
              <a:rPr lang="en-US" smtClean="0"/>
              <a:t>15</a:t>
            </a:fld>
            <a:endParaRPr lang="en-US"/>
          </a:p>
        </p:txBody>
      </p:sp>
    </p:spTree>
    <p:extLst>
      <p:ext uri="{BB962C8B-B14F-4D97-AF65-F5344CB8AC3E}">
        <p14:creationId xmlns:p14="http://schemas.microsoft.com/office/powerpoint/2010/main" val="169564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Incontinence Supplies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Diapers, </a:t>
            </a:r>
            <a:r>
              <a:rPr lang="en-US" sz="1200" kern="1200" dirty="0" err="1">
                <a:solidFill>
                  <a:schemeClr val="tx1"/>
                </a:solidFill>
                <a:effectLst/>
                <a:latin typeface="+mn-lt"/>
                <a:ea typeface="+mn-ea"/>
                <a:cs typeface="+mn-cs"/>
              </a:rPr>
              <a:t>underpads</a:t>
            </a:r>
            <a:r>
              <a:rPr lang="en-US" sz="1200" kern="1200" dirty="0">
                <a:solidFill>
                  <a:schemeClr val="tx1"/>
                </a:solidFill>
                <a:effectLst/>
                <a:latin typeface="+mn-lt"/>
                <a:ea typeface="+mn-ea"/>
                <a:cs typeface="+mn-cs"/>
              </a:rPr>
              <a:t>, wipes, liners, and disposable gloves provided to participants who are at least twenty-one (21) years old and who are incontinent of bowel and/or bladder according to the established medical criteria. </a:t>
            </a:r>
          </a:p>
          <a:p>
            <a:pPr lvl="0"/>
            <a:r>
              <a:rPr lang="en-US" sz="1200" kern="1200" dirty="0">
                <a:solidFill>
                  <a:schemeClr val="tx1"/>
                </a:solidFill>
                <a:effectLst/>
                <a:latin typeface="+mn-lt"/>
                <a:ea typeface="+mn-ea"/>
                <a:cs typeface="+mn-cs"/>
              </a:rPr>
              <a:t>Incontinence Supplies are available through State Plan Medicaid for those individuals under age 21.</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Waiver Case 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Services that assist participants in gaining access to needed waiver and other State plan services, as well as medical, social, education and other services, regardless of the funding sources for the services to which access is gained</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Transitional Waiver Case 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Typically, WCM shall only be provided to participants who are residing in a community setting. However, as an exception, WCM may also be provided to a participant transitioning to a community setting following an institutional stay (e.g., nursing home, in-patient psychiatric hospital, ICF/IID or PRTF). </a:t>
            </a:r>
          </a:p>
        </p:txBody>
      </p:sp>
      <p:sp>
        <p:nvSpPr>
          <p:cNvPr id="4" name="Slide Number Placeholder 3"/>
          <p:cNvSpPr>
            <a:spLocks noGrp="1"/>
          </p:cNvSpPr>
          <p:nvPr>
            <p:ph type="sldNum" sz="quarter" idx="5"/>
          </p:nvPr>
        </p:nvSpPr>
        <p:spPr/>
        <p:txBody>
          <a:bodyPr/>
          <a:lstStyle/>
          <a:p>
            <a:fld id="{DB230204-478F-4DFD-97BB-57A3583ACF74}" type="slidenum">
              <a:rPr lang="en-US" smtClean="0"/>
              <a:t>16</a:t>
            </a:fld>
            <a:endParaRPr lang="en-US"/>
          </a:p>
        </p:txBody>
      </p:sp>
    </p:spTree>
    <p:extLst>
      <p:ext uri="{BB962C8B-B14F-4D97-AF65-F5344CB8AC3E}">
        <p14:creationId xmlns:p14="http://schemas.microsoft.com/office/powerpoint/2010/main" val="2347461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potential enrollee may meet the requirements and other conditions to enroll in the ID/RD Waiver, but a slot may not be available.  If that is the case, the applicant will be placed on a waiting list based on the earliest referral date.</a:t>
            </a:r>
          </a:p>
        </p:txBody>
      </p:sp>
      <p:sp>
        <p:nvSpPr>
          <p:cNvPr id="4" name="Slide Number Placeholder 3"/>
          <p:cNvSpPr>
            <a:spLocks noGrp="1"/>
          </p:cNvSpPr>
          <p:nvPr>
            <p:ph type="sldNum" sz="quarter" idx="5"/>
          </p:nvPr>
        </p:nvSpPr>
        <p:spPr/>
        <p:txBody>
          <a:bodyPr/>
          <a:lstStyle/>
          <a:p>
            <a:fld id="{DB230204-478F-4DFD-97BB-57A3583ACF74}" type="slidenum">
              <a:rPr lang="en-US" smtClean="0"/>
              <a:t>17</a:t>
            </a:fld>
            <a:endParaRPr lang="en-US"/>
          </a:p>
        </p:txBody>
      </p:sp>
    </p:spTree>
    <p:extLst>
      <p:ext uri="{BB962C8B-B14F-4D97-AF65-F5344CB8AC3E}">
        <p14:creationId xmlns:p14="http://schemas.microsoft.com/office/powerpoint/2010/main" val="56063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 slot has been reserved in the waiver for the applicants who fall in the following categories. These applicants will be given priority and may be enrolled in the ID /RD waiver </a:t>
            </a:r>
            <a:r>
              <a:rPr lang="en-US" sz="1200" b="1" i="1" dirty="0"/>
              <a:t>without being placed on a waiting list</a:t>
            </a:r>
            <a:r>
              <a:rPr lang="en-US" sz="1200" b="1" dirty="0"/>
              <a:t>:</a:t>
            </a:r>
          </a:p>
          <a:p>
            <a:pPr marL="742950" lvl="0" indent="-742950">
              <a:buFont typeface="+mj-lt"/>
              <a:buAutoNum type="arabicPeriod"/>
            </a:pPr>
            <a:r>
              <a:rPr lang="en-US" sz="1200" dirty="0"/>
              <a:t>Those discharged from an ICF/IID; the enrollment process must begin within 30 days of discharge.</a:t>
            </a:r>
          </a:p>
          <a:p>
            <a:pPr marL="742950" lvl="0" indent="-742950">
              <a:buFont typeface="+mj-lt"/>
              <a:buAutoNum type="arabicPeriod"/>
            </a:pPr>
            <a:r>
              <a:rPr lang="en-US" sz="1200" dirty="0"/>
              <a:t>Children in SCDSS custody for whom SCDSS has agreed to sponsor ID/RD Waiver enrollment.</a:t>
            </a:r>
          </a:p>
          <a:p>
            <a:pPr marL="742950" lvl="0" indent="-742950">
              <a:buFont typeface="+mj-lt"/>
              <a:buAutoNum type="arabicPeriod"/>
            </a:pPr>
            <a:r>
              <a:rPr lang="en-US" sz="1200" dirty="0"/>
              <a:t>Those applicants who reside in or need DDSN-sponsored residential placement in order to receive waiver supports and services.</a:t>
            </a:r>
          </a:p>
          <a:p>
            <a:pPr marL="742950" lvl="0" indent="-742950">
              <a:buFont typeface="+mj-lt"/>
              <a:buAutoNum type="arabicPeriod"/>
            </a:pPr>
            <a:r>
              <a:rPr lang="en-US" sz="1200" dirty="0"/>
              <a:t>Those participants enrolled in the Community Supports Waiver who have anticipated, long term/ongoing needs that will exceed the individual cost limit of the Community Supports waiver. </a:t>
            </a:r>
          </a:p>
          <a:p>
            <a:pPr marL="742950" lvl="0" indent="-742950">
              <a:buFont typeface="+mj-lt"/>
              <a:buAutoNum type="arabicPeriod"/>
            </a:pPr>
            <a:r>
              <a:rPr lang="en-US" sz="1200" dirty="0"/>
              <a:t>When waiver services are needed to prevent serious and imminent harm</a:t>
            </a:r>
          </a:p>
          <a:p>
            <a:pPr marL="742950" lvl="0" indent="-742950">
              <a:buFont typeface="+mj-lt"/>
              <a:buAutoNum type="arabicPeriod"/>
            </a:pPr>
            <a:r>
              <a:rPr lang="en-US" sz="1200" dirty="0"/>
              <a:t>Eligible family members of a member of the armed services who maintains a South Carolina residence</a:t>
            </a:r>
          </a:p>
        </p:txBody>
      </p:sp>
      <p:sp>
        <p:nvSpPr>
          <p:cNvPr id="4" name="Slide Number Placeholder 3"/>
          <p:cNvSpPr>
            <a:spLocks noGrp="1"/>
          </p:cNvSpPr>
          <p:nvPr>
            <p:ph type="sldNum" sz="quarter" idx="5"/>
          </p:nvPr>
        </p:nvSpPr>
        <p:spPr/>
        <p:txBody>
          <a:bodyPr/>
          <a:lstStyle/>
          <a:p>
            <a:fld id="{DB230204-478F-4DFD-97BB-57A3583ACF74}" type="slidenum">
              <a:rPr lang="en-US" smtClean="0"/>
              <a:t>18</a:t>
            </a:fld>
            <a:endParaRPr lang="en-US"/>
          </a:p>
        </p:txBody>
      </p:sp>
    </p:spTree>
    <p:extLst>
      <p:ext uri="{BB962C8B-B14F-4D97-AF65-F5344CB8AC3E}">
        <p14:creationId xmlns:p14="http://schemas.microsoft.com/office/powerpoint/2010/main" val="3546496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need to feel overwhelmed.  All waiver services, policies and procedures are housed on the SCDDSN website (</a:t>
            </a:r>
            <a:r>
              <a:rPr lang="en-US" sz="1200" dirty="0">
                <a:hlinkClick r:id="rId3"/>
              </a:rPr>
              <a:t>www.SCDDSN.gov</a:t>
            </a:r>
            <a:r>
              <a:rPr lang="en-US" sz="1200" dirty="0"/>
              <a:t>) and can be accessed when needed.</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19</a:t>
            </a:fld>
            <a:endParaRPr lang="en-US"/>
          </a:p>
        </p:txBody>
      </p:sp>
    </p:spTree>
    <p:extLst>
      <p:ext uri="{BB962C8B-B14F-4D97-AF65-F5344CB8AC3E}">
        <p14:creationId xmlns:p14="http://schemas.microsoft.com/office/powerpoint/2010/main" val="393692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South Carolina Department of Health and Human Services (SCDHHS) has administrative authority for all waivers including the ID/RD waiver.  The South Carolina Department of Disabilities and Special Needs (SCDDSN) performs waiver operations under a Memorandum of Agreement (MOA) with SCDHHS. Services in this waiver are provided at the local level through county Disabilities and Special Needs (DSN) Boards and private providers mainly through a traditional service delivery system that is person centered and goal oriented.</a:t>
            </a:r>
          </a:p>
          <a:p>
            <a:endParaRPr lang="en-US" dirty="0">
              <a:solidFill>
                <a:srgbClr val="FF0000"/>
              </a:solidFill>
            </a:endParaRPr>
          </a:p>
          <a:p>
            <a:r>
              <a:rPr lang="en-US" dirty="0">
                <a:solidFill>
                  <a:srgbClr val="FF0000"/>
                </a:solidFill>
              </a:rPr>
              <a:t>Please note that the Waiver programs are not intended to pay for 24-hour care or needs.</a:t>
            </a:r>
            <a:r>
              <a:rPr lang="en-US" dirty="0"/>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a:p>
        </p:txBody>
      </p:sp>
    </p:spTree>
    <p:extLst>
      <p:ext uri="{BB962C8B-B14F-4D97-AF65-F5344CB8AC3E}">
        <p14:creationId xmlns:p14="http://schemas.microsoft.com/office/powerpoint/2010/main" val="20051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ID/RD Waiver serves people who live in the community and meet the Intermediate Care Facility for Individuals with Intellectual Disabilities (ICF-IID) level of care criteria.</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30204-478F-4DFD-97BB-57A3583ACF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0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intellectual disability is defined 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condition in which an individual demonstrates significantly below-average intellectual functioning (a valid IQ of 70 or below) and has concurrent deficits in adaptive functioning in at least two areas: communication, self-care, home living, social/interpersonal skills, use of community resources, self-direction, functional academic skills, work, leisure, health and safety.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a:p>
        </p:txBody>
      </p:sp>
    </p:spTree>
    <p:extLst>
      <p:ext uri="{BB962C8B-B14F-4D97-AF65-F5344CB8AC3E}">
        <p14:creationId xmlns:p14="http://schemas.microsoft.com/office/powerpoint/2010/main" val="37702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4">
                    <a:lumMod val="75000"/>
                  </a:schemeClr>
                </a:solidFill>
              </a:rPr>
              <a:t>A related disability is defined as</a:t>
            </a:r>
            <a:r>
              <a:rPr lang="en-US" dirty="0">
                <a:solidFill>
                  <a:schemeClr val="accent4">
                    <a:lumMod val="75000"/>
                  </a:schemeClr>
                </a:solidFill>
              </a:rPr>
              <a:t>:</a:t>
            </a:r>
          </a:p>
          <a:p>
            <a:r>
              <a:rPr lang="en-US" dirty="0">
                <a:solidFill>
                  <a:srgbClr val="004875"/>
                </a:solidFill>
              </a:rPr>
              <a:t>Severe, chronic conditions which are found to be closely related to an intellectual disability or which require treatment similar to that required for individuals with an intellectual disability (e.g., cerebral palsy, epilepsy, etc.).  </a:t>
            </a:r>
          </a:p>
          <a:p>
            <a:endParaRPr lang="en-US" dirty="0">
              <a:solidFill>
                <a:srgbClr val="004875"/>
              </a:solidFill>
            </a:endParaRPr>
          </a:p>
          <a:p>
            <a:r>
              <a:rPr lang="en-US" dirty="0">
                <a:solidFill>
                  <a:srgbClr val="004875"/>
                </a:solidFill>
              </a:rPr>
              <a:t>Onset of a related disability must be diagnosed before the age of 22.</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a:p>
        </p:txBody>
      </p:sp>
    </p:spTree>
    <p:extLst>
      <p:ext uri="{BB962C8B-B14F-4D97-AF65-F5344CB8AC3E}">
        <p14:creationId xmlns:p14="http://schemas.microsoft.com/office/powerpoint/2010/main" val="702293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order to become enrolled in the ID/RD Waiver, a potential enrollee must meet the following requirements:</a:t>
            </a:r>
            <a:r>
              <a:rPr lang="en-US" sz="1200" kern="1200" dirty="0">
                <a:solidFill>
                  <a:schemeClr val="tx1"/>
                </a:solidFill>
                <a:effectLst/>
                <a:latin typeface="+mn-lt"/>
                <a:ea typeface="+mn-ea"/>
                <a:cs typeface="+mn-cs"/>
              </a:rPr>
              <a:t>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 allocated a waiver slot. </a:t>
            </a:r>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-be given the option of receiving services in his/her home and community or in a facility.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 Medicaid enrolled or be eligible to receive South Carolina Medicaid.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-have needs that can be met by the provision of waiver services</a:t>
            </a:r>
            <a:r>
              <a:rPr lang="en-US" sz="1200" kern="1200" dirty="0">
                <a:solidFill>
                  <a:schemeClr val="tx1"/>
                </a:solidFill>
                <a:effectLst/>
                <a:latin typeface="+mn-lt"/>
                <a:ea typeface="+mn-ea"/>
                <a:cs typeface="+mn-cs"/>
              </a:rPr>
              <a:t>.</a:t>
            </a:r>
          </a:p>
          <a:p>
            <a:pPr lvl="0"/>
            <a:r>
              <a:rPr lang="en-US" sz="1200" b="1" kern="1200" dirty="0">
                <a:solidFill>
                  <a:schemeClr val="tx1"/>
                </a:solidFill>
                <a:effectLst/>
                <a:latin typeface="+mn-lt"/>
                <a:ea typeface="+mn-ea"/>
                <a:cs typeface="+mn-cs"/>
              </a:rPr>
              <a:t>-meet ICF/IID Level of Care.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a:p>
        </p:txBody>
      </p:sp>
    </p:spTree>
    <p:extLst>
      <p:ext uri="{BB962C8B-B14F-4D97-AF65-F5344CB8AC3E}">
        <p14:creationId xmlns:p14="http://schemas.microsoft.com/office/powerpoint/2010/main" val="13811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approved waiver document specifies the services that are available through that waiver and includes applicable limitations on those services.</a:t>
            </a:r>
          </a:p>
          <a:p>
            <a:r>
              <a:rPr lang="en-US" dirty="0"/>
              <a:t> </a:t>
            </a:r>
          </a:p>
          <a:p>
            <a:r>
              <a:rPr lang="en-US" dirty="0"/>
              <a:t>The following services may be funded by Medicaid through South Carolina's ID/RD Waiver based on assessed need:</a:t>
            </a:r>
          </a:p>
          <a:p>
            <a:r>
              <a:rPr lang="en-US" dirty="0"/>
              <a:t> </a:t>
            </a:r>
          </a:p>
          <a:p>
            <a:pPr lvl="0"/>
            <a:r>
              <a:rPr lang="en-US" u="sng" dirty="0"/>
              <a:t>Adult Attendant Care Services</a:t>
            </a:r>
            <a:endParaRPr lang="en-US" dirty="0"/>
          </a:p>
          <a:p>
            <a:r>
              <a:rPr lang="en-US" dirty="0"/>
              <a:t>Assistance with activities of daily living and personal care for those adult participants (age 21 or older) who are able to self-direct their care</a:t>
            </a:r>
          </a:p>
          <a:p>
            <a:pPr lvl="0"/>
            <a:r>
              <a:rPr lang="en-US" i="1" dirty="0"/>
              <a:t>limited to 28 hours per week (28 combined hours of Adult Attendant Care, Adult Companion Services and Personal Care 2 Services)</a:t>
            </a:r>
          </a:p>
          <a:p>
            <a:r>
              <a:rPr lang="en-US" dirty="0"/>
              <a:t> </a:t>
            </a:r>
          </a:p>
          <a:p>
            <a:pPr lvl="0"/>
            <a:r>
              <a:rPr lang="en-US" u="sng" dirty="0"/>
              <a:t>Adult Companion Services</a:t>
            </a:r>
            <a:endParaRPr lang="en-US" dirty="0"/>
          </a:p>
          <a:p>
            <a:r>
              <a:rPr lang="en-US" dirty="0"/>
              <a:t>Non-medical care, supervision, and socialization provided to an adult (age 21 or older)</a:t>
            </a:r>
          </a:p>
          <a:p>
            <a:pPr lvl="0"/>
            <a:r>
              <a:rPr lang="en-US" i="1" dirty="0"/>
              <a:t>limited to 28 hours per week (28 combined hours of Adult Attendant Care, Adult Companion Services and Personal Care 2 Services)</a:t>
            </a:r>
          </a:p>
          <a:p>
            <a:r>
              <a:rPr lang="en-US" dirty="0"/>
              <a:t> </a:t>
            </a:r>
          </a:p>
          <a:p>
            <a:pPr lvl="0"/>
            <a:r>
              <a:rPr lang="en-US" u="sng" dirty="0"/>
              <a:t>Adult Day Health Care Services</a:t>
            </a:r>
            <a:endParaRPr lang="en-US" dirty="0"/>
          </a:p>
          <a:p>
            <a:r>
              <a:rPr lang="en-US" dirty="0"/>
              <a:t>Care furnished to someone age 18 or older 5 or more hours per day for one or more days per week, in a licensed outpatient setting, encompassing both health and social services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a:p>
        </p:txBody>
      </p:sp>
    </p:spTree>
    <p:extLst>
      <p:ext uri="{BB962C8B-B14F-4D97-AF65-F5344CB8AC3E}">
        <p14:creationId xmlns:p14="http://schemas.microsoft.com/office/powerpoint/2010/main" val="412283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sng" dirty="0"/>
              <a:t>Adult Vision Services</a:t>
            </a:r>
            <a:endParaRPr lang="en-US" dirty="0"/>
          </a:p>
          <a:p>
            <a:r>
              <a:rPr lang="en-US" dirty="0"/>
              <a:t>Extension of the State Plan Medicaid benefit for adult participants (21 or older).</a:t>
            </a:r>
          </a:p>
          <a:p>
            <a:endParaRPr lang="en-US" dirty="0"/>
          </a:p>
          <a:p>
            <a:r>
              <a:rPr lang="en-US" dirty="0"/>
              <a:t>Details are found in the Physician’s Provider manual on the SC DHHS website.</a:t>
            </a:r>
          </a:p>
          <a:p>
            <a:r>
              <a:rPr lang="en-US" dirty="0"/>
              <a:t> </a:t>
            </a:r>
          </a:p>
          <a:p>
            <a:pPr lvl="0"/>
            <a:r>
              <a:rPr lang="en-US" u="sng" dirty="0"/>
              <a:t>Audiology Services</a:t>
            </a:r>
            <a:endParaRPr lang="en-US" dirty="0"/>
          </a:p>
          <a:p>
            <a:r>
              <a:rPr lang="en-US" dirty="0"/>
              <a:t>Extension of the State Plan Medicaid benefit for adult participants (21 or older)</a:t>
            </a:r>
          </a:p>
          <a:p>
            <a:endParaRPr lang="en-US" dirty="0"/>
          </a:p>
          <a:p>
            <a:r>
              <a:rPr lang="en-US" dirty="0"/>
              <a:t>Details are found in the Private Rehabilitative Therapy and Audiological Services manual on the SC DHHS website.</a:t>
            </a:r>
          </a:p>
          <a:p>
            <a:r>
              <a:rPr lang="en-US" dirty="0"/>
              <a:t> </a:t>
            </a:r>
          </a:p>
          <a:p>
            <a:pPr lvl="0"/>
            <a:r>
              <a:rPr lang="en-US" u="sng" dirty="0"/>
              <a:t>Behavior Support Services</a:t>
            </a:r>
            <a:endParaRPr lang="en-US" dirty="0"/>
          </a:p>
          <a:p>
            <a:r>
              <a:rPr lang="en-US" dirty="0"/>
              <a:t>Services to assist people who exhibit problem behaviors to teach new appropriate behaviors and improve their quality of life.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a:p>
        </p:txBody>
      </p:sp>
    </p:spTree>
    <p:extLst>
      <p:ext uri="{BB962C8B-B14F-4D97-AF65-F5344CB8AC3E}">
        <p14:creationId xmlns:p14="http://schemas.microsoft.com/office/powerpoint/2010/main" val="3539939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sng" dirty="0"/>
              <a:t>Adult Day Health Care Nursing</a:t>
            </a:r>
            <a:endParaRPr lang="en-US" dirty="0"/>
          </a:p>
          <a:p>
            <a:r>
              <a:rPr lang="en-US" dirty="0"/>
              <a:t>Skilled nursing services are provided in ADHC center; limited to ostomy care, urinary catheter care, decubitus/wound care, tracheotomy care, tube feedings and nebulizer treatment</a:t>
            </a:r>
          </a:p>
          <a:p>
            <a:r>
              <a:rPr lang="en-US" dirty="0"/>
              <a:t> </a:t>
            </a:r>
          </a:p>
          <a:p>
            <a:pPr lvl="0"/>
            <a:r>
              <a:rPr lang="en-US" u="sng" dirty="0"/>
              <a:t>Adult Dental Services</a:t>
            </a:r>
            <a:endParaRPr lang="en-US" dirty="0"/>
          </a:p>
          <a:p>
            <a:r>
              <a:rPr lang="en-US" dirty="0"/>
              <a:t>Extension of the State Plan Medicaid benefit for adult participants (21 or older).</a:t>
            </a:r>
          </a:p>
          <a:p>
            <a:endParaRPr lang="en-US" dirty="0"/>
          </a:p>
          <a:p>
            <a:r>
              <a:rPr lang="en-US" dirty="0"/>
              <a:t>Details are found in the </a:t>
            </a:r>
            <a:r>
              <a:rPr lang="en-US" dirty="0" err="1"/>
              <a:t>DentaQuest</a:t>
            </a:r>
            <a:r>
              <a:rPr lang="en-US" dirty="0"/>
              <a:t> Healthy Connections manual on the SCDHHS website.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a:p>
        </p:txBody>
      </p:sp>
    </p:spTree>
    <p:extLst>
      <p:ext uri="{BB962C8B-B14F-4D97-AF65-F5344CB8AC3E}">
        <p14:creationId xmlns:p14="http://schemas.microsoft.com/office/powerpoint/2010/main" val="1572787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4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3.0/"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aasmarketingstrategy.blogspot.com/2014/06/accelerating-saas-purchase-process.html" TargetMode="External"/><Relationship Id="rId5" Type="http://schemas.openxmlformats.org/officeDocument/2006/relationships/image" Target="../media/image19.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hyperlink" Target="http://www.scddsn.gov/" TargetMode="External"/><Relationship Id="rId3" Type="http://schemas.openxmlformats.org/officeDocument/2006/relationships/slideLayout" Target="../slideLayouts/slideLayout5.xml"/><Relationship Id="rId7" Type="http://schemas.openxmlformats.org/officeDocument/2006/relationships/hyperlink" Target="https://creativecommons.org/licenses/by-sa/3.0/"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thecollaboratory.wikidot.com/2013-philosophy-of-thought-logic" TargetMode="External"/><Relationship Id="rId5" Type="http://schemas.openxmlformats.org/officeDocument/2006/relationships/image" Target="../media/image20.jp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d/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theconversation.com/living-with-intellectual-disability-in-the-dreamhouse-28800" TargetMode="External"/><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hyperlink" Target="http://openbooksopendoors.com/celebrating-literacy/" TargetMode="External"/><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 Id="rId9" Type="http://schemas.openxmlformats.org/officeDocument/2006/relationships/hyperlink" Target="https://creativecommons.org/licenses/by-nc-nd/3.0/"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flickr.com/photos/56833981@N00/260912724/" TargetMode="External"/><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0.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INTELLECTUAL DISABILITY/RELATED DISABILITIES WAIVER</a:t>
            </a:r>
          </a:p>
        </p:txBody>
      </p:sp>
      <p:sp>
        <p:nvSpPr>
          <p:cNvPr id="3" name="TextBox 6">
            <a:extLst>
              <a:ext uri="{FF2B5EF4-FFF2-40B4-BE49-F238E27FC236}">
                <a16:creationId xmlns:a16="http://schemas.microsoft.com/office/drawing/2014/main" id="{1A5E0BF5-80AD-4A45-895A-2A72E36C9F07}"/>
              </a:ext>
            </a:extLst>
          </p:cNvPr>
          <p:cNvSpPr txBox="1"/>
          <p:nvPr/>
        </p:nvSpPr>
        <p:spPr>
          <a:xfrm>
            <a:off x="6634976" y="5914382"/>
            <a:ext cx="249900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Version 2.0 (7/1/2022)</a:t>
            </a:r>
          </a:p>
        </p:txBody>
      </p:sp>
      <p:pic>
        <p:nvPicPr>
          <p:cNvPr id="2" name="ID 1">
            <a:hlinkClick r:id="" action="ppaction://media"/>
            <a:extLst>
              <a:ext uri="{FF2B5EF4-FFF2-40B4-BE49-F238E27FC236}">
                <a16:creationId xmlns:a16="http://schemas.microsoft.com/office/drawing/2014/main" id="{A10B1F6A-C757-4B95-9888-F66CE7DA08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64676" y="2453406"/>
            <a:ext cx="609600" cy="609600"/>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9144000" cy="849854"/>
          </a:xfrm>
        </p:spPr>
        <p:txBody>
          <a:bodyPr/>
          <a:lstStyle/>
          <a:p>
            <a:r>
              <a:rPr lang="en-US" dirty="0"/>
              <a:t>Overview of Services (Cont’d)</a:t>
            </a:r>
          </a:p>
        </p:txBody>
      </p:sp>
      <p:sp>
        <p:nvSpPr>
          <p:cNvPr id="11" name="Text Placeholder 10"/>
          <p:cNvSpPr>
            <a:spLocks noGrp="1"/>
          </p:cNvSpPr>
          <p:nvPr>
            <p:ph type="body" idx="1"/>
          </p:nvPr>
        </p:nvSpPr>
        <p:spPr>
          <a:xfrm>
            <a:off x="115906" y="851771"/>
            <a:ext cx="8260544" cy="3723334"/>
          </a:xfrm>
        </p:spPr>
        <p:txBody>
          <a:bodyPr>
            <a:normAutofit/>
          </a:bodyPr>
          <a:lstStyle/>
          <a:p>
            <a:pPr lvl="0"/>
            <a:r>
              <a:rPr lang="en-US" sz="2000" u="sng" dirty="0">
                <a:solidFill>
                  <a:srgbClr val="E27500"/>
                </a:solidFill>
              </a:rPr>
              <a:t>Adult Day Health Care Nursing</a:t>
            </a:r>
            <a:endParaRPr lang="en-US" sz="2000" dirty="0">
              <a:solidFill>
                <a:srgbClr val="E27500"/>
              </a:solidFill>
            </a:endParaRPr>
          </a:p>
          <a:p>
            <a:r>
              <a:rPr lang="en-US" sz="2000" dirty="0"/>
              <a:t>Skilled nursing services are provided in ADHC center; limited to ostomy care, urinary catheter care, decubitus/wound care, tracheotomy care, tube feedings and nebulizer treatment</a:t>
            </a:r>
          </a:p>
          <a:p>
            <a:pPr lvl="0"/>
            <a:r>
              <a:rPr lang="en-US" sz="2000" u="sng" dirty="0">
                <a:solidFill>
                  <a:srgbClr val="E27500"/>
                </a:solidFill>
              </a:rPr>
              <a:t>Adult Dental Services</a:t>
            </a:r>
            <a:endParaRPr lang="en-US" sz="2000" dirty="0">
              <a:solidFill>
                <a:srgbClr val="E27500"/>
              </a:solidFill>
            </a:endParaRPr>
          </a:p>
          <a:p>
            <a:r>
              <a:rPr lang="en-US" sz="2000" dirty="0"/>
              <a:t>Extension of the State Plan Medicaid benefit for adult participants (21 or older)</a:t>
            </a:r>
          </a:p>
          <a:p>
            <a:r>
              <a:rPr lang="en-US" sz="2000" dirty="0"/>
              <a:t>Details are found in the </a:t>
            </a:r>
            <a:r>
              <a:rPr lang="en-US" sz="2000" dirty="0" err="1"/>
              <a:t>DentaQuest</a:t>
            </a:r>
            <a:r>
              <a:rPr lang="en-US" sz="2000" dirty="0"/>
              <a:t> Healthy Connections manual on the SCDHHS website</a:t>
            </a:r>
          </a:p>
          <a:p>
            <a:endParaRPr lang="en-US" dirty="0"/>
          </a:p>
        </p:txBody>
      </p:sp>
      <p:sp>
        <p:nvSpPr>
          <p:cNvPr id="2" name="Slide Number Placeholder 1"/>
          <p:cNvSpPr>
            <a:spLocks noGrp="1"/>
          </p:cNvSpPr>
          <p:nvPr>
            <p:ph type="sldNum" sz="quarter" idx="10"/>
          </p:nvPr>
        </p:nvSpPr>
        <p:spPr/>
        <p:txBody>
          <a:bodyPr/>
          <a:lstStyle/>
          <a:p>
            <a:fld id="{C1640D55-031C-4AD9-A16C-4EFA2F922910}" type="slidenum">
              <a:rPr lang="en-US" smtClean="0"/>
              <a:pPr/>
              <a:t>10</a:t>
            </a:fld>
            <a:endParaRPr lang="en-US" dirty="0"/>
          </a:p>
        </p:txBody>
      </p:sp>
      <p:pic>
        <p:nvPicPr>
          <p:cNvPr id="5" name="Picture 4" descr="A picture containing teeth, person, brushing, mouth&#10;&#10;Description automatically generated">
            <a:extLst>
              <a:ext uri="{FF2B5EF4-FFF2-40B4-BE49-F238E27FC236}">
                <a16:creationId xmlns:a16="http://schemas.microsoft.com/office/drawing/2014/main" id="{F19C05FB-2664-4ECD-B940-CE4F4EECC75E}"/>
              </a:ext>
            </a:extLst>
          </p:cNvPr>
          <p:cNvPicPr>
            <a:picLocks noChangeAspect="1"/>
          </p:cNvPicPr>
          <p:nvPr/>
        </p:nvPicPr>
        <p:blipFill rotWithShape="1">
          <a:blip r:embed="rId5"/>
          <a:srcRect t="27362"/>
          <a:stretch/>
        </p:blipFill>
        <p:spPr>
          <a:xfrm>
            <a:off x="3022998" y="4208746"/>
            <a:ext cx="2724160" cy="1607442"/>
          </a:xfrm>
          <a:prstGeom prst="rect">
            <a:avLst/>
          </a:prstGeom>
          <a:ln>
            <a:noFill/>
          </a:ln>
          <a:effectLst>
            <a:outerShdw blurRad="292100" dist="139700" dir="2700000" algn="tl" rotWithShape="0">
              <a:srgbClr val="333333">
                <a:alpha val="65000"/>
              </a:srgbClr>
            </a:outerShdw>
          </a:effectLst>
        </p:spPr>
      </p:pic>
      <p:pic>
        <p:nvPicPr>
          <p:cNvPr id="6" name="29037598">
            <a:hlinkClick r:id="" action="ppaction://media"/>
            <a:extLst>
              <a:ext uri="{FF2B5EF4-FFF2-40B4-BE49-F238E27FC236}">
                <a16:creationId xmlns:a16="http://schemas.microsoft.com/office/drawing/2014/main" id="{30AE8E2F-674D-62E0-3640-65E91E8E80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3737" y="2548165"/>
            <a:ext cx="1046373" cy="1046373"/>
          </a:xfrm>
          <a:prstGeom prst="rect">
            <a:avLst/>
          </a:prstGeom>
        </p:spPr>
      </p:pic>
    </p:spTree>
    <p:extLst>
      <p:ext uri="{BB962C8B-B14F-4D97-AF65-F5344CB8AC3E}">
        <p14:creationId xmlns:p14="http://schemas.microsoft.com/office/powerpoint/2010/main" val="2962832556"/>
      </p:ext>
    </p:extLst>
  </p:cSld>
  <p:clrMapOvr>
    <a:masterClrMapping/>
  </p:clrMapOvr>
  <mc:AlternateContent xmlns:mc="http://schemas.openxmlformats.org/markup-compatibility/2006" xmlns:p14="http://schemas.microsoft.com/office/powerpoint/2010/main">
    <mc:Choice Requires="p14">
      <p:transition p14:dur="0" advTm="43000"/>
    </mc:Choice>
    <mc:Fallback xmlns="">
      <p:transition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41480" y="976986"/>
            <a:ext cx="8350054" cy="4546993"/>
          </a:xfrm>
        </p:spPr>
        <p:txBody>
          <a:bodyPr>
            <a:noAutofit/>
          </a:bodyPr>
          <a:lstStyle/>
          <a:p>
            <a:pPr lvl="0"/>
            <a:r>
              <a:rPr lang="en-US" sz="2000" b="1" u="sng" dirty="0">
                <a:solidFill>
                  <a:srgbClr val="E27500"/>
                </a:solidFill>
              </a:rPr>
              <a:t>Career Preparation Services</a:t>
            </a:r>
          </a:p>
          <a:p>
            <a:r>
              <a:rPr lang="en-US" sz="2000" b="1" dirty="0"/>
              <a:t>Services aimed at preparing participants for careers through teaching such concepts as compliance, attendance, task completion, problem solving, and safety</a:t>
            </a:r>
          </a:p>
          <a:p>
            <a:pPr lvl="0"/>
            <a:r>
              <a:rPr lang="en-US" sz="2000" b="1" u="sng" dirty="0">
                <a:solidFill>
                  <a:srgbClr val="E27500"/>
                </a:solidFill>
              </a:rPr>
              <a:t>Community Services </a:t>
            </a:r>
            <a:endParaRPr lang="en-US" sz="2000" b="1" dirty="0">
              <a:solidFill>
                <a:srgbClr val="E27500"/>
              </a:solidFill>
            </a:endParaRPr>
          </a:p>
          <a:p>
            <a:r>
              <a:rPr lang="en-US" sz="2000" b="1" dirty="0"/>
              <a:t>Services aimed at developing one’s awareness of and participation in the community through exposure to and experiences in the community</a:t>
            </a:r>
          </a:p>
          <a:p>
            <a:pPr lvl="0"/>
            <a:r>
              <a:rPr lang="en-US" sz="2000" b="1" u="sng" dirty="0">
                <a:solidFill>
                  <a:srgbClr val="E27500"/>
                </a:solidFill>
              </a:rPr>
              <a:t>Day Activity</a:t>
            </a:r>
            <a:endParaRPr lang="en-US" sz="2000" b="1" dirty="0">
              <a:solidFill>
                <a:srgbClr val="E27500"/>
              </a:solidFill>
            </a:endParaRPr>
          </a:p>
          <a:p>
            <a:r>
              <a:rPr lang="en-US" sz="2000" b="1" dirty="0"/>
              <a:t>Activities and services provided to enable participants to achieve, maintain, improve or decelerate the loss of personal care, social or adaptive skills</a:t>
            </a:r>
          </a:p>
        </p:txBody>
      </p:sp>
      <p:sp>
        <p:nvSpPr>
          <p:cNvPr id="2" name="Slide Number Placeholder 1"/>
          <p:cNvSpPr>
            <a:spLocks noGrp="1"/>
          </p:cNvSpPr>
          <p:nvPr>
            <p:ph type="sldNum" sz="quarter" idx="12"/>
          </p:nvPr>
        </p:nvSpPr>
        <p:spPr/>
        <p:txBody>
          <a:bodyPr/>
          <a:lstStyle/>
          <a:p>
            <a:fld id="{C1640D55-031C-4AD9-A16C-4EFA2F922910}" type="slidenum">
              <a:rPr lang="en-US" smtClean="0"/>
              <a:pPr/>
              <a:t>11</a:t>
            </a:fld>
            <a:endParaRPr lang="en-US" dirty="0"/>
          </a:p>
        </p:txBody>
      </p:sp>
      <p:sp>
        <p:nvSpPr>
          <p:cNvPr id="6" name="AutoShape 2">
            <a:extLst>
              <a:ext uri="{FF2B5EF4-FFF2-40B4-BE49-F238E27FC236}">
                <a16:creationId xmlns:a16="http://schemas.microsoft.com/office/drawing/2014/main" id="{AF6F8B6A-4C4E-4E30-942F-202F04796DE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D227D0F-E93F-41FD-86B3-F3CF3CFD4005}"/>
              </a:ext>
            </a:extLst>
          </p:cNvPr>
          <p:cNvPicPr>
            <a:picLocks noChangeAspect="1"/>
          </p:cNvPicPr>
          <p:nvPr/>
        </p:nvPicPr>
        <p:blipFill>
          <a:blip r:embed="rId5"/>
          <a:stretch>
            <a:fillRect/>
          </a:stretch>
        </p:blipFill>
        <p:spPr>
          <a:xfrm>
            <a:off x="4947781" y="4650887"/>
            <a:ext cx="2057401" cy="137227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FFD3AB4-E7F6-4932-8FBE-73E62354A98A}"/>
              </a:ext>
            </a:extLst>
          </p:cNvPr>
          <p:cNvPicPr>
            <a:picLocks noChangeAspect="1"/>
          </p:cNvPicPr>
          <p:nvPr/>
        </p:nvPicPr>
        <p:blipFill>
          <a:blip r:embed="rId6"/>
          <a:stretch>
            <a:fillRect/>
          </a:stretch>
        </p:blipFill>
        <p:spPr>
          <a:xfrm>
            <a:off x="1954184" y="4656667"/>
            <a:ext cx="1994645" cy="136649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2C5CF17-7658-9B5C-BDB6-049880406AA3}"/>
              </a:ext>
            </a:extLst>
          </p:cNvPr>
          <p:cNvPicPr>
            <a:picLocks noChangeAspect="1"/>
          </p:cNvPicPr>
          <p:nvPr/>
        </p:nvPicPr>
        <p:blipFill>
          <a:blip r:embed="rId7"/>
          <a:stretch>
            <a:fillRect/>
          </a:stretch>
        </p:blipFill>
        <p:spPr>
          <a:xfrm>
            <a:off x="0" y="-17210"/>
            <a:ext cx="9144000" cy="969264"/>
          </a:xfrm>
          <a:prstGeom prst="rect">
            <a:avLst/>
          </a:prstGeom>
        </p:spPr>
      </p:pic>
      <p:pic>
        <p:nvPicPr>
          <p:cNvPr id="5" name="95EB8A29">
            <a:hlinkClick r:id="" action="ppaction://media"/>
            <a:extLst>
              <a:ext uri="{FF2B5EF4-FFF2-40B4-BE49-F238E27FC236}">
                <a16:creationId xmlns:a16="http://schemas.microsoft.com/office/drawing/2014/main" id="{A8D1717D-CAF5-8527-1C2F-C794AC08CA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39889" y="2024639"/>
            <a:ext cx="841391" cy="841391"/>
          </a:xfrm>
          <a:prstGeom prst="rect">
            <a:avLst/>
          </a:prstGeom>
        </p:spPr>
      </p:pic>
    </p:spTree>
    <p:extLst>
      <p:ext uri="{BB962C8B-B14F-4D97-AF65-F5344CB8AC3E}">
        <p14:creationId xmlns:p14="http://schemas.microsoft.com/office/powerpoint/2010/main" val="313722710"/>
      </p:ext>
    </p:extLst>
  </p:cSld>
  <p:clrMapOvr>
    <a:masterClrMapping/>
  </p:clrMapOvr>
  <mc:AlternateContent xmlns:mc="http://schemas.openxmlformats.org/markup-compatibility/2006" xmlns:p14="http://schemas.microsoft.com/office/powerpoint/2010/main">
    <mc:Choice Requires="p14">
      <p:transition p14:dur="0" advClick="0" advTm="34000"/>
    </mc:Choice>
    <mc:Fallback xmlns="">
      <p:transition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96156" y="1010804"/>
            <a:ext cx="8449285" cy="5035463"/>
          </a:xfrm>
        </p:spPr>
        <p:txBody>
          <a:bodyPr>
            <a:noAutofit/>
          </a:bodyPr>
          <a:lstStyle/>
          <a:p>
            <a:pPr lvl="0"/>
            <a:r>
              <a:rPr lang="en-US" sz="1800" b="1" u="sng" dirty="0">
                <a:solidFill>
                  <a:srgbClr val="E27500"/>
                </a:solidFill>
              </a:rPr>
              <a:t>Employment Services</a:t>
            </a:r>
            <a:endParaRPr lang="en-US" sz="1800" b="1" dirty="0">
              <a:solidFill>
                <a:srgbClr val="E27500"/>
              </a:solidFill>
            </a:endParaRPr>
          </a:p>
          <a:p>
            <a:r>
              <a:rPr lang="en-US" sz="1800" b="1" dirty="0"/>
              <a:t>Intensive, on-going supports for participants for whom competitive employment at or above minimum wage is unlikely absent the provision of supports</a:t>
            </a:r>
          </a:p>
          <a:p>
            <a:pPr lvl="0"/>
            <a:r>
              <a:rPr lang="en-US" sz="1800" b="1" u="sng" dirty="0">
                <a:solidFill>
                  <a:srgbClr val="E27500"/>
                </a:solidFill>
              </a:rPr>
              <a:t>Environmental Modifications</a:t>
            </a:r>
            <a:endParaRPr lang="en-US" sz="1800" b="1" dirty="0">
              <a:solidFill>
                <a:srgbClr val="E27500"/>
              </a:solidFill>
            </a:endParaRPr>
          </a:p>
          <a:p>
            <a:r>
              <a:rPr lang="en-US" sz="1800" b="1" dirty="0"/>
              <a:t>Physical adaptations to the participant’s home which are necessary to ensure the safety of the participant (e.g., installation of ramps and grab-bars)</a:t>
            </a:r>
          </a:p>
          <a:p>
            <a:r>
              <a:rPr lang="en-US" sz="1800" b="1" dirty="0"/>
              <a:t>Lifetime limit is $15,000 per participant</a:t>
            </a:r>
          </a:p>
          <a:p>
            <a:pPr lvl="0"/>
            <a:r>
              <a:rPr lang="en-US" sz="1800" b="1" u="sng" dirty="0">
                <a:solidFill>
                  <a:srgbClr val="E27500"/>
                </a:solidFill>
              </a:rPr>
              <a:t>Independent Living Skills</a:t>
            </a:r>
          </a:p>
          <a:p>
            <a:pPr lvl="0"/>
            <a:r>
              <a:rPr lang="en-US" sz="1800" b="1" dirty="0"/>
              <a:t>Services that develop, maintain and improve the community-living skills of a waiver participant</a:t>
            </a:r>
            <a:endParaRPr lang="en-US" sz="1800" b="1" u="sng" dirty="0"/>
          </a:p>
          <a:p>
            <a:pPr lvl="0"/>
            <a:r>
              <a:rPr lang="en-US" sz="1800" b="1" u="sng" dirty="0">
                <a:solidFill>
                  <a:srgbClr val="E27500"/>
                </a:solidFill>
              </a:rPr>
              <a:t>Nursing Services </a:t>
            </a:r>
            <a:endParaRPr lang="en-US" sz="1800" b="1" dirty="0">
              <a:solidFill>
                <a:srgbClr val="E27500"/>
              </a:solidFill>
            </a:endParaRPr>
          </a:p>
          <a:p>
            <a:r>
              <a:rPr lang="en-US" sz="1800" b="1" dirty="0"/>
              <a:t>Skilled services provided within the scope of the South Carolina Nurse Practice Act, as ordered by a physician and deemed medically necessary</a:t>
            </a:r>
          </a:p>
          <a:p>
            <a:r>
              <a:rPr lang="en-US" sz="1800" b="1" dirty="0"/>
              <a:t>The limit is 56 hours/week of LPN services or 42 hours/week of RN services</a:t>
            </a:r>
          </a:p>
          <a:p>
            <a:endParaRPr lang="en-US" sz="2400" dirty="0"/>
          </a:p>
        </p:txBody>
      </p:sp>
      <p:sp>
        <p:nvSpPr>
          <p:cNvPr id="2" name="Slide Number Placeholder 1"/>
          <p:cNvSpPr>
            <a:spLocks noGrp="1"/>
          </p:cNvSpPr>
          <p:nvPr>
            <p:ph type="sldNum" sz="quarter" idx="12"/>
          </p:nvPr>
        </p:nvSpPr>
        <p:spPr/>
        <p:txBody>
          <a:bodyPr/>
          <a:lstStyle/>
          <a:p>
            <a:fld id="{C1640D55-031C-4AD9-A16C-4EFA2F922910}" type="slidenum">
              <a:rPr lang="en-US" smtClean="0"/>
              <a:pPr/>
              <a:t>12</a:t>
            </a:fld>
            <a:endParaRPr lang="en-US" dirty="0"/>
          </a:p>
        </p:txBody>
      </p:sp>
      <p:pic>
        <p:nvPicPr>
          <p:cNvPr id="4" name="Picture 3">
            <a:extLst>
              <a:ext uri="{FF2B5EF4-FFF2-40B4-BE49-F238E27FC236}">
                <a16:creationId xmlns:a16="http://schemas.microsoft.com/office/drawing/2014/main" id="{876E5EE2-8D5C-5E47-E880-D2288FF9A896}"/>
              </a:ext>
            </a:extLst>
          </p:cNvPr>
          <p:cNvPicPr>
            <a:picLocks noChangeAspect="1"/>
          </p:cNvPicPr>
          <p:nvPr/>
        </p:nvPicPr>
        <p:blipFill>
          <a:blip r:embed="rId5"/>
          <a:stretch>
            <a:fillRect/>
          </a:stretch>
        </p:blipFill>
        <p:spPr>
          <a:xfrm>
            <a:off x="0" y="-30856"/>
            <a:ext cx="9144000" cy="969264"/>
          </a:xfrm>
          <a:prstGeom prst="rect">
            <a:avLst/>
          </a:prstGeom>
        </p:spPr>
      </p:pic>
      <p:pic>
        <p:nvPicPr>
          <p:cNvPr id="3" name="1735D54C">
            <a:hlinkClick r:id="" action="ppaction://media"/>
            <a:extLst>
              <a:ext uri="{FF2B5EF4-FFF2-40B4-BE49-F238E27FC236}">
                <a16:creationId xmlns:a16="http://schemas.microsoft.com/office/drawing/2014/main" id="{64D942AE-B145-DA7A-06D7-CE4459423D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82800" y="3181350"/>
            <a:ext cx="609600" cy="609600"/>
          </a:xfrm>
          <a:prstGeom prst="rect">
            <a:avLst/>
          </a:prstGeom>
        </p:spPr>
      </p:pic>
    </p:spTree>
    <p:extLst>
      <p:ext uri="{BB962C8B-B14F-4D97-AF65-F5344CB8AC3E}">
        <p14:creationId xmlns:p14="http://schemas.microsoft.com/office/powerpoint/2010/main" val="3407159070"/>
      </p:ext>
    </p:extLst>
  </p:cSld>
  <p:clrMapOvr>
    <a:masterClrMapping/>
  </p:clrMapOvr>
  <mc:AlternateContent xmlns:mc="http://schemas.openxmlformats.org/markup-compatibility/2006" xmlns:p14="http://schemas.microsoft.com/office/powerpoint/2010/main">
    <mc:Choice Requires="p14">
      <p:transition p14:dur="0" advClick="0" advTm="33000"/>
    </mc:Choice>
    <mc:Fallback xmlns="">
      <p:transition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17528" y="1000330"/>
            <a:ext cx="8862644" cy="4810165"/>
          </a:xfrm>
        </p:spPr>
        <p:txBody>
          <a:bodyPr>
            <a:noAutofit/>
          </a:bodyPr>
          <a:lstStyle/>
          <a:p>
            <a:pPr lvl="0"/>
            <a:r>
              <a:rPr lang="en-US" sz="1800" b="1" u="sng" dirty="0">
                <a:solidFill>
                  <a:srgbClr val="E27500"/>
                </a:solidFill>
              </a:rPr>
              <a:t>Personal Care 2 Services </a:t>
            </a:r>
            <a:endParaRPr lang="en-US" sz="1800" b="1" dirty="0">
              <a:solidFill>
                <a:srgbClr val="E27500"/>
              </a:solidFill>
            </a:endParaRPr>
          </a:p>
          <a:p>
            <a:r>
              <a:rPr lang="en-US" sz="1800" b="1" dirty="0"/>
              <a:t>Hands on assistance in the performance of Activities of Daily Living (ADLs) for participants aged 21 or older. Assisting with ADLs may include eating, bathing, dressing, toileting, transferring, maintaining continence, and assistance with ambulation.</a:t>
            </a:r>
          </a:p>
          <a:p>
            <a:pPr lvl="0"/>
            <a:r>
              <a:rPr lang="en-US" sz="1800" b="1" dirty="0"/>
              <a:t>Limited to 28 hours per week (28 combined hours of Adult Attendant Care Services, Adult Companion Services and Personal Care 2 Services)</a:t>
            </a:r>
          </a:p>
          <a:p>
            <a:pPr lvl="0"/>
            <a:r>
              <a:rPr lang="en-US" sz="1800" b="1" u="sng" dirty="0">
                <a:solidFill>
                  <a:srgbClr val="E27500"/>
                </a:solidFill>
              </a:rPr>
              <a:t>Personal Care 1 Services</a:t>
            </a:r>
            <a:endParaRPr lang="en-US" sz="1800" b="1" dirty="0">
              <a:solidFill>
                <a:srgbClr val="E27500"/>
              </a:solidFill>
            </a:endParaRPr>
          </a:p>
          <a:p>
            <a:r>
              <a:rPr lang="en-US" sz="1800" b="1" dirty="0"/>
              <a:t>Assistance with instrumental activities of daily living (IADLs) such as light housework, laundry and meal preparation</a:t>
            </a:r>
          </a:p>
          <a:p>
            <a:r>
              <a:rPr lang="en-US" sz="1800" b="1" dirty="0"/>
              <a:t>Limited to 6 hours per week</a:t>
            </a:r>
          </a:p>
          <a:p>
            <a:r>
              <a:rPr lang="en-US" sz="1800" b="1" u="sng" dirty="0">
                <a:solidFill>
                  <a:srgbClr val="E27500"/>
                </a:solidFill>
              </a:rPr>
              <a:t>Personal Emergency Response System (PERS)</a:t>
            </a:r>
            <a:endParaRPr lang="en-US" sz="1800" b="1" dirty="0">
              <a:solidFill>
                <a:srgbClr val="E27500"/>
              </a:solidFill>
            </a:endParaRPr>
          </a:p>
          <a:p>
            <a:r>
              <a:rPr lang="en-US" sz="1800" b="1" dirty="0"/>
              <a:t>An electronic device that enables participants at high risk of institutionalization to secure help in an emergency</a:t>
            </a:r>
          </a:p>
          <a:p>
            <a:r>
              <a:rPr lang="en-US" sz="1800" b="1" dirty="0"/>
              <a:t>Limited to those participants who live alone or who are alone in their own home for significant parts of the day or night and who would otherwise require extensive routine supervision</a:t>
            </a:r>
          </a:p>
        </p:txBody>
      </p:sp>
      <p:sp>
        <p:nvSpPr>
          <p:cNvPr id="2" name="Slide Number Placeholder 1"/>
          <p:cNvSpPr>
            <a:spLocks noGrp="1"/>
          </p:cNvSpPr>
          <p:nvPr>
            <p:ph type="sldNum" sz="quarter" idx="12"/>
          </p:nvPr>
        </p:nvSpPr>
        <p:spPr/>
        <p:txBody>
          <a:bodyPr/>
          <a:lstStyle/>
          <a:p>
            <a:fld id="{C1640D55-031C-4AD9-A16C-4EFA2F922910}" type="slidenum">
              <a:rPr lang="en-US" smtClean="0"/>
              <a:pPr/>
              <a:t>13</a:t>
            </a:fld>
            <a:endParaRPr lang="en-US" dirty="0"/>
          </a:p>
        </p:txBody>
      </p:sp>
      <p:pic>
        <p:nvPicPr>
          <p:cNvPr id="3" name="ID 14">
            <a:hlinkClick r:id="" action="ppaction://media"/>
            <a:extLst>
              <a:ext uri="{FF2B5EF4-FFF2-40B4-BE49-F238E27FC236}">
                <a16:creationId xmlns:a16="http://schemas.microsoft.com/office/drawing/2014/main" id="{ADFDE417-66A0-4BF0-B431-56F0F2B0B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6487" y="1904551"/>
            <a:ext cx="609600" cy="609600"/>
          </a:xfrm>
          <a:prstGeom prst="rect">
            <a:avLst/>
          </a:prstGeom>
        </p:spPr>
      </p:pic>
      <p:pic>
        <p:nvPicPr>
          <p:cNvPr id="4" name="Picture 3">
            <a:extLst>
              <a:ext uri="{FF2B5EF4-FFF2-40B4-BE49-F238E27FC236}">
                <a16:creationId xmlns:a16="http://schemas.microsoft.com/office/drawing/2014/main" id="{2225B703-F1C1-357E-5850-64888CFB7509}"/>
              </a:ext>
            </a:extLst>
          </p:cNvPr>
          <p:cNvPicPr>
            <a:picLocks noChangeAspect="1"/>
          </p:cNvPicPr>
          <p:nvPr/>
        </p:nvPicPr>
        <p:blipFill>
          <a:blip r:embed="rId6"/>
          <a:stretch>
            <a:fillRect/>
          </a:stretch>
        </p:blipFill>
        <p:spPr>
          <a:xfrm>
            <a:off x="0" y="-17206"/>
            <a:ext cx="9144000" cy="969264"/>
          </a:xfrm>
          <a:prstGeom prst="rect">
            <a:avLst/>
          </a:prstGeom>
        </p:spPr>
      </p:pic>
    </p:spTree>
    <p:extLst>
      <p:ext uri="{BB962C8B-B14F-4D97-AF65-F5344CB8AC3E}">
        <p14:creationId xmlns:p14="http://schemas.microsoft.com/office/powerpoint/2010/main" val="2496917059"/>
      </p:ext>
    </p:extLst>
  </p:cSld>
  <p:clrMapOvr>
    <a:masterClrMapping/>
  </p:clrMapOvr>
  <mc:AlternateContent xmlns:mc="http://schemas.openxmlformats.org/markup-compatibility/2006" xmlns:p14="http://schemas.microsoft.com/office/powerpoint/2010/main">
    <mc:Choice Requires="p14">
      <p:transition p14:dur="0" advClick="0" advTm="48000"/>
    </mc:Choice>
    <mc:Fallback xmlns="">
      <p:transition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94503" y="979065"/>
            <a:ext cx="8862644" cy="5162428"/>
          </a:xfrm>
        </p:spPr>
        <p:txBody>
          <a:bodyPr>
            <a:noAutofit/>
          </a:bodyPr>
          <a:lstStyle/>
          <a:p>
            <a:pPr lvl="0"/>
            <a:r>
              <a:rPr lang="en-US" sz="2000" b="1" u="sng" dirty="0">
                <a:solidFill>
                  <a:srgbClr val="E27500"/>
                </a:solidFill>
              </a:rPr>
              <a:t>Pest Control Treatment and Pest Control Bed Bugs</a:t>
            </a:r>
            <a:endParaRPr lang="en-US" sz="2000" b="1" dirty="0">
              <a:solidFill>
                <a:srgbClr val="E27500"/>
              </a:solidFill>
            </a:endParaRPr>
          </a:p>
          <a:p>
            <a:r>
              <a:rPr lang="en-US" sz="2000" b="1" dirty="0"/>
              <a:t>Aid in maintaining an environment free of insects such as roaches and other potential disease carriers to enhance safety, sanitation, and cleanliness of the participant’s home/or residence</a:t>
            </a:r>
          </a:p>
          <a:p>
            <a:pPr lvl="0"/>
            <a:r>
              <a:rPr lang="en-US" sz="2000" b="1" u="sng" dirty="0">
                <a:solidFill>
                  <a:srgbClr val="E27500"/>
                </a:solidFill>
              </a:rPr>
              <a:t>Private Vehicle Modifications and Private Vehicle Modification Consultations</a:t>
            </a:r>
            <a:endParaRPr lang="en-US" sz="2000" b="1" dirty="0">
              <a:solidFill>
                <a:srgbClr val="E27500"/>
              </a:solidFill>
            </a:endParaRPr>
          </a:p>
          <a:p>
            <a:r>
              <a:rPr lang="en-US" sz="2000" b="1" dirty="0"/>
              <a:t>Modifications to a privately owned vehicle used to transport the participant (i.e., installation of a lift, tie downs, lowering the floor of the vehicle, raising the roof, etc.)</a:t>
            </a:r>
          </a:p>
          <a:p>
            <a:pPr lvl="0"/>
            <a:r>
              <a:rPr lang="en-US" sz="2000" b="1" dirty="0"/>
              <a:t>Limit of $7,500 per vehicle with a lifetime cap of 2 vehicles </a:t>
            </a:r>
          </a:p>
          <a:p>
            <a:r>
              <a:rPr lang="en-US" sz="2000" b="1" u="sng" dirty="0">
                <a:solidFill>
                  <a:srgbClr val="E27500"/>
                </a:solidFill>
              </a:rPr>
              <a:t>Residential Habilitation Services</a:t>
            </a:r>
            <a:endParaRPr lang="en-US" sz="2000" b="1" dirty="0">
              <a:solidFill>
                <a:srgbClr val="E27500"/>
              </a:solidFill>
            </a:endParaRPr>
          </a:p>
          <a:p>
            <a:r>
              <a:rPr lang="en-US" sz="2000" b="1" dirty="0"/>
              <a:t>Care, supervision and skills training provided to a person in a non-institutional setting.  Services furnished as Residential Habilitation must support the person to live as independently as possible in the most integrated setting that</a:t>
            </a:r>
          </a:p>
          <a:p>
            <a:r>
              <a:rPr lang="en-US" sz="2000" b="1" dirty="0"/>
              <a:t>Is appropriate to his/her needs.</a:t>
            </a:r>
          </a:p>
        </p:txBody>
      </p:sp>
      <p:sp>
        <p:nvSpPr>
          <p:cNvPr id="2" name="Slide Number Placeholder 1"/>
          <p:cNvSpPr>
            <a:spLocks noGrp="1"/>
          </p:cNvSpPr>
          <p:nvPr>
            <p:ph type="sldNum" sz="quarter" idx="12"/>
          </p:nvPr>
        </p:nvSpPr>
        <p:spPr/>
        <p:txBody>
          <a:bodyPr/>
          <a:lstStyle/>
          <a:p>
            <a:fld id="{C1640D55-031C-4AD9-A16C-4EFA2F922910}" type="slidenum">
              <a:rPr lang="en-US" smtClean="0"/>
              <a:pPr/>
              <a:t>14</a:t>
            </a:fld>
            <a:endParaRPr lang="en-US" dirty="0"/>
          </a:p>
        </p:txBody>
      </p:sp>
      <p:pic>
        <p:nvPicPr>
          <p:cNvPr id="6" name="Graphic 5" descr="Bug with solid fill">
            <a:extLst>
              <a:ext uri="{FF2B5EF4-FFF2-40B4-BE49-F238E27FC236}">
                <a16:creationId xmlns:a16="http://schemas.microsoft.com/office/drawing/2014/main" id="{0462DBE5-14A6-4DD7-8C94-6596E220FA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624789">
            <a:off x="7370261" y="5151164"/>
            <a:ext cx="914400" cy="914400"/>
          </a:xfrm>
          <a:prstGeom prst="rect">
            <a:avLst/>
          </a:prstGeom>
        </p:spPr>
      </p:pic>
      <p:pic>
        <p:nvPicPr>
          <p:cNvPr id="4" name="Picture 3">
            <a:extLst>
              <a:ext uri="{FF2B5EF4-FFF2-40B4-BE49-F238E27FC236}">
                <a16:creationId xmlns:a16="http://schemas.microsoft.com/office/drawing/2014/main" id="{FF54EABC-8FB8-3026-98C0-FCCA627234E4}"/>
              </a:ext>
            </a:extLst>
          </p:cNvPr>
          <p:cNvPicPr>
            <a:picLocks noChangeAspect="1"/>
          </p:cNvPicPr>
          <p:nvPr/>
        </p:nvPicPr>
        <p:blipFill>
          <a:blip r:embed="rId7"/>
          <a:stretch>
            <a:fillRect/>
          </a:stretch>
        </p:blipFill>
        <p:spPr>
          <a:xfrm>
            <a:off x="0" y="-17206"/>
            <a:ext cx="9144000" cy="969264"/>
          </a:xfrm>
          <a:prstGeom prst="rect">
            <a:avLst/>
          </a:prstGeom>
        </p:spPr>
      </p:pic>
      <p:pic>
        <p:nvPicPr>
          <p:cNvPr id="3" name="E6255964">
            <a:hlinkClick r:id="" action="ppaction://media"/>
            <a:extLst>
              <a:ext uri="{FF2B5EF4-FFF2-40B4-BE49-F238E27FC236}">
                <a16:creationId xmlns:a16="http://schemas.microsoft.com/office/drawing/2014/main" id="{597276CB-7D92-0C9A-0C89-88E856358F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5325" y="3181350"/>
            <a:ext cx="609600" cy="609600"/>
          </a:xfrm>
          <a:prstGeom prst="rect">
            <a:avLst/>
          </a:prstGeom>
        </p:spPr>
      </p:pic>
    </p:spTree>
    <p:extLst>
      <p:ext uri="{BB962C8B-B14F-4D97-AF65-F5344CB8AC3E}">
        <p14:creationId xmlns:p14="http://schemas.microsoft.com/office/powerpoint/2010/main" val="3970199665"/>
      </p:ext>
    </p:extLst>
  </p:cSld>
  <p:clrMapOvr>
    <a:masterClrMapping/>
  </p:clrMapOvr>
  <mc:AlternateContent xmlns:mc="http://schemas.openxmlformats.org/markup-compatibility/2006" xmlns:p14="http://schemas.microsoft.com/office/powerpoint/2010/main">
    <mc:Choice Requires="p14">
      <p:transition p14:dur="0" advTm="42000"/>
    </mc:Choice>
    <mc:Fallback xmlns="">
      <p:transition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40678" y="976379"/>
            <a:ext cx="8862644" cy="4960958"/>
          </a:xfrm>
        </p:spPr>
        <p:txBody>
          <a:bodyPr>
            <a:noAutofit/>
          </a:bodyPr>
          <a:lstStyle/>
          <a:p>
            <a:pPr lvl="0"/>
            <a:r>
              <a:rPr lang="en-US" sz="2000" b="1" u="sng" dirty="0">
                <a:solidFill>
                  <a:srgbClr val="E27500"/>
                </a:solidFill>
              </a:rPr>
              <a:t>Respite Care</a:t>
            </a:r>
            <a:endParaRPr lang="en-US" sz="2000" b="1" dirty="0">
              <a:solidFill>
                <a:srgbClr val="E27500"/>
              </a:solidFill>
            </a:endParaRPr>
          </a:p>
          <a:p>
            <a:r>
              <a:rPr lang="en-US" sz="2000" b="1" dirty="0"/>
              <a:t>Care provided on a short-term basis because of the absence or need for relief of those persons normally providing the care</a:t>
            </a:r>
          </a:p>
          <a:p>
            <a:r>
              <a:rPr lang="en-US" sz="2000" b="1" dirty="0"/>
              <a:t>Limited to 68 hours per month</a:t>
            </a:r>
          </a:p>
          <a:p>
            <a:pPr lvl="0"/>
            <a:endParaRPr lang="en-US" sz="2000" b="1" u="sng" dirty="0">
              <a:solidFill>
                <a:srgbClr val="E27500"/>
              </a:solidFill>
            </a:endParaRPr>
          </a:p>
          <a:p>
            <a:pPr lvl="0"/>
            <a:endParaRPr lang="en-US" sz="2000" b="1" u="sng" dirty="0">
              <a:solidFill>
                <a:srgbClr val="E27500"/>
              </a:solidFill>
            </a:endParaRPr>
          </a:p>
          <a:p>
            <a:pPr lvl="0"/>
            <a:r>
              <a:rPr lang="en-US" sz="2000" b="1" u="sng" dirty="0">
                <a:solidFill>
                  <a:srgbClr val="E27500"/>
                </a:solidFill>
              </a:rPr>
              <a:t>Specialized Medical Equipment, Supplies and Assistive Technology  and Consultations</a:t>
            </a:r>
            <a:endParaRPr lang="en-US" sz="2000" b="1" dirty="0">
              <a:solidFill>
                <a:srgbClr val="E27500"/>
              </a:solidFill>
            </a:endParaRPr>
          </a:p>
          <a:p>
            <a:r>
              <a:rPr lang="en-US" sz="2000" b="1" dirty="0"/>
              <a:t>Includes items necessary for life support, remote supports, ancillary supplies and equipment necessary to the proper functioning of such items, and durable and non-durable medical equipment not available under the Medicaid State Plan</a:t>
            </a:r>
          </a:p>
          <a:p>
            <a:r>
              <a:rPr lang="en-US" sz="2000" b="1" u="sng" dirty="0">
                <a:solidFill>
                  <a:srgbClr val="E27500"/>
                </a:solidFill>
              </a:rPr>
              <a:t>Support Center Services</a:t>
            </a:r>
            <a:endParaRPr lang="en-US" sz="2000" b="1" dirty="0">
              <a:solidFill>
                <a:srgbClr val="E27500"/>
              </a:solidFill>
            </a:endParaRPr>
          </a:p>
          <a:p>
            <a:r>
              <a:rPr lang="en-US" sz="2000" b="1" dirty="0"/>
              <a:t>Non-medical care, supervision and assistance provided in a non-institutional, group setting</a:t>
            </a:r>
          </a:p>
        </p:txBody>
      </p:sp>
      <p:sp>
        <p:nvSpPr>
          <p:cNvPr id="2" name="Slide Number Placeholder 1"/>
          <p:cNvSpPr>
            <a:spLocks noGrp="1"/>
          </p:cNvSpPr>
          <p:nvPr>
            <p:ph type="sldNum" sz="quarter" idx="12"/>
          </p:nvPr>
        </p:nvSpPr>
        <p:spPr/>
        <p:txBody>
          <a:bodyPr/>
          <a:lstStyle/>
          <a:p>
            <a:fld id="{C1640D55-031C-4AD9-A16C-4EFA2F922910}" type="slidenum">
              <a:rPr lang="en-US" smtClean="0"/>
              <a:pPr/>
              <a:t>15</a:t>
            </a:fld>
            <a:endParaRPr lang="en-US" dirty="0"/>
          </a:p>
        </p:txBody>
      </p:sp>
      <p:pic>
        <p:nvPicPr>
          <p:cNvPr id="4" name="Picture 3">
            <a:extLst>
              <a:ext uri="{FF2B5EF4-FFF2-40B4-BE49-F238E27FC236}">
                <a16:creationId xmlns:a16="http://schemas.microsoft.com/office/drawing/2014/main" id="{4FA04C4D-70A9-4845-EA7D-BEE0CEF499BC}"/>
              </a:ext>
            </a:extLst>
          </p:cNvPr>
          <p:cNvPicPr>
            <a:picLocks noChangeAspect="1"/>
          </p:cNvPicPr>
          <p:nvPr/>
        </p:nvPicPr>
        <p:blipFill>
          <a:blip r:embed="rId5"/>
          <a:stretch>
            <a:fillRect/>
          </a:stretch>
        </p:blipFill>
        <p:spPr>
          <a:xfrm>
            <a:off x="0" y="-17210"/>
            <a:ext cx="9144000" cy="969264"/>
          </a:xfrm>
          <a:prstGeom prst="rect">
            <a:avLst/>
          </a:prstGeom>
        </p:spPr>
      </p:pic>
      <p:pic>
        <p:nvPicPr>
          <p:cNvPr id="3" name="Picture 2">
            <a:extLst>
              <a:ext uri="{FF2B5EF4-FFF2-40B4-BE49-F238E27FC236}">
                <a16:creationId xmlns:a16="http://schemas.microsoft.com/office/drawing/2014/main" id="{31664E40-CBC7-BF1D-E760-AE5FD790C88B}"/>
              </a:ext>
            </a:extLst>
          </p:cNvPr>
          <p:cNvPicPr>
            <a:picLocks noChangeAspect="1"/>
          </p:cNvPicPr>
          <p:nvPr/>
        </p:nvPicPr>
        <p:blipFill>
          <a:blip r:embed="rId6"/>
          <a:stretch>
            <a:fillRect/>
          </a:stretch>
        </p:blipFill>
        <p:spPr>
          <a:xfrm>
            <a:off x="5258584" y="1779920"/>
            <a:ext cx="2141548" cy="1426743"/>
          </a:xfrm>
          <a:prstGeom prst="rect">
            <a:avLst/>
          </a:prstGeom>
          <a:ln>
            <a:noFill/>
          </a:ln>
          <a:effectLst>
            <a:outerShdw blurRad="292100" dist="139700" dir="2700000" algn="tl" rotWithShape="0">
              <a:srgbClr val="333333">
                <a:alpha val="65000"/>
              </a:srgbClr>
            </a:outerShdw>
          </a:effectLst>
        </p:spPr>
      </p:pic>
      <p:pic>
        <p:nvPicPr>
          <p:cNvPr id="5" name="B8469465">
            <a:hlinkClick r:id="" action="ppaction://media"/>
            <a:extLst>
              <a:ext uri="{FF2B5EF4-FFF2-40B4-BE49-F238E27FC236}">
                <a16:creationId xmlns:a16="http://schemas.microsoft.com/office/drawing/2014/main" id="{2B5D6EEA-1E25-1AB7-7F80-2706386392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41488" y="3263900"/>
            <a:ext cx="609600" cy="609600"/>
          </a:xfrm>
          <a:prstGeom prst="rect">
            <a:avLst/>
          </a:prstGeom>
        </p:spPr>
      </p:pic>
    </p:spTree>
    <p:extLst>
      <p:ext uri="{BB962C8B-B14F-4D97-AF65-F5344CB8AC3E}">
        <p14:creationId xmlns:p14="http://schemas.microsoft.com/office/powerpoint/2010/main" val="2228876577"/>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88900" y="988255"/>
            <a:ext cx="8914422" cy="4851052"/>
          </a:xfrm>
        </p:spPr>
        <p:txBody>
          <a:bodyPr>
            <a:noAutofit/>
          </a:bodyPr>
          <a:lstStyle/>
          <a:p>
            <a:pPr lvl="0"/>
            <a:r>
              <a:rPr lang="en-US" sz="2000" b="1" u="sng" dirty="0">
                <a:solidFill>
                  <a:srgbClr val="E27500"/>
                </a:solidFill>
              </a:rPr>
              <a:t>Incontinence Supplies</a:t>
            </a:r>
            <a:endParaRPr lang="en-US" sz="2000" b="1" dirty="0">
              <a:solidFill>
                <a:srgbClr val="E27500"/>
              </a:solidFill>
            </a:endParaRPr>
          </a:p>
          <a:p>
            <a:r>
              <a:rPr lang="en-US" sz="2000" b="1" dirty="0"/>
              <a:t>Diapers, </a:t>
            </a:r>
            <a:r>
              <a:rPr lang="en-US" sz="2000" b="1" dirty="0" err="1"/>
              <a:t>underpads</a:t>
            </a:r>
            <a:r>
              <a:rPr lang="en-US" sz="2000" b="1" dirty="0"/>
              <a:t>, wipes, liners, and disposable gloves provided to participants who are at least twenty-one (21) years old and who are incontinent of bowel and/or bladder according to the established medical criteria. </a:t>
            </a:r>
          </a:p>
          <a:p>
            <a:pPr lvl="0"/>
            <a:r>
              <a:rPr lang="en-US" sz="2000" b="1" u="sng" dirty="0">
                <a:solidFill>
                  <a:srgbClr val="E27500"/>
                </a:solidFill>
              </a:rPr>
              <a:t>Waiver Case Management (WCM)</a:t>
            </a:r>
            <a:endParaRPr lang="en-US" sz="2000" b="1" dirty="0">
              <a:solidFill>
                <a:srgbClr val="E27500"/>
              </a:solidFill>
            </a:endParaRPr>
          </a:p>
          <a:p>
            <a:r>
              <a:rPr lang="en-US" sz="2000" b="1" dirty="0"/>
              <a:t>Services that assist participants in gaining access to needed waiver and other State Plan services, as well as medical, social, education and other services, regardless of the funding sources for the services to which access is gained.</a:t>
            </a:r>
          </a:p>
          <a:p>
            <a:pPr lvl="0"/>
            <a:r>
              <a:rPr lang="en-US" sz="2000" b="1" u="sng" dirty="0">
                <a:solidFill>
                  <a:srgbClr val="E27500"/>
                </a:solidFill>
              </a:rPr>
              <a:t>Transitional Waiver Case Management</a:t>
            </a:r>
            <a:endParaRPr lang="en-US" sz="2000" b="1" dirty="0">
              <a:solidFill>
                <a:srgbClr val="E27500"/>
              </a:solidFill>
            </a:endParaRPr>
          </a:p>
          <a:p>
            <a:r>
              <a:rPr lang="en-US" sz="2000" b="1" dirty="0"/>
              <a:t>Typically, WCM shall only be provided to participants who are residing in a community setting. However, as an exception, WCM may also be provided to a participant transitioning to a community setting following an institutional stay (i.e., nursing home, in-patient psychiatric hospital, ICF/IID or PRTF). </a:t>
            </a:r>
          </a:p>
        </p:txBody>
      </p:sp>
      <p:sp>
        <p:nvSpPr>
          <p:cNvPr id="2" name="Slide Number Placeholder 1"/>
          <p:cNvSpPr>
            <a:spLocks noGrp="1"/>
          </p:cNvSpPr>
          <p:nvPr>
            <p:ph type="sldNum" sz="quarter" idx="12"/>
          </p:nvPr>
        </p:nvSpPr>
        <p:spPr/>
        <p:txBody>
          <a:bodyPr/>
          <a:lstStyle/>
          <a:p>
            <a:fld id="{C1640D55-031C-4AD9-A16C-4EFA2F922910}" type="slidenum">
              <a:rPr lang="en-US" smtClean="0"/>
              <a:pPr/>
              <a:t>16</a:t>
            </a:fld>
            <a:endParaRPr lang="en-US" dirty="0"/>
          </a:p>
        </p:txBody>
      </p:sp>
      <p:pic>
        <p:nvPicPr>
          <p:cNvPr id="3" name="ID 17">
            <a:hlinkClick r:id="" action="ppaction://media"/>
            <a:extLst>
              <a:ext uri="{FF2B5EF4-FFF2-40B4-BE49-F238E27FC236}">
                <a16:creationId xmlns:a16="http://schemas.microsoft.com/office/drawing/2014/main" id="{C859CC81-BE6D-4EE2-B2F0-7AAA04275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6486" y="3124200"/>
            <a:ext cx="609600" cy="609600"/>
          </a:xfrm>
          <a:prstGeom prst="rect">
            <a:avLst/>
          </a:prstGeom>
        </p:spPr>
      </p:pic>
      <p:pic>
        <p:nvPicPr>
          <p:cNvPr id="4" name="Picture 3">
            <a:extLst>
              <a:ext uri="{FF2B5EF4-FFF2-40B4-BE49-F238E27FC236}">
                <a16:creationId xmlns:a16="http://schemas.microsoft.com/office/drawing/2014/main" id="{972D88D9-4A2C-3B47-3DA5-BBCD42F74677}"/>
              </a:ext>
            </a:extLst>
          </p:cNvPr>
          <p:cNvPicPr>
            <a:picLocks noChangeAspect="1"/>
          </p:cNvPicPr>
          <p:nvPr/>
        </p:nvPicPr>
        <p:blipFill>
          <a:blip r:embed="rId6"/>
          <a:stretch>
            <a:fillRect/>
          </a:stretch>
        </p:blipFill>
        <p:spPr>
          <a:xfrm>
            <a:off x="0" y="-17208"/>
            <a:ext cx="9144000" cy="969264"/>
          </a:xfrm>
          <a:prstGeom prst="rect">
            <a:avLst/>
          </a:prstGeom>
        </p:spPr>
      </p:pic>
    </p:spTree>
    <p:extLst>
      <p:ext uri="{BB962C8B-B14F-4D97-AF65-F5344CB8AC3E}">
        <p14:creationId xmlns:p14="http://schemas.microsoft.com/office/powerpoint/2010/main" val="3862211661"/>
      </p:ext>
    </p:extLst>
  </p:cSld>
  <p:clrMapOvr>
    <a:masterClrMapping/>
  </p:clrMapOvr>
  <mc:AlternateContent xmlns:mc="http://schemas.openxmlformats.org/markup-compatibility/2006" xmlns:p14="http://schemas.microsoft.com/office/powerpoint/2010/main">
    <mc:Choice Requires="p14">
      <p:transition p14:dur="0" advClick="0" advTm="48000"/>
    </mc:Choice>
    <mc:Fallback xmlns="">
      <p:transition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5AA9-F1B5-48CB-A3DC-F8BD6944A88A}"/>
              </a:ext>
            </a:extLst>
          </p:cNvPr>
          <p:cNvSpPr>
            <a:spLocks noGrp="1"/>
          </p:cNvSpPr>
          <p:nvPr>
            <p:ph type="title"/>
          </p:nvPr>
        </p:nvSpPr>
        <p:spPr/>
        <p:txBody>
          <a:bodyPr/>
          <a:lstStyle/>
          <a:p>
            <a:r>
              <a:rPr lang="en-US" dirty="0"/>
              <a:t>Wait List Management</a:t>
            </a:r>
          </a:p>
        </p:txBody>
      </p:sp>
      <p:sp>
        <p:nvSpPr>
          <p:cNvPr id="3" name="Content Placeholder 2">
            <a:extLst>
              <a:ext uri="{FF2B5EF4-FFF2-40B4-BE49-F238E27FC236}">
                <a16:creationId xmlns:a16="http://schemas.microsoft.com/office/drawing/2014/main" id="{6619FBBC-DA4D-4D0A-A626-4225A2681ADF}"/>
              </a:ext>
            </a:extLst>
          </p:cNvPr>
          <p:cNvSpPr>
            <a:spLocks noGrp="1"/>
          </p:cNvSpPr>
          <p:nvPr>
            <p:ph idx="1"/>
          </p:nvPr>
        </p:nvSpPr>
        <p:spPr>
          <a:xfrm>
            <a:off x="3453878" y="1821481"/>
            <a:ext cx="5099050" cy="3481893"/>
          </a:xfrm>
        </p:spPr>
        <p:txBody>
          <a:bodyPr>
            <a:normAutofit/>
          </a:bodyPr>
          <a:lstStyle/>
          <a:p>
            <a:pPr marL="0" indent="0" algn="ctr">
              <a:buNone/>
            </a:pPr>
            <a:r>
              <a:rPr lang="en-US" dirty="0"/>
              <a:t>A potential enrollee may meet the requirements and other conditions to enroll in the ID/RD Waiver, but a slot may not be available.  If that is the case, the applicant will be placed on a waiting list based on the earliest referral date.</a:t>
            </a:r>
          </a:p>
        </p:txBody>
      </p:sp>
      <p:grpSp>
        <p:nvGrpSpPr>
          <p:cNvPr id="7" name="Group 6">
            <a:extLst>
              <a:ext uri="{FF2B5EF4-FFF2-40B4-BE49-F238E27FC236}">
                <a16:creationId xmlns:a16="http://schemas.microsoft.com/office/drawing/2014/main" id="{CFDD4AEF-B890-4548-BF5A-5AEE0787DC43}"/>
              </a:ext>
            </a:extLst>
          </p:cNvPr>
          <p:cNvGrpSpPr/>
          <p:nvPr/>
        </p:nvGrpSpPr>
        <p:grpSpPr>
          <a:xfrm>
            <a:off x="591072" y="1430802"/>
            <a:ext cx="2725816" cy="4345276"/>
            <a:chOff x="591072" y="1430802"/>
            <a:chExt cx="2725816" cy="4345276"/>
          </a:xfrm>
        </p:grpSpPr>
        <p:pic>
          <p:nvPicPr>
            <p:cNvPr id="5" name="Picture 4">
              <a:extLst>
                <a:ext uri="{FF2B5EF4-FFF2-40B4-BE49-F238E27FC236}">
                  <a16:creationId xmlns:a16="http://schemas.microsoft.com/office/drawing/2014/main" id="{18B1BF13-2538-44FD-AFCC-B1F59E91D60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1072" y="1430802"/>
              <a:ext cx="2725816" cy="42632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85AEAC7-0537-4542-AB35-9E4F10649752}"/>
                </a:ext>
              </a:extLst>
            </p:cNvPr>
            <p:cNvSpPr txBox="1"/>
            <p:nvPr/>
          </p:nvSpPr>
          <p:spPr>
            <a:xfrm>
              <a:off x="993970" y="5591411"/>
              <a:ext cx="1920019" cy="184667"/>
            </a:xfrm>
            <a:prstGeom prst="rect">
              <a:avLst/>
            </a:prstGeom>
            <a:noFill/>
          </p:spPr>
          <p:txBody>
            <a:bodyPr wrap="square" rtlCol="0">
              <a:spAutoFit/>
            </a:bodyPr>
            <a:lstStyle/>
            <a:p>
              <a:r>
                <a:rPr lang="en-US" sz="600" dirty="0">
                  <a:hlinkClick r:id="rId6" tooltip="http://saasmarketingstrategy.blogspot.com/2014/06/accelerating-saas-purchase-process.html"/>
                </a:rPr>
                <a:t>This Photo</a:t>
              </a:r>
              <a:r>
                <a:rPr lang="en-US" sz="600" dirty="0"/>
                <a:t> by Unknown Author is licensed under </a:t>
              </a:r>
              <a:r>
                <a:rPr lang="en-US" sz="600" dirty="0">
                  <a:hlinkClick r:id="rId7" tooltip="https://creativecommons.org/licenses/by/3.0/"/>
                </a:rPr>
                <a:t>CC BY</a:t>
              </a:r>
              <a:endParaRPr lang="en-US" sz="600" dirty="0"/>
            </a:p>
          </p:txBody>
        </p:sp>
      </p:grpSp>
      <p:pic>
        <p:nvPicPr>
          <p:cNvPr id="4" name="ID 18">
            <a:hlinkClick r:id="" action="ppaction://media"/>
            <a:extLst>
              <a:ext uri="{FF2B5EF4-FFF2-40B4-BE49-F238E27FC236}">
                <a16:creationId xmlns:a16="http://schemas.microsoft.com/office/drawing/2014/main" id="{91690984-6624-4D62-AFAB-64218D9785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388" y="2801815"/>
            <a:ext cx="609600" cy="609600"/>
          </a:xfrm>
          <a:prstGeom prst="rect">
            <a:avLst/>
          </a:prstGeom>
        </p:spPr>
      </p:pic>
      <p:sp>
        <p:nvSpPr>
          <p:cNvPr id="10" name="Slide Number Placeholder 3">
            <a:extLst>
              <a:ext uri="{FF2B5EF4-FFF2-40B4-BE49-F238E27FC236}">
                <a16:creationId xmlns:a16="http://schemas.microsoft.com/office/drawing/2014/main" id="{8EE2366F-398F-CEB9-6FA2-7EEADF163019}"/>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17</a:t>
            </a:fld>
            <a:endParaRPr lang="en-US" dirty="0"/>
          </a:p>
        </p:txBody>
      </p:sp>
    </p:spTree>
    <p:extLst>
      <p:ext uri="{BB962C8B-B14F-4D97-AF65-F5344CB8AC3E}">
        <p14:creationId xmlns:p14="http://schemas.microsoft.com/office/powerpoint/2010/main" val="118951854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F13106-A803-4942-B742-5BBCE0DB7978}"/>
              </a:ext>
            </a:extLst>
          </p:cNvPr>
          <p:cNvSpPr>
            <a:spLocks noGrp="1"/>
          </p:cNvSpPr>
          <p:nvPr>
            <p:ph idx="1"/>
          </p:nvPr>
        </p:nvSpPr>
        <p:spPr>
          <a:xfrm>
            <a:off x="114996" y="1065408"/>
            <a:ext cx="8877300" cy="5257800"/>
          </a:xfrm>
        </p:spPr>
        <p:txBody>
          <a:bodyPr>
            <a:normAutofit fontScale="25000" lnSpcReduction="20000"/>
          </a:bodyPr>
          <a:lstStyle/>
          <a:p>
            <a:pPr marL="0" indent="0">
              <a:buNone/>
            </a:pPr>
            <a:r>
              <a:rPr lang="en-US" sz="8000" dirty="0"/>
              <a:t>A slot has been reserved in the waiver for the applicants who fall in the following categories. These applicants will be given priority and may be enrolled in the ID/RD waiver </a:t>
            </a:r>
            <a:r>
              <a:rPr lang="en-US" sz="8000" b="1" i="1" dirty="0"/>
              <a:t>without being placed on a </a:t>
            </a:r>
            <a:r>
              <a:rPr lang="en-US" sz="8000" b="1" i="1" dirty="0">
                <a:solidFill>
                  <a:srgbClr val="FF0000"/>
                </a:solidFill>
              </a:rPr>
              <a:t>waiting list</a:t>
            </a:r>
            <a:r>
              <a:rPr lang="en-US" sz="8000" b="1" dirty="0">
                <a:solidFill>
                  <a:srgbClr val="FF0000"/>
                </a:solidFill>
              </a:rPr>
              <a:t>:</a:t>
            </a:r>
          </a:p>
          <a:p>
            <a:pPr marL="0" indent="0">
              <a:buNone/>
            </a:pPr>
            <a:endParaRPr lang="en-US" sz="8000" b="1" dirty="0">
              <a:solidFill>
                <a:srgbClr val="FF0000"/>
              </a:solidFill>
            </a:endParaRPr>
          </a:p>
          <a:p>
            <a:pPr marL="742950" lvl="0" indent="-742950">
              <a:buFont typeface="+mj-lt"/>
              <a:buAutoNum type="arabicPeriod"/>
            </a:pPr>
            <a:r>
              <a:rPr lang="en-US" sz="8000" dirty="0"/>
              <a:t>Those discharged from an ICF/IID; the enrollment process must begin within 30 days of discharge.</a:t>
            </a:r>
          </a:p>
          <a:p>
            <a:pPr marL="742950" lvl="0" indent="-742950">
              <a:buFont typeface="+mj-lt"/>
              <a:buAutoNum type="arabicPeriod"/>
            </a:pPr>
            <a:r>
              <a:rPr lang="en-US" sz="8000" dirty="0"/>
              <a:t>Children in SCDSS custody for whom SCDSS has agreed to sponsor ID/RD Waiver enrollment.</a:t>
            </a:r>
          </a:p>
          <a:p>
            <a:pPr marL="742950" lvl="0" indent="-742950">
              <a:buFont typeface="+mj-lt"/>
              <a:buAutoNum type="arabicPeriod"/>
            </a:pPr>
            <a:r>
              <a:rPr lang="en-US" sz="8000" dirty="0"/>
              <a:t>Those applicants who reside in or need DDSN-sponsored residential placement in order to receive waiver supports and services.</a:t>
            </a:r>
          </a:p>
          <a:p>
            <a:pPr marL="742950" lvl="0" indent="-742950">
              <a:buFont typeface="+mj-lt"/>
              <a:buAutoNum type="arabicPeriod"/>
            </a:pPr>
            <a:r>
              <a:rPr lang="en-US" sz="8000" dirty="0"/>
              <a:t>Those participants enrolled in the Community Supports Waiver who have anticipated, long term/ongoing needs that will exceed the individual cost limit of the Community Supports Waiver. </a:t>
            </a:r>
          </a:p>
          <a:p>
            <a:pPr marL="742950" lvl="0" indent="-742950">
              <a:buFont typeface="+mj-lt"/>
              <a:buAutoNum type="arabicPeriod"/>
            </a:pPr>
            <a:r>
              <a:rPr lang="en-US" sz="8000" dirty="0"/>
              <a:t>When waiver services are needed to prevent serious and imminent harm.</a:t>
            </a:r>
          </a:p>
          <a:p>
            <a:pPr marL="742950" lvl="0" indent="-742950">
              <a:buFont typeface="+mj-lt"/>
              <a:buAutoNum type="arabicPeriod"/>
            </a:pPr>
            <a:r>
              <a:rPr lang="en-US" sz="8000" dirty="0"/>
              <a:t>Eligible family members of a member of the armed services who maintain a South Carolina residence.</a:t>
            </a:r>
          </a:p>
          <a:p>
            <a:pPr marL="0" indent="0">
              <a:buNone/>
            </a:pPr>
            <a:endParaRPr lang="en-US" dirty="0"/>
          </a:p>
        </p:txBody>
      </p:sp>
      <p:sp>
        <p:nvSpPr>
          <p:cNvPr id="3" name="Title 2">
            <a:extLst>
              <a:ext uri="{FF2B5EF4-FFF2-40B4-BE49-F238E27FC236}">
                <a16:creationId xmlns:a16="http://schemas.microsoft.com/office/drawing/2014/main" id="{26EDE3A2-E9D2-4964-8BEB-2BCB3F0AB311}"/>
              </a:ext>
            </a:extLst>
          </p:cNvPr>
          <p:cNvSpPr>
            <a:spLocks noGrp="1"/>
          </p:cNvSpPr>
          <p:nvPr>
            <p:ph type="title"/>
          </p:nvPr>
        </p:nvSpPr>
        <p:spPr/>
        <p:txBody>
          <a:bodyPr/>
          <a:lstStyle/>
          <a:p>
            <a:r>
              <a:rPr lang="en-US" dirty="0"/>
              <a:t>Reserved Capacity</a:t>
            </a:r>
          </a:p>
        </p:txBody>
      </p:sp>
      <p:sp>
        <p:nvSpPr>
          <p:cNvPr id="4" name="Slide Number Placeholder 3">
            <a:extLst>
              <a:ext uri="{FF2B5EF4-FFF2-40B4-BE49-F238E27FC236}">
                <a16:creationId xmlns:a16="http://schemas.microsoft.com/office/drawing/2014/main" id="{D4A923BE-6F74-4B36-AC2E-8F75CECF1B50}"/>
              </a:ext>
            </a:extLst>
          </p:cNvPr>
          <p:cNvSpPr>
            <a:spLocks noGrp="1"/>
          </p:cNvSpPr>
          <p:nvPr>
            <p:ph type="sldNum" sz="quarter" idx="10"/>
          </p:nvPr>
        </p:nvSpPr>
        <p:spPr/>
        <p:txBody>
          <a:bodyPr/>
          <a:lstStyle/>
          <a:p>
            <a:fld id="{C1640D55-031C-4AD9-A16C-4EFA2F922910}" type="slidenum">
              <a:rPr lang="en-US" smtClean="0"/>
              <a:pPr/>
              <a:t>18</a:t>
            </a:fld>
            <a:endParaRPr lang="en-US" dirty="0"/>
          </a:p>
        </p:txBody>
      </p:sp>
      <p:pic>
        <p:nvPicPr>
          <p:cNvPr id="5" name="ID 19">
            <a:hlinkClick r:id="" action="ppaction://media"/>
            <a:extLst>
              <a:ext uri="{FF2B5EF4-FFF2-40B4-BE49-F238E27FC236}">
                <a16:creationId xmlns:a16="http://schemas.microsoft.com/office/drawing/2014/main" id="{150BB973-C77D-4AC0-8471-3E25FB600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5299" y="3594100"/>
            <a:ext cx="609600" cy="609600"/>
          </a:xfrm>
          <a:prstGeom prst="rect">
            <a:avLst/>
          </a:prstGeom>
        </p:spPr>
      </p:pic>
    </p:spTree>
    <p:extLst>
      <p:ext uri="{BB962C8B-B14F-4D97-AF65-F5344CB8AC3E}">
        <p14:creationId xmlns:p14="http://schemas.microsoft.com/office/powerpoint/2010/main" val="2759972337"/>
      </p:ext>
    </p:extLst>
  </p:cSld>
  <p:clrMapOvr>
    <a:masterClrMapping/>
  </p:clrMapOvr>
  <mc:AlternateContent xmlns:mc="http://schemas.openxmlformats.org/markup-compatibility/2006" xmlns:p14="http://schemas.microsoft.com/office/powerpoint/2010/main">
    <mc:Choice Requires="p14">
      <p:transition p14:dur="0" advClick="0" advTm="60000"/>
    </mc:Choice>
    <mc:Fallback xmlns="">
      <p:transition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Resources</a:t>
            </a:r>
          </a:p>
        </p:txBody>
      </p:sp>
      <p:sp>
        <p:nvSpPr>
          <p:cNvPr id="2" name="Slide Number Placeholder 1"/>
          <p:cNvSpPr>
            <a:spLocks noGrp="1"/>
          </p:cNvSpPr>
          <p:nvPr>
            <p:ph type="sldNum" sz="quarter" idx="10"/>
          </p:nvPr>
        </p:nvSpPr>
        <p:spPr/>
        <p:txBody>
          <a:bodyPr/>
          <a:lstStyle/>
          <a:p>
            <a:fld id="{C1640D55-031C-4AD9-A16C-4EFA2F922910}" type="slidenum">
              <a:rPr lang="en-US" smtClean="0"/>
              <a:pPr/>
              <a:t>19</a:t>
            </a:fld>
            <a:endParaRPr lang="en-US" dirty="0"/>
          </a:p>
        </p:txBody>
      </p:sp>
      <p:grpSp>
        <p:nvGrpSpPr>
          <p:cNvPr id="11" name="Group 10">
            <a:extLst>
              <a:ext uri="{FF2B5EF4-FFF2-40B4-BE49-F238E27FC236}">
                <a16:creationId xmlns:a16="http://schemas.microsoft.com/office/drawing/2014/main" id="{37113726-AE18-4FDA-BE6D-4D458BC3D308}"/>
              </a:ext>
            </a:extLst>
          </p:cNvPr>
          <p:cNvGrpSpPr/>
          <p:nvPr/>
        </p:nvGrpSpPr>
        <p:grpSpPr>
          <a:xfrm>
            <a:off x="2739355" y="1466203"/>
            <a:ext cx="3665286" cy="2823646"/>
            <a:chOff x="2960982" y="1397615"/>
            <a:chExt cx="3222033" cy="2439816"/>
          </a:xfrm>
        </p:grpSpPr>
        <p:pic>
          <p:nvPicPr>
            <p:cNvPr id="8" name="Content Placeholder 4" descr="A close up of a person&#10;&#10;Description automatically generated">
              <a:extLst>
                <a:ext uri="{FF2B5EF4-FFF2-40B4-BE49-F238E27FC236}">
                  <a16:creationId xmlns:a16="http://schemas.microsoft.com/office/drawing/2014/main" id="{F213E21B-7DBA-45B6-8EF8-07768FBAA56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60982" y="1397615"/>
              <a:ext cx="3222033" cy="238402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712A4E9-636F-4994-B5E0-019813C9D50E}"/>
                </a:ext>
              </a:extLst>
            </p:cNvPr>
            <p:cNvSpPr txBox="1"/>
            <p:nvPr/>
          </p:nvSpPr>
          <p:spPr>
            <a:xfrm>
              <a:off x="3074422" y="3652765"/>
              <a:ext cx="2098827" cy="184666"/>
            </a:xfrm>
            <a:prstGeom prst="rect">
              <a:avLst/>
            </a:prstGeom>
            <a:noFill/>
          </p:spPr>
          <p:txBody>
            <a:bodyPr wrap="square" rtlCol="0">
              <a:spAutoFit/>
            </a:bodyPr>
            <a:lstStyle/>
            <a:p>
              <a:r>
                <a:rPr lang="en-US" sz="600" dirty="0">
                  <a:hlinkClick r:id="rId6" tooltip="http://thecollaboratory.wikidot.com/2013-philosophy-of-thought-logic"/>
                </a:rPr>
                <a:t>This Photo</a:t>
              </a:r>
              <a:r>
                <a:rPr lang="en-US" sz="600" dirty="0"/>
                <a:t> by Unknown Author is licensed under </a:t>
              </a:r>
              <a:r>
                <a:rPr lang="en-US" sz="600" dirty="0">
                  <a:hlinkClick r:id="rId7" tooltip="https://creativecommons.org/licenses/by-sa/3.0/"/>
                </a:rPr>
                <a:t>CC BY-SA</a:t>
              </a:r>
              <a:endParaRPr lang="en-US" sz="600" dirty="0"/>
            </a:p>
          </p:txBody>
        </p:sp>
      </p:grpSp>
      <p:sp>
        <p:nvSpPr>
          <p:cNvPr id="10" name="TextBox 9">
            <a:extLst>
              <a:ext uri="{FF2B5EF4-FFF2-40B4-BE49-F238E27FC236}">
                <a16:creationId xmlns:a16="http://schemas.microsoft.com/office/drawing/2014/main" id="{57C1AB1D-5186-4291-B673-A98B3B664D6A}"/>
              </a:ext>
            </a:extLst>
          </p:cNvPr>
          <p:cNvSpPr txBox="1"/>
          <p:nvPr/>
        </p:nvSpPr>
        <p:spPr>
          <a:xfrm>
            <a:off x="996948" y="4629388"/>
            <a:ext cx="7150100" cy="830997"/>
          </a:xfrm>
          <a:prstGeom prst="rect">
            <a:avLst/>
          </a:prstGeom>
          <a:noFill/>
        </p:spPr>
        <p:txBody>
          <a:bodyPr wrap="square" rtlCol="0">
            <a:spAutoFit/>
          </a:bodyPr>
          <a:lstStyle/>
          <a:p>
            <a:pPr algn="ctr"/>
            <a:r>
              <a:rPr lang="en-US" sz="2400" dirty="0"/>
              <a:t>All waiver services, policies and procedures are housed on the SCDDSN website (</a:t>
            </a:r>
            <a:r>
              <a:rPr lang="en-US" sz="2400" dirty="0">
                <a:hlinkClick r:id="rId8"/>
              </a:rPr>
              <a:t>www.SCDDSN.gov</a:t>
            </a:r>
            <a:r>
              <a:rPr lang="en-US" sz="2400" dirty="0"/>
              <a:t>) </a:t>
            </a:r>
          </a:p>
        </p:txBody>
      </p:sp>
      <p:pic>
        <p:nvPicPr>
          <p:cNvPr id="12" name="ID 20">
            <a:hlinkClick r:id="" action="ppaction://media"/>
            <a:extLst>
              <a:ext uri="{FF2B5EF4-FFF2-40B4-BE49-F238E27FC236}">
                <a16:creationId xmlns:a16="http://schemas.microsoft.com/office/drawing/2014/main" id="{9F27A012-1276-4BAE-9CD5-0B0A9AA45B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5020" y="3429000"/>
            <a:ext cx="609600" cy="609600"/>
          </a:xfrm>
          <a:prstGeom prst="rect">
            <a:avLst/>
          </a:prstGeom>
        </p:spPr>
      </p:pic>
    </p:spTree>
    <p:extLst>
      <p:ext uri="{BB962C8B-B14F-4D97-AF65-F5344CB8AC3E}">
        <p14:creationId xmlns:p14="http://schemas.microsoft.com/office/powerpoint/2010/main" val="323150421"/>
      </p:ext>
    </p:extLst>
  </p:cSld>
  <p:clrMapOvr>
    <a:masterClrMapping/>
  </p:clrMapOvr>
  <mc:AlternateContent xmlns:mc="http://schemas.openxmlformats.org/markup-compatibility/2006" xmlns:p14="http://schemas.microsoft.com/office/powerpoint/2010/main">
    <mc:Choice Requires="p14">
      <p:transition p14:dur="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0677" y="1124767"/>
            <a:ext cx="8848578" cy="2028310"/>
          </a:xfrm>
        </p:spPr>
        <p:txBody>
          <a:bodyPr>
            <a:normAutofit/>
          </a:bodyPr>
          <a:lstStyle/>
          <a:p>
            <a:pPr marL="0" indent="0" algn="ctr">
              <a:buNone/>
            </a:pPr>
            <a:r>
              <a:rPr lang="en-US" sz="2400" dirty="0">
                <a:solidFill>
                  <a:schemeClr val="accent2">
                    <a:lumMod val="75000"/>
                  </a:schemeClr>
                </a:solidFill>
              </a:rPr>
              <a:t>I</a:t>
            </a:r>
            <a:r>
              <a:rPr lang="en-US" sz="2400" dirty="0"/>
              <a:t>ntellectual </a:t>
            </a:r>
            <a:r>
              <a:rPr lang="en-US" sz="2400" dirty="0">
                <a:solidFill>
                  <a:schemeClr val="accent2">
                    <a:lumMod val="75000"/>
                  </a:schemeClr>
                </a:solidFill>
              </a:rPr>
              <a:t>D</a:t>
            </a:r>
            <a:r>
              <a:rPr lang="en-US" sz="2400" dirty="0"/>
              <a:t>isability/</a:t>
            </a:r>
            <a:r>
              <a:rPr lang="en-US" sz="2400" dirty="0">
                <a:solidFill>
                  <a:schemeClr val="accent2">
                    <a:lumMod val="75000"/>
                  </a:schemeClr>
                </a:solidFill>
              </a:rPr>
              <a:t>R</a:t>
            </a:r>
            <a:r>
              <a:rPr lang="en-US" sz="2400" dirty="0"/>
              <a:t>elated </a:t>
            </a:r>
            <a:r>
              <a:rPr lang="en-US" sz="2400" dirty="0">
                <a:solidFill>
                  <a:schemeClr val="accent2">
                    <a:lumMod val="75000"/>
                  </a:schemeClr>
                </a:solidFill>
              </a:rPr>
              <a:t>D</a:t>
            </a:r>
            <a:r>
              <a:rPr lang="en-US" sz="2400" dirty="0"/>
              <a:t>isabilities Waiver </a:t>
            </a:r>
          </a:p>
          <a:p>
            <a:pPr marL="0" indent="0" algn="ctr">
              <a:buNone/>
            </a:pPr>
            <a:r>
              <a:rPr lang="en-US" sz="2400" dirty="0"/>
              <a:t>(</a:t>
            </a:r>
            <a:r>
              <a:rPr lang="en-US" sz="2400" dirty="0">
                <a:solidFill>
                  <a:schemeClr val="accent2">
                    <a:lumMod val="75000"/>
                  </a:schemeClr>
                </a:solidFill>
              </a:rPr>
              <a:t>ID/RD</a:t>
            </a:r>
            <a:r>
              <a:rPr lang="en-US" sz="2400" dirty="0"/>
              <a:t> Waiver) </a:t>
            </a:r>
          </a:p>
          <a:p>
            <a:pPr marL="0" indent="0" algn="ctr">
              <a:buNone/>
            </a:pPr>
            <a:endParaRPr lang="en-US" sz="2000" dirty="0"/>
          </a:p>
          <a:p>
            <a:pPr marL="0" indent="0" algn="ctr">
              <a:buNone/>
            </a:pPr>
            <a:r>
              <a:rPr lang="en-US" sz="2000" dirty="0"/>
              <a:t>Offers services meant to prevent and/or delay institutionalization of the waiver participants </a:t>
            </a:r>
          </a:p>
        </p:txBody>
      </p:sp>
      <p:sp>
        <p:nvSpPr>
          <p:cNvPr id="3" name="Title 2"/>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grpSp>
        <p:nvGrpSpPr>
          <p:cNvPr id="8" name="Group 7">
            <a:extLst>
              <a:ext uri="{FF2B5EF4-FFF2-40B4-BE49-F238E27FC236}">
                <a16:creationId xmlns:a16="http://schemas.microsoft.com/office/drawing/2014/main" id="{74B2B1F1-AB5B-4FC2-A873-7B18EA390D59}"/>
              </a:ext>
            </a:extLst>
          </p:cNvPr>
          <p:cNvGrpSpPr/>
          <p:nvPr/>
        </p:nvGrpSpPr>
        <p:grpSpPr>
          <a:xfrm>
            <a:off x="2440661" y="3190074"/>
            <a:ext cx="4262677" cy="2702817"/>
            <a:chOff x="2440661" y="3190074"/>
            <a:chExt cx="4262677" cy="2702817"/>
          </a:xfrm>
        </p:grpSpPr>
        <p:pic>
          <p:nvPicPr>
            <p:cNvPr id="6" name="Picture 5" descr="Two people standing in front of a fence&#10;&#10;Description automatically generated">
              <a:extLst>
                <a:ext uri="{FF2B5EF4-FFF2-40B4-BE49-F238E27FC236}">
                  <a16:creationId xmlns:a16="http://schemas.microsoft.com/office/drawing/2014/main" id="{7F2BD6DF-4292-42CA-B724-88041DE8C42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440661" y="3190074"/>
              <a:ext cx="4262677" cy="270281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93EA315-B3ED-428B-A664-D23983250DD8}"/>
                </a:ext>
              </a:extLst>
            </p:cNvPr>
            <p:cNvSpPr txBox="1"/>
            <p:nvPr/>
          </p:nvSpPr>
          <p:spPr>
            <a:xfrm rot="16200000">
              <a:off x="5598158" y="4662380"/>
              <a:ext cx="2025694" cy="184666"/>
            </a:xfrm>
            <a:prstGeom prst="rect">
              <a:avLst/>
            </a:prstGeom>
            <a:noFill/>
          </p:spPr>
          <p:txBody>
            <a:bodyPr wrap="square" rtlCol="0">
              <a:spAutoFit/>
            </a:bodyPr>
            <a:lstStyle/>
            <a:p>
              <a:r>
                <a:rPr lang="en-US" sz="600" dirty="0">
                  <a:hlinkClick r:id="rId6" tooltip="http://theconversation.com/living-with-intellectual-disability-in-the-dreamhouse-28800"/>
                </a:rPr>
                <a:t>This Photo</a:t>
              </a:r>
              <a:r>
                <a:rPr lang="en-US" sz="600" dirty="0"/>
                <a:t> by Unknown Author is licensed under </a:t>
              </a:r>
              <a:r>
                <a:rPr lang="en-US" sz="600" dirty="0">
                  <a:hlinkClick r:id="rId7" tooltip="https://creativecommons.org/licenses/by-nd/3.0/"/>
                </a:rPr>
                <a:t>CC BY-ND</a:t>
              </a:r>
              <a:endParaRPr lang="en-US" sz="600" dirty="0"/>
            </a:p>
          </p:txBody>
        </p:sp>
      </p:grpSp>
      <p:pic>
        <p:nvPicPr>
          <p:cNvPr id="5" name="ID 2">
            <a:hlinkClick r:id="" action="ppaction://media"/>
            <a:extLst>
              <a:ext uri="{FF2B5EF4-FFF2-40B4-BE49-F238E27FC236}">
                <a16:creationId xmlns:a16="http://schemas.microsoft.com/office/drawing/2014/main" id="{D3826826-49F4-4831-AD1C-8749771E14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97501" y="2420815"/>
            <a:ext cx="609600" cy="609600"/>
          </a:xfrm>
          <a:prstGeom prst="rect">
            <a:avLst/>
          </a:prstGeom>
        </p:spPr>
      </p:pic>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85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(Cont’d)</a:t>
            </a:r>
          </a:p>
        </p:txBody>
      </p:sp>
      <p:sp>
        <p:nvSpPr>
          <p:cNvPr id="6" name="Content Placeholder 5"/>
          <p:cNvSpPr>
            <a:spLocks noGrp="1"/>
          </p:cNvSpPr>
          <p:nvPr>
            <p:ph sz="half" idx="2"/>
          </p:nvPr>
        </p:nvSpPr>
        <p:spPr>
          <a:xfrm>
            <a:off x="288235" y="1223198"/>
            <a:ext cx="8227115" cy="5133152"/>
          </a:xfrm>
        </p:spPr>
        <p:txBody>
          <a:bodyPr>
            <a:normAutofit/>
          </a:bodyPr>
          <a:lstStyle/>
          <a:p>
            <a:pPr marL="0" indent="0" algn="ctr">
              <a:buNone/>
            </a:pPr>
            <a:r>
              <a:rPr lang="en-US" sz="2400" dirty="0"/>
              <a:t>The South Carolina Department of Health and Human Services (SCDHHS) has administrative authority for all waivers including the ID/RD Waiver. </a:t>
            </a:r>
          </a:p>
          <a:p>
            <a:pPr marL="0" indent="0" algn="ctr">
              <a:buNone/>
            </a:pPr>
            <a:r>
              <a:rPr lang="en-US" sz="2400" dirty="0"/>
              <a:t>Services in this waiver are provided at the local level through county Disabilities and Special Needs (DSN) Boards and qualified private providers mainly through a traditional service delivery system that is </a:t>
            </a:r>
          </a:p>
          <a:p>
            <a:pPr marL="0" indent="0" algn="ctr">
              <a:buNone/>
            </a:pPr>
            <a:endParaRPr lang="en-US" sz="2400" dirty="0"/>
          </a:p>
          <a:p>
            <a:pPr marL="0" indent="0" algn="ctr">
              <a:buNone/>
            </a:pPr>
            <a:endParaRPr lang="en-US" sz="2400" dirty="0">
              <a:solidFill>
                <a:srgbClr val="FF0000"/>
              </a:solidFill>
            </a:endParaRPr>
          </a:p>
          <a:p>
            <a:pPr marL="0" indent="0" algn="ctr">
              <a:buNone/>
            </a:pPr>
            <a:endParaRPr lang="en-US" sz="2400" dirty="0">
              <a:solidFill>
                <a:srgbClr val="FF0000"/>
              </a:solidFill>
            </a:endParaRPr>
          </a:p>
          <a:p>
            <a:pPr marL="0" indent="0" algn="ctr">
              <a:buNone/>
            </a:pPr>
            <a:r>
              <a:rPr lang="en-US" sz="2400" dirty="0">
                <a:solidFill>
                  <a:srgbClr val="FF0000"/>
                </a:solidFill>
              </a:rPr>
              <a:t>Note:  The Waiver programs are not intended to pay for  </a:t>
            </a:r>
          </a:p>
          <a:p>
            <a:pPr marL="0" indent="0" algn="ctr">
              <a:buNone/>
            </a:pPr>
            <a:r>
              <a:rPr lang="en-US" sz="2400" dirty="0">
                <a:solidFill>
                  <a:srgbClr val="FF0000"/>
                </a:solidFill>
              </a:rPr>
              <a:t>24-hour care or needs.</a:t>
            </a:r>
            <a:r>
              <a:rPr lang="en-US" sz="2400" dirty="0"/>
              <a:t>  </a:t>
            </a:r>
          </a:p>
          <a:p>
            <a:pPr marL="0" indent="0" algn="ctr">
              <a:buNone/>
            </a:pPr>
            <a:endParaRPr lang="en-US" dirty="0"/>
          </a:p>
          <a:p>
            <a:endParaRPr lang="en-US" dirty="0"/>
          </a:p>
        </p:txBody>
      </p:sp>
      <p:sp>
        <p:nvSpPr>
          <p:cNvPr id="8" name="Slide Number Placeholder 7"/>
          <p:cNvSpPr>
            <a:spLocks noGrp="1"/>
          </p:cNvSpPr>
          <p:nvPr>
            <p:ph type="sldNum" sz="quarter" idx="12"/>
          </p:nvPr>
        </p:nvSpPr>
        <p:spPr/>
        <p:txBody>
          <a:bodyPr/>
          <a:lstStyle/>
          <a:p>
            <a:fld id="{C1640D55-031C-4AD9-A16C-4EFA2F922910}" type="slidenum">
              <a:rPr lang="en-US" smtClean="0"/>
              <a:t>3</a:t>
            </a:fld>
            <a:endParaRPr lang="en-US" dirty="0"/>
          </a:p>
        </p:txBody>
      </p:sp>
      <p:sp>
        <p:nvSpPr>
          <p:cNvPr id="2" name="TextBox 1">
            <a:extLst>
              <a:ext uri="{FF2B5EF4-FFF2-40B4-BE49-F238E27FC236}">
                <a16:creationId xmlns:a16="http://schemas.microsoft.com/office/drawing/2014/main" id="{EDDF9F28-1B7B-493B-B145-D1096F76AB75}"/>
              </a:ext>
            </a:extLst>
          </p:cNvPr>
          <p:cNvSpPr txBox="1"/>
          <p:nvPr/>
        </p:nvSpPr>
        <p:spPr>
          <a:xfrm>
            <a:off x="1527209" y="4215777"/>
            <a:ext cx="6228729" cy="523220"/>
          </a:xfrm>
          <a:prstGeom prst="rect">
            <a:avLst/>
          </a:prstGeom>
          <a:noFill/>
        </p:spPr>
        <p:txBody>
          <a:bodyPr wrap="square" rtlCol="0">
            <a:spAutoFit/>
          </a:bodyPr>
          <a:lstStyle/>
          <a:p>
            <a:r>
              <a:rPr lang="en-US" sz="2800" dirty="0">
                <a:solidFill>
                  <a:srgbClr val="E27500"/>
                </a:solidFill>
              </a:rPr>
              <a:t>PERSON CENTERED and GOAL ORIENTED</a:t>
            </a:r>
          </a:p>
        </p:txBody>
      </p:sp>
      <p:pic>
        <p:nvPicPr>
          <p:cNvPr id="3" name="ID 3">
            <a:hlinkClick r:id="" action="ppaction://media"/>
            <a:extLst>
              <a:ext uri="{FF2B5EF4-FFF2-40B4-BE49-F238E27FC236}">
                <a16:creationId xmlns:a16="http://schemas.microsoft.com/office/drawing/2014/main" id="{C4D37C18-9AD4-47ED-AB54-E7556083C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9877" y="3484974"/>
            <a:ext cx="609600" cy="609600"/>
          </a:xfrm>
          <a:prstGeom prst="rect">
            <a:avLst/>
          </a:prstGeom>
        </p:spPr>
      </p:pic>
    </p:spTree>
    <p:extLst>
      <p:ext uri="{BB962C8B-B14F-4D97-AF65-F5344CB8AC3E}">
        <p14:creationId xmlns:p14="http://schemas.microsoft.com/office/powerpoint/2010/main" val="3298129651"/>
      </p:ext>
    </p:extLst>
  </p:cSld>
  <p:clrMapOvr>
    <a:masterClrMapping/>
  </p:clrMapOvr>
  <mc:AlternateContent xmlns:mc="http://schemas.openxmlformats.org/markup-compatibility/2006" xmlns:p14="http://schemas.microsoft.com/office/powerpoint/2010/main">
    <mc:Choice Requires="p14">
      <p:transition p14:dur="10" advClick="0" advTm="34000"/>
    </mc:Choice>
    <mc:Fallback xmlns="">
      <p:transition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5557" y="1287063"/>
            <a:ext cx="4815577" cy="2859435"/>
          </a:xfrm>
        </p:spPr>
        <p:txBody>
          <a:bodyPr>
            <a:normAutofit/>
          </a:bodyPr>
          <a:lstStyle/>
          <a:p>
            <a:pPr marL="0" indent="0" algn="ctr">
              <a:lnSpc>
                <a:spcPct val="100000"/>
              </a:lnSpc>
              <a:buNone/>
            </a:pPr>
            <a:r>
              <a:rPr lang="en-US" sz="2600" dirty="0"/>
              <a:t>The ID/RD Waiver serves people who live in the community and meet the </a:t>
            </a:r>
            <a:r>
              <a:rPr lang="en-US" sz="2600" dirty="0">
                <a:solidFill>
                  <a:schemeClr val="accent2">
                    <a:lumMod val="75000"/>
                  </a:schemeClr>
                </a:solidFill>
              </a:rPr>
              <a:t>I</a:t>
            </a:r>
            <a:r>
              <a:rPr lang="en-US" sz="2600" dirty="0"/>
              <a:t>ntermediate </a:t>
            </a:r>
            <a:r>
              <a:rPr lang="en-US" sz="2600" dirty="0">
                <a:solidFill>
                  <a:schemeClr val="accent2">
                    <a:lumMod val="75000"/>
                  </a:schemeClr>
                </a:solidFill>
              </a:rPr>
              <a:t>C</a:t>
            </a:r>
            <a:r>
              <a:rPr lang="en-US" sz="2600" dirty="0"/>
              <a:t>are </a:t>
            </a:r>
            <a:r>
              <a:rPr lang="en-US" sz="2600" dirty="0">
                <a:solidFill>
                  <a:schemeClr val="accent2">
                    <a:lumMod val="75000"/>
                  </a:schemeClr>
                </a:solidFill>
              </a:rPr>
              <a:t>F</a:t>
            </a:r>
            <a:r>
              <a:rPr lang="en-US" sz="2600" dirty="0"/>
              <a:t>acility for </a:t>
            </a:r>
            <a:r>
              <a:rPr lang="en-US" sz="2600" dirty="0">
                <a:solidFill>
                  <a:schemeClr val="accent2">
                    <a:lumMod val="75000"/>
                  </a:schemeClr>
                </a:solidFill>
              </a:rPr>
              <a:t>I</a:t>
            </a:r>
            <a:r>
              <a:rPr lang="en-US" sz="2600" dirty="0"/>
              <a:t>ndividuals with </a:t>
            </a:r>
            <a:r>
              <a:rPr lang="en-US" sz="2600" dirty="0">
                <a:solidFill>
                  <a:schemeClr val="accent2">
                    <a:lumMod val="75000"/>
                  </a:schemeClr>
                </a:solidFill>
              </a:rPr>
              <a:t>I</a:t>
            </a:r>
            <a:r>
              <a:rPr lang="en-US" sz="2600" dirty="0"/>
              <a:t>ntellectual </a:t>
            </a:r>
            <a:r>
              <a:rPr lang="en-US" sz="2600" dirty="0">
                <a:solidFill>
                  <a:schemeClr val="accent2">
                    <a:lumMod val="75000"/>
                  </a:schemeClr>
                </a:solidFill>
              </a:rPr>
              <a:t>D</a:t>
            </a:r>
            <a:r>
              <a:rPr lang="en-US" sz="2600" dirty="0"/>
              <a:t>isabilities (</a:t>
            </a:r>
            <a:r>
              <a:rPr lang="en-US" sz="2600" dirty="0">
                <a:solidFill>
                  <a:schemeClr val="accent2">
                    <a:lumMod val="75000"/>
                  </a:schemeClr>
                </a:solidFill>
              </a:rPr>
              <a:t>ICF/IID</a:t>
            </a:r>
            <a:r>
              <a:rPr lang="en-US" sz="2600" dirty="0"/>
              <a:t>) level of care criteria.  </a:t>
            </a:r>
          </a:p>
          <a:p>
            <a:pPr marL="0" indent="0">
              <a:buNone/>
            </a:pPr>
            <a:endParaRPr lang="en-US" dirty="0"/>
          </a:p>
        </p:txBody>
      </p:sp>
      <p:sp>
        <p:nvSpPr>
          <p:cNvPr id="3" name="Title 2"/>
          <p:cNvSpPr>
            <a:spLocks noGrp="1"/>
          </p:cNvSpPr>
          <p:nvPr>
            <p:ph type="title"/>
          </p:nvPr>
        </p:nvSpPr>
        <p:spPr/>
        <p:txBody>
          <a:bodyPr/>
          <a:lstStyle/>
          <a:p>
            <a:r>
              <a:rPr lang="en-US" dirty="0"/>
              <a:t>Population Served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640D55-031C-4AD9-A16C-4EFA2F922910}" type="slidenum">
              <a:rPr kumimoji="0" lang="en-US" sz="1600" b="1" i="0" u="none" strike="noStrike" kern="1200" cap="none" spc="0" normalizeH="0" baseline="0" noProof="0" smtClean="0">
                <a:ln>
                  <a:noFill/>
                </a:ln>
                <a:solidFill>
                  <a:srgbClr val="004875"/>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dirty="0">
              <a:ln>
                <a:noFill/>
              </a:ln>
              <a:solidFill>
                <a:srgbClr val="00487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33EB4B1-ECA5-4AE3-8248-C32923401A32}"/>
              </a:ext>
            </a:extLst>
          </p:cNvPr>
          <p:cNvPicPr>
            <a:picLocks noChangeAspect="1"/>
          </p:cNvPicPr>
          <p:nvPr/>
        </p:nvPicPr>
        <p:blipFill>
          <a:blip r:embed="rId5"/>
          <a:stretch>
            <a:fillRect/>
          </a:stretch>
        </p:blipFill>
        <p:spPr>
          <a:xfrm>
            <a:off x="5981962" y="1198998"/>
            <a:ext cx="2159004" cy="3237625"/>
          </a:xfrm>
          <a:prstGeom prst="rect">
            <a:avLst/>
          </a:prstGeom>
          <a:ln>
            <a:noFill/>
          </a:ln>
          <a:effectLst>
            <a:outerShdw blurRad="292100" dist="139700" dir="2700000" algn="tl" rotWithShape="0">
              <a:srgbClr val="333333">
                <a:alpha val="65000"/>
              </a:srgbClr>
            </a:outerShdw>
          </a:effectLst>
        </p:spPr>
      </p:pic>
      <p:pic>
        <p:nvPicPr>
          <p:cNvPr id="7" name="ID 4">
            <a:hlinkClick r:id="" action="ppaction://media"/>
            <a:extLst>
              <a:ext uri="{FF2B5EF4-FFF2-40B4-BE49-F238E27FC236}">
                <a16:creationId xmlns:a16="http://schemas.microsoft.com/office/drawing/2014/main" id="{1E1B3DCD-33BB-4517-A4F7-A5C738D5D0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1773" y="2819400"/>
            <a:ext cx="609600" cy="609600"/>
          </a:xfrm>
          <a:prstGeom prst="rect">
            <a:avLst/>
          </a:prstGeom>
        </p:spPr>
      </p:pic>
      <p:grpSp>
        <p:nvGrpSpPr>
          <p:cNvPr id="5" name="Group 4">
            <a:extLst>
              <a:ext uri="{FF2B5EF4-FFF2-40B4-BE49-F238E27FC236}">
                <a16:creationId xmlns:a16="http://schemas.microsoft.com/office/drawing/2014/main" id="{B931809C-56A6-4876-8E26-9CDBFA93D15F}"/>
              </a:ext>
            </a:extLst>
          </p:cNvPr>
          <p:cNvGrpSpPr/>
          <p:nvPr/>
        </p:nvGrpSpPr>
        <p:grpSpPr>
          <a:xfrm>
            <a:off x="3056351" y="3820439"/>
            <a:ext cx="2925611" cy="2130618"/>
            <a:chOff x="4073058" y="3937741"/>
            <a:chExt cx="2547730" cy="1787847"/>
          </a:xfrm>
        </p:grpSpPr>
        <p:pic>
          <p:nvPicPr>
            <p:cNvPr id="8" name="Picture 7">
              <a:extLst>
                <a:ext uri="{FF2B5EF4-FFF2-40B4-BE49-F238E27FC236}">
                  <a16:creationId xmlns:a16="http://schemas.microsoft.com/office/drawing/2014/main" id="{8F83AE23-AC78-4C97-B827-C5A5A71F10B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073058" y="3937741"/>
              <a:ext cx="2547730" cy="169551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643C42B-396C-4DA9-88B9-F74AF4E63178}"/>
                </a:ext>
              </a:extLst>
            </p:cNvPr>
            <p:cNvSpPr txBox="1"/>
            <p:nvPr/>
          </p:nvSpPr>
          <p:spPr>
            <a:xfrm>
              <a:off x="4318263" y="5540922"/>
              <a:ext cx="2254685" cy="184666"/>
            </a:xfrm>
            <a:prstGeom prst="rect">
              <a:avLst/>
            </a:prstGeom>
            <a:noFill/>
          </p:spPr>
          <p:txBody>
            <a:bodyPr wrap="square" rtlCol="0">
              <a:spAutoFit/>
            </a:bodyPr>
            <a:lstStyle/>
            <a:p>
              <a:r>
                <a:rPr lang="en-US" sz="600" dirty="0">
                  <a:hlinkClick r:id="rId8" tooltip="http://openbooksopendoors.com/celebrating-literacy/"/>
                </a:rPr>
                <a:t>This Photo</a:t>
              </a:r>
              <a:r>
                <a:rPr lang="en-US" sz="600" dirty="0"/>
                <a:t> by Unknown Author is licensed under </a:t>
              </a:r>
              <a:r>
                <a:rPr lang="en-US" sz="600" dirty="0">
                  <a:hlinkClick r:id="rId9" tooltip="https://creativecommons.org/licenses/by-nc-nd/3.0/"/>
                </a:rPr>
                <a:t>CC BY-NC-ND</a:t>
              </a:r>
              <a:endParaRPr lang="en-US" sz="600" dirty="0"/>
            </a:p>
          </p:txBody>
        </p:sp>
      </p:grpSp>
    </p:spTree>
    <p:extLst>
      <p:ext uri="{BB962C8B-B14F-4D97-AF65-F5344CB8AC3E}">
        <p14:creationId xmlns:p14="http://schemas.microsoft.com/office/powerpoint/2010/main" val="253386313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Population Served (Cont’d)</a:t>
            </a:r>
          </a:p>
        </p:txBody>
      </p:sp>
      <p:sp>
        <p:nvSpPr>
          <p:cNvPr id="8" name="Slide Number Placeholder 7"/>
          <p:cNvSpPr>
            <a:spLocks noGrp="1"/>
          </p:cNvSpPr>
          <p:nvPr>
            <p:ph type="sldNum" sz="quarter" idx="12"/>
          </p:nvPr>
        </p:nvSpPr>
        <p:spPr/>
        <p:txBody>
          <a:bodyPr/>
          <a:lstStyle/>
          <a:p>
            <a:fld id="{C1640D55-031C-4AD9-A16C-4EFA2F922910}" type="slidenum">
              <a:rPr lang="en-US" smtClean="0"/>
              <a:t>5</a:t>
            </a:fld>
            <a:endParaRPr lang="en-US" dirty="0"/>
          </a:p>
        </p:txBody>
      </p:sp>
      <p:sp>
        <p:nvSpPr>
          <p:cNvPr id="9" name="TextBox 8">
            <a:extLst>
              <a:ext uri="{FF2B5EF4-FFF2-40B4-BE49-F238E27FC236}">
                <a16:creationId xmlns:a16="http://schemas.microsoft.com/office/drawing/2014/main" id="{AC61F86A-01E9-447C-8EF3-0E472C72A61E}"/>
              </a:ext>
            </a:extLst>
          </p:cNvPr>
          <p:cNvSpPr txBox="1"/>
          <p:nvPr/>
        </p:nvSpPr>
        <p:spPr>
          <a:xfrm>
            <a:off x="295421" y="1169507"/>
            <a:ext cx="8553157" cy="2339102"/>
          </a:xfrm>
          <a:prstGeom prst="rect">
            <a:avLst/>
          </a:prstGeom>
          <a:noFill/>
        </p:spPr>
        <p:txBody>
          <a:bodyPr wrap="square" rtlCol="0">
            <a:spAutoFit/>
          </a:bodyPr>
          <a:lstStyle/>
          <a:p>
            <a:pPr algn="ctr"/>
            <a:r>
              <a:rPr lang="en-US" sz="2600" b="1" dirty="0">
                <a:solidFill>
                  <a:srgbClr val="E27500"/>
                </a:solidFill>
              </a:rPr>
              <a:t>Intellectual disability:</a:t>
            </a:r>
          </a:p>
          <a:p>
            <a:pPr algn="ctr"/>
            <a:r>
              <a:rPr lang="en-US" sz="2400" dirty="0">
                <a:solidFill>
                  <a:srgbClr val="004875"/>
                </a:solidFill>
              </a:rPr>
              <a:t>A condition in which an individual demonstrates significantly below-average intellectual functioning  (</a:t>
            </a:r>
            <a:r>
              <a:rPr lang="en-US" sz="2400" i="1" dirty="0">
                <a:solidFill>
                  <a:srgbClr val="004875"/>
                </a:solidFill>
              </a:rPr>
              <a:t>a valid IQ of 70 or below</a:t>
            </a:r>
            <a:r>
              <a:rPr lang="en-US" sz="2400" dirty="0">
                <a:solidFill>
                  <a:srgbClr val="004875"/>
                </a:solidFill>
              </a:rPr>
              <a:t>), and has concurrent deficits in adaptive functioning in at least two of the following areas: </a:t>
            </a:r>
          </a:p>
          <a:p>
            <a:r>
              <a:rPr lang="en-US" sz="2400" dirty="0">
                <a:solidFill>
                  <a:srgbClr val="004875"/>
                </a:solidFill>
              </a:rPr>
              <a:t> </a:t>
            </a:r>
          </a:p>
        </p:txBody>
      </p:sp>
      <p:sp>
        <p:nvSpPr>
          <p:cNvPr id="10" name="TextBox 9">
            <a:extLst>
              <a:ext uri="{FF2B5EF4-FFF2-40B4-BE49-F238E27FC236}">
                <a16:creationId xmlns:a16="http://schemas.microsoft.com/office/drawing/2014/main" id="{D08BFBF0-DC41-4530-86E4-D4546E1029BB}"/>
              </a:ext>
            </a:extLst>
          </p:cNvPr>
          <p:cNvSpPr txBox="1"/>
          <p:nvPr/>
        </p:nvSpPr>
        <p:spPr>
          <a:xfrm>
            <a:off x="767799" y="3442146"/>
            <a:ext cx="3665054" cy="2677656"/>
          </a:xfrm>
          <a:prstGeom prst="rect">
            <a:avLst/>
          </a:prstGeom>
          <a:noFill/>
        </p:spPr>
        <p:txBody>
          <a:bodyPr wrap="square" rtlCol="0">
            <a:spAutoFit/>
          </a:bodyPr>
          <a:lstStyle/>
          <a:p>
            <a:pPr marL="457200" indent="-457200">
              <a:buFont typeface="Wingdings" panose="05000000000000000000" pitchFamily="2" charset="2"/>
              <a:buChar char="q"/>
            </a:pPr>
            <a:r>
              <a:rPr lang="en-US" sz="2400" dirty="0">
                <a:solidFill>
                  <a:srgbClr val="004875"/>
                </a:solidFill>
              </a:rPr>
              <a:t>communication </a:t>
            </a:r>
          </a:p>
          <a:p>
            <a:pPr marL="457200" indent="-457200">
              <a:buFont typeface="Wingdings" panose="05000000000000000000" pitchFamily="2" charset="2"/>
              <a:buChar char="q"/>
            </a:pPr>
            <a:r>
              <a:rPr lang="en-US" sz="2400" dirty="0">
                <a:solidFill>
                  <a:srgbClr val="007630"/>
                </a:solidFill>
              </a:rPr>
              <a:t>self-care</a:t>
            </a:r>
            <a:r>
              <a:rPr lang="en-US" sz="2400" dirty="0">
                <a:solidFill>
                  <a:srgbClr val="004875"/>
                </a:solidFill>
              </a:rPr>
              <a:t> </a:t>
            </a:r>
          </a:p>
          <a:p>
            <a:pPr marL="457200" indent="-457200">
              <a:buFont typeface="Wingdings" panose="05000000000000000000" pitchFamily="2" charset="2"/>
              <a:buChar char="q"/>
            </a:pPr>
            <a:r>
              <a:rPr lang="en-US" sz="2400" dirty="0">
                <a:solidFill>
                  <a:srgbClr val="004875"/>
                </a:solidFill>
              </a:rPr>
              <a:t>home living</a:t>
            </a:r>
          </a:p>
          <a:p>
            <a:pPr marL="457200" indent="-457200">
              <a:buFont typeface="Wingdings" panose="05000000000000000000" pitchFamily="2" charset="2"/>
              <a:buChar char="q"/>
            </a:pPr>
            <a:r>
              <a:rPr lang="en-US" sz="2400" dirty="0">
                <a:solidFill>
                  <a:srgbClr val="007630"/>
                </a:solidFill>
              </a:rPr>
              <a:t>social/interpersonal skills</a:t>
            </a:r>
          </a:p>
          <a:p>
            <a:pPr marL="457200" indent="-457200">
              <a:buFont typeface="Wingdings" panose="05000000000000000000" pitchFamily="2" charset="2"/>
              <a:buChar char="q"/>
            </a:pPr>
            <a:r>
              <a:rPr lang="en-US" sz="2400" dirty="0">
                <a:solidFill>
                  <a:srgbClr val="004875"/>
                </a:solidFill>
              </a:rPr>
              <a:t>use of community resources</a:t>
            </a:r>
          </a:p>
        </p:txBody>
      </p:sp>
      <p:sp>
        <p:nvSpPr>
          <p:cNvPr id="11" name="TextBox 10">
            <a:extLst>
              <a:ext uri="{FF2B5EF4-FFF2-40B4-BE49-F238E27FC236}">
                <a16:creationId xmlns:a16="http://schemas.microsoft.com/office/drawing/2014/main" id="{9D6C7D2D-F3BC-4958-862E-997E7D04880B}"/>
              </a:ext>
            </a:extLst>
          </p:cNvPr>
          <p:cNvSpPr txBox="1"/>
          <p:nvPr/>
        </p:nvSpPr>
        <p:spPr>
          <a:xfrm>
            <a:off x="4728542" y="3603091"/>
            <a:ext cx="3665054" cy="2308324"/>
          </a:xfrm>
          <a:prstGeom prst="rect">
            <a:avLst/>
          </a:prstGeom>
          <a:noFill/>
        </p:spPr>
        <p:txBody>
          <a:bodyPr wrap="square" rtlCol="0">
            <a:spAutoFit/>
          </a:bodyPr>
          <a:lstStyle/>
          <a:p>
            <a:pPr marL="457200" indent="-457200">
              <a:buFont typeface="Wingdings" panose="05000000000000000000" pitchFamily="2" charset="2"/>
              <a:buChar char="q"/>
            </a:pPr>
            <a:r>
              <a:rPr lang="en-US" sz="2400" dirty="0">
                <a:solidFill>
                  <a:srgbClr val="007630"/>
                </a:solidFill>
              </a:rPr>
              <a:t>self-direction</a:t>
            </a:r>
          </a:p>
          <a:p>
            <a:pPr marL="457200" indent="-457200">
              <a:buFont typeface="Wingdings" panose="05000000000000000000" pitchFamily="2" charset="2"/>
              <a:buChar char="q"/>
            </a:pPr>
            <a:r>
              <a:rPr lang="en-US" sz="2400" dirty="0">
                <a:solidFill>
                  <a:srgbClr val="004875"/>
                </a:solidFill>
              </a:rPr>
              <a:t>functional academic skills </a:t>
            </a:r>
          </a:p>
          <a:p>
            <a:pPr marL="457200" indent="-457200">
              <a:buFont typeface="Wingdings" panose="05000000000000000000" pitchFamily="2" charset="2"/>
              <a:buChar char="q"/>
            </a:pPr>
            <a:r>
              <a:rPr lang="en-US" sz="2400" dirty="0">
                <a:solidFill>
                  <a:srgbClr val="007630"/>
                </a:solidFill>
              </a:rPr>
              <a:t>work</a:t>
            </a:r>
          </a:p>
          <a:p>
            <a:pPr marL="457200" indent="-457200">
              <a:buFont typeface="Wingdings" panose="05000000000000000000" pitchFamily="2" charset="2"/>
              <a:buChar char="q"/>
            </a:pPr>
            <a:r>
              <a:rPr lang="en-US" sz="2400" dirty="0">
                <a:solidFill>
                  <a:srgbClr val="004875"/>
                </a:solidFill>
              </a:rPr>
              <a:t>leisure</a:t>
            </a:r>
          </a:p>
          <a:p>
            <a:pPr marL="457200" indent="-457200">
              <a:buFont typeface="Wingdings" panose="05000000000000000000" pitchFamily="2" charset="2"/>
              <a:buChar char="q"/>
            </a:pPr>
            <a:r>
              <a:rPr lang="en-US" sz="2400" dirty="0">
                <a:solidFill>
                  <a:srgbClr val="007630"/>
                </a:solidFill>
              </a:rPr>
              <a:t>health and safety</a:t>
            </a:r>
          </a:p>
        </p:txBody>
      </p:sp>
      <p:pic>
        <p:nvPicPr>
          <p:cNvPr id="12" name="ID 6">
            <a:hlinkClick r:id="" action="ppaction://media"/>
            <a:extLst>
              <a:ext uri="{FF2B5EF4-FFF2-40B4-BE49-F238E27FC236}">
                <a16:creationId xmlns:a16="http://schemas.microsoft.com/office/drawing/2014/main" id="{A9EB9770-6830-4983-A3C8-4ECD51769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3944" y="2555081"/>
            <a:ext cx="609600" cy="609600"/>
          </a:xfrm>
          <a:prstGeom prst="rect">
            <a:avLst/>
          </a:prstGeom>
        </p:spPr>
      </p:pic>
    </p:spTree>
    <p:extLst>
      <p:ext uri="{BB962C8B-B14F-4D97-AF65-F5344CB8AC3E}">
        <p14:creationId xmlns:p14="http://schemas.microsoft.com/office/powerpoint/2010/main" val="658974939"/>
      </p:ext>
    </p:extLst>
  </p:cSld>
  <p:clrMapOvr>
    <a:masterClrMapping/>
  </p:clrMapOvr>
  <mc:AlternateContent xmlns:mc="http://schemas.openxmlformats.org/markup-compatibility/2006" xmlns:p14="http://schemas.microsoft.com/office/powerpoint/2010/main">
    <mc:Choice Requires="p14">
      <p:transition p14:dur="0" advClick="0" advTm="34000"/>
    </mc:Choice>
    <mc:Fallback xmlns="">
      <p:transition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CCD5-6B24-4F38-9BBC-079683987D17}"/>
              </a:ext>
            </a:extLst>
          </p:cNvPr>
          <p:cNvSpPr>
            <a:spLocks noGrp="1"/>
          </p:cNvSpPr>
          <p:nvPr>
            <p:ph type="title"/>
          </p:nvPr>
        </p:nvSpPr>
        <p:spPr/>
        <p:txBody>
          <a:bodyPr/>
          <a:lstStyle/>
          <a:p>
            <a:r>
              <a:rPr lang="en-US" dirty="0"/>
              <a:t>Population Served (Cont’d)</a:t>
            </a:r>
          </a:p>
        </p:txBody>
      </p:sp>
      <p:sp>
        <p:nvSpPr>
          <p:cNvPr id="3" name="Content Placeholder 2">
            <a:extLst>
              <a:ext uri="{FF2B5EF4-FFF2-40B4-BE49-F238E27FC236}">
                <a16:creationId xmlns:a16="http://schemas.microsoft.com/office/drawing/2014/main" id="{3FDF99D9-8A01-4A65-8F6E-828C32E6EEDC}"/>
              </a:ext>
            </a:extLst>
          </p:cNvPr>
          <p:cNvSpPr>
            <a:spLocks noGrp="1"/>
          </p:cNvSpPr>
          <p:nvPr>
            <p:ph idx="1"/>
          </p:nvPr>
        </p:nvSpPr>
        <p:spPr>
          <a:xfrm>
            <a:off x="324966" y="1887980"/>
            <a:ext cx="4485029" cy="3238484"/>
          </a:xfrm>
        </p:spPr>
        <p:txBody>
          <a:bodyPr/>
          <a:lstStyle/>
          <a:p>
            <a:pPr marL="0" indent="0" algn="ctr">
              <a:buNone/>
            </a:pPr>
            <a:r>
              <a:rPr lang="en-US" sz="2600" b="1" dirty="0">
                <a:solidFill>
                  <a:srgbClr val="E27500"/>
                </a:solidFill>
              </a:rPr>
              <a:t>Related disability</a:t>
            </a:r>
            <a:r>
              <a:rPr lang="en-US" sz="2600" dirty="0">
                <a:solidFill>
                  <a:srgbClr val="E27500"/>
                </a:solidFill>
              </a:rPr>
              <a:t>:</a:t>
            </a:r>
          </a:p>
          <a:p>
            <a:pPr marL="0" indent="0" algn="ctr">
              <a:buNone/>
            </a:pPr>
            <a:r>
              <a:rPr lang="en-US" sz="2000" dirty="0"/>
              <a:t>Severe, chronic conditions which are found to be closely related to an intellectual disability or which require treatment similar to that required for individuals with an intellectual disability (e.g., cerebral palsy, epilepsy, etc.). Onset of a related disability must be diagnosed before the age of 22.</a:t>
            </a:r>
          </a:p>
          <a:p>
            <a:pPr marL="0" indent="0">
              <a:buNone/>
            </a:pPr>
            <a:endParaRPr lang="en-US" dirty="0"/>
          </a:p>
        </p:txBody>
      </p:sp>
      <p:grpSp>
        <p:nvGrpSpPr>
          <p:cNvPr id="5" name="Group 4">
            <a:extLst>
              <a:ext uri="{FF2B5EF4-FFF2-40B4-BE49-F238E27FC236}">
                <a16:creationId xmlns:a16="http://schemas.microsoft.com/office/drawing/2014/main" id="{DBDA0DB7-C92A-4401-9B8B-06DA9B4C2EA0}"/>
              </a:ext>
            </a:extLst>
          </p:cNvPr>
          <p:cNvGrpSpPr/>
          <p:nvPr/>
        </p:nvGrpSpPr>
        <p:grpSpPr>
          <a:xfrm>
            <a:off x="4960307" y="1887980"/>
            <a:ext cx="3603120" cy="3189422"/>
            <a:chOff x="5227324" y="1370335"/>
            <a:chExt cx="3098108" cy="2807713"/>
          </a:xfrm>
        </p:grpSpPr>
        <p:pic>
          <p:nvPicPr>
            <p:cNvPr id="9" name="Picture 8" descr="A picture containing outdoor, road, ground, grass&#10;&#10;Description automatically generated">
              <a:extLst>
                <a:ext uri="{FF2B5EF4-FFF2-40B4-BE49-F238E27FC236}">
                  <a16:creationId xmlns:a16="http://schemas.microsoft.com/office/drawing/2014/main" id="{E12B9E7A-30CD-472E-8561-05668E5D968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227324" y="1370335"/>
              <a:ext cx="3098108" cy="27131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A7F3C9B-AFAE-457C-8E38-018C742208AE}"/>
                </a:ext>
              </a:extLst>
            </p:cNvPr>
            <p:cNvSpPr txBox="1"/>
            <p:nvPr/>
          </p:nvSpPr>
          <p:spPr>
            <a:xfrm>
              <a:off x="5852373" y="3988983"/>
              <a:ext cx="1978153" cy="189065"/>
            </a:xfrm>
            <a:prstGeom prst="rect">
              <a:avLst/>
            </a:prstGeom>
            <a:noFill/>
          </p:spPr>
          <p:txBody>
            <a:bodyPr wrap="square" rtlCol="0">
              <a:spAutoFit/>
            </a:bodyPr>
            <a:lstStyle/>
            <a:p>
              <a:r>
                <a:rPr lang="en-US" sz="600" dirty="0">
                  <a:hlinkClick r:id="rId6" tooltip="http://www.flickr.com/photos/56833981@N00/260912724/"/>
                </a:rPr>
                <a:t>This Photo</a:t>
              </a:r>
              <a:r>
                <a:rPr lang="en-US" sz="600" dirty="0"/>
                <a:t> by Unknown Author is licensed under </a:t>
              </a:r>
              <a:r>
                <a:rPr lang="en-US" sz="600" dirty="0">
                  <a:hlinkClick r:id="rId7" tooltip="https://creativecommons.org/licenses/by/3.0/"/>
                </a:rPr>
                <a:t>CC BY</a:t>
              </a:r>
              <a:endParaRPr lang="en-US" sz="600" dirty="0"/>
            </a:p>
          </p:txBody>
        </p:sp>
      </p:grpSp>
      <p:pic>
        <p:nvPicPr>
          <p:cNvPr id="4" name="ID 7">
            <a:hlinkClick r:id="" action="ppaction://media"/>
            <a:extLst>
              <a:ext uri="{FF2B5EF4-FFF2-40B4-BE49-F238E27FC236}">
                <a16:creationId xmlns:a16="http://schemas.microsoft.com/office/drawing/2014/main" id="{C72DDF98-4F27-4A6F-A416-EEA8862D5F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58351" y="2819400"/>
            <a:ext cx="609600" cy="609600"/>
          </a:xfrm>
          <a:prstGeom prst="rect">
            <a:avLst/>
          </a:prstGeom>
        </p:spPr>
      </p:pic>
      <p:sp>
        <p:nvSpPr>
          <p:cNvPr id="8" name="Slide Number Placeholder 3">
            <a:extLst>
              <a:ext uri="{FF2B5EF4-FFF2-40B4-BE49-F238E27FC236}">
                <a16:creationId xmlns:a16="http://schemas.microsoft.com/office/drawing/2014/main" id="{48D993F3-722B-03E5-5DCE-EDA533F575AA}"/>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6</a:t>
            </a:fld>
            <a:endParaRPr lang="en-US" dirty="0"/>
          </a:p>
        </p:txBody>
      </p:sp>
    </p:spTree>
    <p:extLst>
      <p:ext uri="{BB962C8B-B14F-4D97-AF65-F5344CB8AC3E}">
        <p14:creationId xmlns:p14="http://schemas.microsoft.com/office/powerpoint/2010/main" val="443949408"/>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Requirements to Participate</a:t>
            </a:r>
          </a:p>
        </p:txBody>
      </p:sp>
      <p:sp>
        <p:nvSpPr>
          <p:cNvPr id="4" name="Text Placeholder 3"/>
          <p:cNvSpPr>
            <a:spLocks noGrp="1"/>
          </p:cNvSpPr>
          <p:nvPr>
            <p:ph type="body" idx="1"/>
          </p:nvPr>
        </p:nvSpPr>
        <p:spPr>
          <a:xfrm>
            <a:off x="365058" y="1206304"/>
            <a:ext cx="8413884" cy="4744330"/>
          </a:xfrm>
        </p:spPr>
        <p:txBody>
          <a:bodyPr anchor="t">
            <a:noAutofit/>
          </a:bodyPr>
          <a:lstStyle/>
          <a:p>
            <a:pPr algn="ctr"/>
            <a:r>
              <a:rPr lang="en-US" dirty="0"/>
              <a:t>In order to become enrolled in the ID/RD Waiver, a potential enrollee must meet the following requirements:</a:t>
            </a:r>
          </a:p>
          <a:p>
            <a:endParaRPr lang="en-US" dirty="0"/>
          </a:p>
          <a:p>
            <a:pPr marL="342900" indent="-342900">
              <a:buFont typeface="Wingdings" panose="05000000000000000000" pitchFamily="2" charset="2"/>
              <a:buChar char="ü"/>
            </a:pPr>
            <a:r>
              <a:rPr lang="en-US" sz="2000" dirty="0">
                <a:solidFill>
                  <a:srgbClr val="007630"/>
                </a:solidFill>
              </a:rPr>
              <a:t>be allocated a waiver slot.</a:t>
            </a:r>
          </a:p>
          <a:p>
            <a:pPr marL="342900" indent="-342900">
              <a:buFont typeface="Wingdings" panose="05000000000000000000" pitchFamily="2" charset="2"/>
              <a:buChar char="ü"/>
            </a:pPr>
            <a:r>
              <a:rPr lang="en-US" sz="2000" dirty="0"/>
              <a:t>be given the option of receiving services in his/her home and community or in a facility.</a:t>
            </a:r>
          </a:p>
          <a:p>
            <a:pPr marL="342900" indent="-342900">
              <a:buFont typeface="Wingdings" panose="05000000000000000000" pitchFamily="2" charset="2"/>
              <a:buChar char="ü"/>
            </a:pPr>
            <a:r>
              <a:rPr lang="en-US" sz="2000" dirty="0">
                <a:solidFill>
                  <a:srgbClr val="007630"/>
                </a:solidFill>
              </a:rPr>
              <a:t>be Medicaid enrolled or be eligible to receive South Carolina Medicaid.</a:t>
            </a:r>
          </a:p>
          <a:p>
            <a:pPr marL="342900" indent="-342900">
              <a:buFont typeface="Wingdings" panose="05000000000000000000" pitchFamily="2" charset="2"/>
              <a:buChar char="ü"/>
            </a:pPr>
            <a:r>
              <a:rPr lang="en-US" sz="2000" dirty="0"/>
              <a:t>have needs that can be met by the provision of waiver services.</a:t>
            </a:r>
          </a:p>
          <a:p>
            <a:pPr marL="342900" indent="-342900">
              <a:buFont typeface="Wingdings" panose="05000000000000000000" pitchFamily="2" charset="2"/>
              <a:buChar char="ü"/>
            </a:pPr>
            <a:r>
              <a:rPr lang="en-US" sz="2000" dirty="0">
                <a:solidFill>
                  <a:srgbClr val="007630"/>
                </a:solidFill>
              </a:rPr>
              <a:t>meet ICF/IID Level of Care. </a:t>
            </a:r>
          </a:p>
        </p:txBody>
      </p:sp>
      <p:sp>
        <p:nvSpPr>
          <p:cNvPr id="2" name="Slide Number Placeholder 1"/>
          <p:cNvSpPr>
            <a:spLocks noGrp="1"/>
          </p:cNvSpPr>
          <p:nvPr>
            <p:ph type="sldNum" sz="quarter" idx="10"/>
          </p:nvPr>
        </p:nvSpPr>
        <p:spPr/>
        <p:txBody>
          <a:bodyPr/>
          <a:lstStyle/>
          <a:p>
            <a:fld id="{C1640D55-031C-4AD9-A16C-4EFA2F922910}" type="slidenum">
              <a:rPr lang="en-US" smtClean="0"/>
              <a:pPr/>
              <a:t>7</a:t>
            </a:fld>
            <a:endParaRPr lang="en-US" dirty="0"/>
          </a:p>
        </p:txBody>
      </p:sp>
      <p:pic>
        <p:nvPicPr>
          <p:cNvPr id="6" name="ID 8">
            <a:hlinkClick r:id="" action="ppaction://media"/>
            <a:extLst>
              <a:ext uri="{FF2B5EF4-FFF2-40B4-BE49-F238E27FC236}">
                <a16:creationId xmlns:a16="http://schemas.microsoft.com/office/drawing/2014/main" id="{5E042B7B-17F7-411E-8AD9-79C16CB1B2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9366" y="2589628"/>
            <a:ext cx="609600" cy="609600"/>
          </a:xfrm>
          <a:prstGeom prst="rect">
            <a:avLst/>
          </a:prstGeom>
        </p:spPr>
      </p:pic>
    </p:spTree>
    <p:extLst>
      <p:ext uri="{BB962C8B-B14F-4D97-AF65-F5344CB8AC3E}">
        <p14:creationId xmlns:p14="http://schemas.microsoft.com/office/powerpoint/2010/main" val="1960467977"/>
      </p:ext>
    </p:extLst>
  </p:cSld>
  <p:clrMapOvr>
    <a:masterClrMapping/>
  </p:clrMapOvr>
  <mc:AlternateContent xmlns:mc="http://schemas.openxmlformats.org/markup-compatibility/2006" xmlns:p14="http://schemas.microsoft.com/office/powerpoint/2010/main">
    <mc:Choice Requires="p14">
      <p:transition p14:dur="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Overview of Services</a:t>
            </a:r>
          </a:p>
        </p:txBody>
      </p:sp>
      <p:sp>
        <p:nvSpPr>
          <p:cNvPr id="11" name="Text Placeholder 10"/>
          <p:cNvSpPr>
            <a:spLocks noGrp="1"/>
          </p:cNvSpPr>
          <p:nvPr>
            <p:ph type="body" idx="1"/>
          </p:nvPr>
        </p:nvSpPr>
        <p:spPr>
          <a:xfrm>
            <a:off x="165100" y="1002272"/>
            <a:ext cx="8813800" cy="5201661"/>
          </a:xfrm>
        </p:spPr>
        <p:txBody>
          <a:bodyPr>
            <a:normAutofit fontScale="25000" lnSpcReduction="20000"/>
          </a:bodyPr>
          <a:lstStyle/>
          <a:p>
            <a:r>
              <a:rPr lang="en-US" sz="8000" dirty="0"/>
              <a:t>The following services may be funded by Medicaid through South Carolina's ID/RD Waiver based on assessed need:</a:t>
            </a:r>
          </a:p>
          <a:p>
            <a:endParaRPr lang="en-US" sz="8000" u="sng" dirty="0">
              <a:solidFill>
                <a:schemeClr val="accent4">
                  <a:lumMod val="75000"/>
                </a:schemeClr>
              </a:solidFill>
            </a:endParaRPr>
          </a:p>
          <a:p>
            <a:r>
              <a:rPr lang="en-US" sz="8000" u="sng" dirty="0">
                <a:solidFill>
                  <a:srgbClr val="E27500"/>
                </a:solidFill>
              </a:rPr>
              <a:t>Adult Attendant Care Services</a:t>
            </a:r>
            <a:endParaRPr lang="en-US" sz="8000" dirty="0">
              <a:solidFill>
                <a:srgbClr val="E27500"/>
              </a:solidFill>
            </a:endParaRPr>
          </a:p>
          <a:p>
            <a:r>
              <a:rPr lang="en-US" sz="8000" dirty="0"/>
              <a:t>Assistance with activities of daily living and personal care for those adult participants (age 21 or older) who are able to self-direct their care</a:t>
            </a:r>
          </a:p>
          <a:p>
            <a:pPr lvl="0"/>
            <a:r>
              <a:rPr lang="en-US" sz="8000" dirty="0"/>
              <a:t>Limited to 28 hours per week (28 combined hours of Adult Attendant Care, Adult Companion Services and Personal Care 2 Services)</a:t>
            </a:r>
          </a:p>
          <a:p>
            <a:pPr lvl="0"/>
            <a:r>
              <a:rPr lang="en-US" sz="8000" u="sng" dirty="0">
                <a:solidFill>
                  <a:srgbClr val="E27500"/>
                </a:solidFill>
              </a:rPr>
              <a:t>Adult Companion Services</a:t>
            </a:r>
            <a:endParaRPr lang="en-US" sz="8000" dirty="0">
              <a:solidFill>
                <a:srgbClr val="E27500"/>
              </a:solidFill>
            </a:endParaRPr>
          </a:p>
          <a:p>
            <a:r>
              <a:rPr lang="en-US" sz="8000" dirty="0"/>
              <a:t>Non-medical care, supervision, and socialization provided to an adult (age 21 or older)</a:t>
            </a:r>
          </a:p>
          <a:p>
            <a:pPr lvl="0"/>
            <a:r>
              <a:rPr lang="en-US" sz="8000" dirty="0"/>
              <a:t>Limited to 28 hours per week (28 combined hours of Adult Attendant Care, Adult Companion Services and Personal Care 2 Services)</a:t>
            </a:r>
          </a:p>
          <a:p>
            <a:pPr lvl="0"/>
            <a:r>
              <a:rPr lang="en-US" sz="8000" u="sng" dirty="0">
                <a:solidFill>
                  <a:srgbClr val="E27500"/>
                </a:solidFill>
              </a:rPr>
              <a:t>Adult Day Health Care Services</a:t>
            </a:r>
            <a:endParaRPr lang="en-US" sz="8000" dirty="0">
              <a:solidFill>
                <a:srgbClr val="E27500"/>
              </a:solidFill>
            </a:endParaRPr>
          </a:p>
          <a:p>
            <a:r>
              <a:rPr lang="en-US" sz="8000" dirty="0"/>
              <a:t>Care furnished to someone age 18 or older 5 or more hours per day for one or more days per week, in a licensed outpatient setting, encompassing both health and social services</a:t>
            </a:r>
          </a:p>
          <a:p>
            <a:endParaRPr lang="en-US" dirty="0"/>
          </a:p>
        </p:txBody>
      </p:sp>
      <p:sp>
        <p:nvSpPr>
          <p:cNvPr id="2" name="Slide Number Placeholder 1"/>
          <p:cNvSpPr>
            <a:spLocks noGrp="1"/>
          </p:cNvSpPr>
          <p:nvPr>
            <p:ph type="sldNum" sz="quarter" idx="10"/>
          </p:nvPr>
        </p:nvSpPr>
        <p:spPr/>
        <p:txBody>
          <a:bodyPr/>
          <a:lstStyle/>
          <a:p>
            <a:fld id="{C1640D55-031C-4AD9-A16C-4EFA2F922910}" type="slidenum">
              <a:rPr lang="en-US" smtClean="0"/>
              <a:pPr/>
              <a:t>8</a:t>
            </a:fld>
            <a:endParaRPr lang="en-US" dirty="0"/>
          </a:p>
        </p:txBody>
      </p:sp>
      <p:pic>
        <p:nvPicPr>
          <p:cNvPr id="3" name="ID 9">
            <a:hlinkClick r:id="" action="ppaction://media"/>
            <a:extLst>
              <a:ext uri="{FF2B5EF4-FFF2-40B4-BE49-F238E27FC236}">
                <a16:creationId xmlns:a16="http://schemas.microsoft.com/office/drawing/2014/main" id="{1CB826F0-12DD-41F9-810F-77A7AEECD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335" y="2603695"/>
            <a:ext cx="609600" cy="609600"/>
          </a:xfrm>
          <a:prstGeom prst="rect">
            <a:avLst/>
          </a:prstGeom>
        </p:spPr>
      </p:pic>
    </p:spTree>
    <p:extLst>
      <p:ext uri="{BB962C8B-B14F-4D97-AF65-F5344CB8AC3E}">
        <p14:creationId xmlns:p14="http://schemas.microsoft.com/office/powerpoint/2010/main" val="2903454549"/>
      </p:ext>
    </p:extLst>
  </p:cSld>
  <p:clrMapOvr>
    <a:masterClrMapping/>
  </p:clrMapOvr>
  <mc:AlternateContent xmlns:mc="http://schemas.openxmlformats.org/markup-compatibility/2006" xmlns:p14="http://schemas.microsoft.com/office/powerpoint/2010/main">
    <mc:Choice Requires="p14">
      <p:transition p14:dur="0" advClick="0" advTm="48000"/>
    </mc:Choice>
    <mc:Fallback xmlns="">
      <p:transition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Overview of Services (Cont’d)</a:t>
            </a:r>
          </a:p>
        </p:txBody>
      </p:sp>
      <p:sp>
        <p:nvSpPr>
          <p:cNvPr id="11" name="Text Placeholder 10"/>
          <p:cNvSpPr>
            <a:spLocks noGrp="1"/>
          </p:cNvSpPr>
          <p:nvPr>
            <p:ph type="body" idx="1"/>
          </p:nvPr>
        </p:nvSpPr>
        <p:spPr>
          <a:xfrm>
            <a:off x="150312" y="876823"/>
            <a:ext cx="8564486" cy="3821399"/>
          </a:xfrm>
        </p:spPr>
        <p:txBody>
          <a:bodyPr>
            <a:normAutofit/>
          </a:bodyPr>
          <a:lstStyle/>
          <a:p>
            <a:pPr lvl="0"/>
            <a:r>
              <a:rPr lang="en-US" sz="2000" u="sng" dirty="0">
                <a:solidFill>
                  <a:srgbClr val="E27500"/>
                </a:solidFill>
              </a:rPr>
              <a:t>Adult Vision Services</a:t>
            </a:r>
            <a:endParaRPr lang="en-US" sz="2000" dirty="0">
              <a:solidFill>
                <a:srgbClr val="E27500"/>
              </a:solidFill>
            </a:endParaRPr>
          </a:p>
          <a:p>
            <a:r>
              <a:rPr lang="en-US" sz="2000" dirty="0"/>
              <a:t>Extension of the State Plan Medicaid benefit for adult participants (21 or older)</a:t>
            </a:r>
          </a:p>
          <a:p>
            <a:r>
              <a:rPr lang="en-US" sz="2000" dirty="0"/>
              <a:t>Details are found in the Physician’s Provider manual on the SC DHHS website</a:t>
            </a:r>
          </a:p>
          <a:p>
            <a:pPr lvl="0"/>
            <a:r>
              <a:rPr lang="en-US" sz="2000" u="sng" dirty="0">
                <a:solidFill>
                  <a:srgbClr val="E27500"/>
                </a:solidFill>
              </a:rPr>
              <a:t>Audiology Services</a:t>
            </a:r>
            <a:endParaRPr lang="en-US" sz="2000" dirty="0">
              <a:solidFill>
                <a:srgbClr val="E27500"/>
              </a:solidFill>
            </a:endParaRPr>
          </a:p>
          <a:p>
            <a:r>
              <a:rPr lang="en-US" sz="2000" dirty="0"/>
              <a:t>Extension of the State Plan Medicaid benefit for adult participants (21 or older)</a:t>
            </a:r>
          </a:p>
          <a:p>
            <a:r>
              <a:rPr lang="en-US" sz="2000" dirty="0"/>
              <a:t>Details are found in the Private Rehabilitative Therapy and Audiological Services manual on the SC DHHS website</a:t>
            </a:r>
          </a:p>
          <a:p>
            <a:pPr lvl="0"/>
            <a:r>
              <a:rPr lang="en-US" sz="2000" u="sng" dirty="0">
                <a:solidFill>
                  <a:srgbClr val="E27500"/>
                </a:solidFill>
              </a:rPr>
              <a:t>Behavior Support Services</a:t>
            </a:r>
            <a:endParaRPr lang="en-US" sz="2000" dirty="0">
              <a:solidFill>
                <a:srgbClr val="E27500"/>
              </a:solidFill>
            </a:endParaRPr>
          </a:p>
          <a:p>
            <a:r>
              <a:rPr lang="en-US" sz="2000" dirty="0"/>
              <a:t>Services to assist people who exhibit problem behaviors to teach new appropriate behaviors and improve their quality of life</a:t>
            </a:r>
          </a:p>
        </p:txBody>
      </p:sp>
      <p:sp>
        <p:nvSpPr>
          <p:cNvPr id="2" name="Slide Number Placeholder 1"/>
          <p:cNvSpPr>
            <a:spLocks noGrp="1"/>
          </p:cNvSpPr>
          <p:nvPr>
            <p:ph type="sldNum" sz="quarter" idx="10"/>
          </p:nvPr>
        </p:nvSpPr>
        <p:spPr/>
        <p:txBody>
          <a:bodyPr/>
          <a:lstStyle/>
          <a:p>
            <a:fld id="{C1640D55-031C-4AD9-A16C-4EFA2F922910}" type="slidenum">
              <a:rPr lang="en-US" smtClean="0"/>
              <a:pPr/>
              <a:t>9</a:t>
            </a:fld>
            <a:endParaRPr lang="en-US" dirty="0"/>
          </a:p>
        </p:txBody>
      </p:sp>
      <p:pic>
        <p:nvPicPr>
          <p:cNvPr id="3" name="ID 10">
            <a:hlinkClick r:id="" action="ppaction://media"/>
            <a:extLst>
              <a:ext uri="{FF2B5EF4-FFF2-40B4-BE49-F238E27FC236}">
                <a16:creationId xmlns:a16="http://schemas.microsoft.com/office/drawing/2014/main" id="{78AB2167-6EDE-4E7D-B8BB-B171E36CA1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8330" y="1944055"/>
            <a:ext cx="609600" cy="609600"/>
          </a:xfrm>
          <a:prstGeom prst="rect">
            <a:avLst/>
          </a:prstGeom>
        </p:spPr>
      </p:pic>
      <p:grpSp>
        <p:nvGrpSpPr>
          <p:cNvPr id="8" name="Group 7">
            <a:extLst>
              <a:ext uri="{FF2B5EF4-FFF2-40B4-BE49-F238E27FC236}">
                <a16:creationId xmlns:a16="http://schemas.microsoft.com/office/drawing/2014/main" id="{0DE954BE-1035-6563-5804-D79B56BCA3DD}"/>
              </a:ext>
            </a:extLst>
          </p:cNvPr>
          <p:cNvGrpSpPr/>
          <p:nvPr/>
        </p:nvGrpSpPr>
        <p:grpSpPr>
          <a:xfrm>
            <a:off x="5045368" y="4725190"/>
            <a:ext cx="3469982" cy="1355160"/>
            <a:chOff x="4938897" y="4849706"/>
            <a:chExt cx="3469982" cy="1355160"/>
          </a:xfrm>
        </p:grpSpPr>
        <p:pic>
          <p:nvPicPr>
            <p:cNvPr id="7" name="Graphic 6" descr="Ear outline">
              <a:extLst>
                <a:ext uri="{FF2B5EF4-FFF2-40B4-BE49-F238E27FC236}">
                  <a16:creationId xmlns:a16="http://schemas.microsoft.com/office/drawing/2014/main" id="{A320906F-1802-B831-5BDC-6CB29EF94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6380" y="4849706"/>
              <a:ext cx="1355160" cy="1355160"/>
            </a:xfrm>
            <a:prstGeom prst="rect">
              <a:avLst/>
            </a:prstGeom>
          </p:spPr>
        </p:pic>
        <p:pic>
          <p:nvPicPr>
            <p:cNvPr id="1026" name="Picture 2" descr="Heartbeat. Heartbeat Icon. Heartbeat Line Vector. Heart Beat Icon Vector.  Heartbeat Illustration Template. Stock Vector - Illustration of diagnosis,  healthcare: 190662793">
              <a:extLst>
                <a:ext uri="{FF2B5EF4-FFF2-40B4-BE49-F238E27FC236}">
                  <a16:creationId xmlns:a16="http://schemas.microsoft.com/office/drawing/2014/main" id="{5879F082-7D4C-03AE-047E-FB3D47DFF6B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6835" b="28744"/>
            <a:stretch/>
          </p:blipFill>
          <p:spPr bwMode="auto">
            <a:xfrm>
              <a:off x="4938897" y="5225612"/>
              <a:ext cx="1499155" cy="6659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eartbeat. Heartbeat Icon. Heartbeat Line Vector. Heart Beat Icon Vector.  Heartbeat Illustration Template. Stock Vector - Illustration of diagnosis,  healthcare: 190662793">
              <a:extLst>
                <a:ext uri="{FF2B5EF4-FFF2-40B4-BE49-F238E27FC236}">
                  <a16:creationId xmlns:a16="http://schemas.microsoft.com/office/drawing/2014/main" id="{81DFDE6B-8949-143E-52B2-129447FE9889}"/>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6835" b="28744"/>
            <a:stretch/>
          </p:blipFill>
          <p:spPr bwMode="auto">
            <a:xfrm>
              <a:off x="6909724" y="5189124"/>
              <a:ext cx="1499155" cy="6659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3316696"/>
      </p:ext>
    </p:extLst>
  </p:cSld>
  <p:clrMapOvr>
    <a:masterClrMapping/>
  </p:clrMapOvr>
  <mc:AlternateContent xmlns:mc="http://schemas.openxmlformats.org/markup-compatibility/2006" xmlns:p14="http://schemas.microsoft.com/office/powerpoint/2010/main">
    <mc:Choice Requires="p14">
      <p:transition p14:dur="0" advTm="27000"/>
    </mc:Choice>
    <mc:Fallback xmlns="">
      <p:transition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Document_x0020_Type xmlns="8cc968e8-0aeb-4c24-b729-a4daed7deb1b" xsi:nil="true"/>
    <TaxCatchAll xmlns="c39a5cb0-216e-41a0-bbeb-5bfa6ec8914d" xsi:nil="true"/>
    <Date_x0020_of_x0020_Service xmlns="8cc968e8-0aeb-4c24-b729-a4daed7deb1b" xsi:nil="true"/>
    <Expiration_x0020_Date0 xmlns="8cc968e8-0aeb-4c24-b729-a4daed7deb1b" xsi:nil="true"/>
    <Quarter xmlns="8cc968e8-0aeb-4c24-b729-a4daed7deb1b">1</Quarter>
    <Fiscal_x0020_Year xmlns="8cc968e8-0aeb-4c24-b729-a4daed7deb1b" xsi:nil="true"/>
    <lcf76f155ced4ddcb4097134ff3c332f xmlns="8cc968e8-0aeb-4c24-b729-a4daed7deb1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6A6418BD4AD54083A0C1AF659B8292" ma:contentTypeVersion="21" ma:contentTypeDescription="Create a new document." ma:contentTypeScope="" ma:versionID="c8d92e0194c718798dc3303a4fd1c58a">
  <xsd:schema xmlns:xsd="http://www.w3.org/2001/XMLSchema" xmlns:xs="http://www.w3.org/2001/XMLSchema" xmlns:p="http://schemas.microsoft.com/office/2006/metadata/properties" xmlns:ns2="8cc968e8-0aeb-4c24-b729-a4daed7deb1b" xmlns:ns3="c39a5cb0-216e-41a0-bbeb-5bfa6ec8914d" targetNamespace="http://schemas.microsoft.com/office/2006/metadata/properties" ma:root="true" ma:fieldsID="aceb73a30a2a078962836e3252dad752" ns2:_="" ns3:_="">
    <xsd:import namespace="8cc968e8-0aeb-4c24-b729-a4daed7deb1b"/>
    <xsd:import namespace="c39a5cb0-216e-41a0-bbeb-5bfa6ec8914d"/>
    <xsd:element name="properties">
      <xsd:complexType>
        <xsd:sequence>
          <xsd:element name="documentManagement">
            <xsd:complexType>
              <xsd:all>
                <xsd:element ref="ns2:Document_x0020_Type" minOccurs="0"/>
                <xsd:element ref="ns2:Expiration_x0020_Date0" minOccurs="0"/>
                <xsd:element ref="ns2:Quarter" minOccurs="0"/>
                <xsd:element ref="ns2:Date_x0020_of_x0020_Service" minOccurs="0"/>
                <xsd:element ref="ns2:Fiscal_x0020_Year" minOccurs="0"/>
                <xsd:element ref="ns2:MediaServiceMetadata" minOccurs="0"/>
                <xsd:element ref="ns2:MediaServiceFastMetadata"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8e8-0aeb-4c24-b729-a4daed7deb1b" elementFormDefault="qualified">
    <xsd:import namespace="http://schemas.microsoft.com/office/2006/documentManagement/types"/>
    <xsd:import namespace="http://schemas.microsoft.com/office/infopath/2007/PartnerControls"/>
    <xsd:element name="Document_x0020_Type" ma:index="8" nillable="true" ma:displayName="Waiver Type" ma:list="{c2e2b7aa-91e4-4a32-9714-503bff216a35}" ma:internalName="Document_x0020_Type" ma:readOnly="false" ma:showField="Title">
      <xsd:simpleType>
        <xsd:restriction base="dms:Lookup"/>
      </xsd:simpleType>
    </xsd:element>
    <xsd:element name="Expiration_x0020_Date0" ma:index="9" nillable="true" ma:displayName="Expiration Date" ma:format="DateOnly" ma:internalName="Expiration_x0020_Date0" ma:readOnly="false">
      <xsd:simpleType>
        <xsd:restriction base="dms:DateTime"/>
      </xsd:simpleType>
    </xsd:element>
    <xsd:element name="Quarter" ma:index="10" nillable="true" ma:displayName="Quarter" ma:default="1" ma:format="Dropdown" ma:internalName="Quarter" ma:readOnly="false">
      <xsd:simpleType>
        <xsd:restriction base="dms:Choice">
          <xsd:enumeration value="1"/>
          <xsd:enumeration value="2"/>
          <xsd:enumeration value="3"/>
          <xsd:enumeration value="4"/>
        </xsd:restriction>
      </xsd:simpleType>
    </xsd:element>
    <xsd:element name="Date_x0020_of_x0020_Service" ma:index="11" nillable="true" ma:displayName="Date of Service" ma:format="DateOnly" ma:internalName="Date_x0020_of_x0020_Service" ma:readOnly="false">
      <xsd:simpleType>
        <xsd:restriction base="dms:DateTime"/>
      </xsd:simpleType>
    </xsd:element>
    <xsd:element name="Fiscal_x0020_Year" ma:index="12" nillable="true" ma:displayName="Fiscal Year" ma:format="Dropdown" ma:internalName="Fiscal_x0020_Year" ma:readOnly="false">
      <xsd:simpleType>
        <xsd:restriction base="dms:Choice">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bc23c-73ae-48f5-81c7-e74dd28c82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a5cb0-216e-41a0-bbeb-5bfa6ec891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c42949-7378-463b-a716-07cd72e5b7b1}" ma:internalName="TaxCatchAll" ma:showField="CatchAllData" ma:web="c39a5cb0-216e-41a0-bbeb-5bfa6ec891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C506D3-9F54-4E48-80C4-18F4DF028E6D}">
  <ds:schemaRefs>
    <ds:schemaRef ds:uri="http://schemas.microsoft.com/sharepoint/v3/contenttype/forms"/>
  </ds:schemaRefs>
</ds:datastoreItem>
</file>

<file path=customXml/itemProps2.xml><?xml version="1.0" encoding="utf-8"?>
<ds:datastoreItem xmlns:ds="http://schemas.openxmlformats.org/officeDocument/2006/customXml" ds:itemID="{02B781EE-FCB7-4E87-A228-460A74E183A5}">
  <ds:schemaRefs>
    <ds:schemaRef ds:uri="http://purl.org/dc/terms/"/>
    <ds:schemaRef ds:uri="http://purl.org/dc/dcmitype/"/>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c39a5cb0-216e-41a0-bbeb-5bfa6ec8914d"/>
    <ds:schemaRef ds:uri="8cc968e8-0aeb-4c24-b729-a4daed7deb1b"/>
  </ds:schemaRefs>
</ds:datastoreItem>
</file>

<file path=customXml/itemProps3.xml><?xml version="1.0" encoding="utf-8"?>
<ds:datastoreItem xmlns:ds="http://schemas.openxmlformats.org/officeDocument/2006/customXml" ds:itemID="{7ADB72F6-0CA1-436A-957E-F956BA6C3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968e8-0aeb-4c24-b729-a4daed7deb1b"/>
    <ds:schemaRef ds:uri="c39a5cb0-216e-41a0-bbeb-5bfa6ec8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8783</TotalTime>
  <Words>3723</Words>
  <Application>Microsoft Office PowerPoint</Application>
  <PresentationFormat>On-screen Show (4:3)</PresentationFormat>
  <Paragraphs>287</Paragraphs>
  <Slides>20</Slides>
  <Notes>18</Notes>
  <HiddenSlides>0</HiddenSlides>
  <MMClips>19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Wingdings</vt:lpstr>
      <vt:lpstr>Custom Design</vt:lpstr>
      <vt:lpstr>1_Custom Design</vt:lpstr>
      <vt:lpstr>INTELLECTUAL DISABILITY/RELATED DISABILITIES WAIVER</vt:lpstr>
      <vt:lpstr>Introduction</vt:lpstr>
      <vt:lpstr>Introduction (Cont’d)</vt:lpstr>
      <vt:lpstr>Population Served</vt:lpstr>
      <vt:lpstr>Population Served (Cont’d)</vt:lpstr>
      <vt:lpstr>Population Served (Cont’d)</vt:lpstr>
      <vt:lpstr>Requirements to Participate</vt:lpstr>
      <vt:lpstr>Overview of Services</vt:lpstr>
      <vt:lpstr>Overview of Services (Cont’d)</vt:lpstr>
      <vt:lpstr>Overview of Services (Cont’d)</vt:lpstr>
      <vt:lpstr>PowerPoint Presentation</vt:lpstr>
      <vt:lpstr>PowerPoint Presentation</vt:lpstr>
      <vt:lpstr>PowerPoint Presentation</vt:lpstr>
      <vt:lpstr>PowerPoint Presentation</vt:lpstr>
      <vt:lpstr>PowerPoint Presentation</vt:lpstr>
      <vt:lpstr>PowerPoint Presentation</vt:lpstr>
      <vt:lpstr>Wait List Management</vt:lpstr>
      <vt:lpstr>Reserved Capacity</vt:lpstr>
      <vt:lpstr>Resources</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245</cp:revision>
  <cp:lastPrinted>2015-11-09T16:16:33Z</cp:lastPrinted>
  <dcterms:created xsi:type="dcterms:W3CDTF">2015-09-08T13:47:15Z</dcterms:created>
  <dcterms:modified xsi:type="dcterms:W3CDTF">2022-06-17T19:32:15Z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0x0101002E6A6418BD4AD54083A0C1AF659B8292</vt:lpwstr>
  </property>
</Properties>
</file>