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1" r:id="rId4"/>
    <p:sldMasterId id="2147483723" r:id="rId5"/>
  </p:sldMasterIdLst>
  <p:notesMasterIdLst>
    <p:notesMasterId r:id="rId13"/>
  </p:notesMasterIdLst>
  <p:sldIdLst>
    <p:sldId id="265" r:id="rId6"/>
    <p:sldId id="266" r:id="rId7"/>
    <p:sldId id="269" r:id="rId8"/>
    <p:sldId id="271" r:id="rId9"/>
    <p:sldId id="270" r:id="rId10"/>
    <p:sldId id="272" r:id="rId11"/>
    <p:sldId id="267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5"/>
    <a:srgbClr val="007630"/>
    <a:srgbClr val="E27500"/>
    <a:srgbClr val="7993B7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8" autoAdjust="0"/>
    <p:restoredTop sz="79310" autoAdjust="0"/>
  </p:normalViewPr>
  <p:slideViewPr>
    <p:cSldViewPr snapToGrid="0">
      <p:cViewPr varScale="1">
        <p:scale>
          <a:sx n="72" d="100"/>
          <a:sy n="72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62962-F3D0-4468-A30E-58F4DA41EDF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13276-9EB3-4ADC-8BAD-E64EC8C5F234}">
      <dgm:prSet phldrT="[Text]"/>
      <dgm:spPr>
        <a:ln w="28575">
          <a:solidFill>
            <a:srgbClr val="E27500"/>
          </a:solidFill>
        </a:ln>
      </dgm:spPr>
      <dgm:t>
        <a:bodyPr/>
        <a:lstStyle/>
        <a:p>
          <a:r>
            <a:rPr lang="en-US" b="1" dirty="0">
              <a:solidFill>
                <a:srgbClr val="E27500"/>
              </a:solidFill>
            </a:rPr>
            <a:t>Participant</a:t>
          </a:r>
        </a:p>
      </dgm:t>
    </dgm:pt>
    <dgm:pt modelId="{CB04054F-DB8D-4E07-8364-99CCFD4361F2}" type="parTrans" cxnId="{3310F1DB-07D7-4E42-BEBF-BBDBB64D31FB}">
      <dgm:prSet/>
      <dgm:spPr/>
      <dgm:t>
        <a:bodyPr/>
        <a:lstStyle/>
        <a:p>
          <a:endParaRPr lang="en-US"/>
        </a:p>
      </dgm:t>
    </dgm:pt>
    <dgm:pt modelId="{7BF11330-29A9-4449-98E0-57908703C62C}" type="sibTrans" cxnId="{3310F1DB-07D7-4E42-BEBF-BBDBB64D31FB}">
      <dgm:prSet/>
      <dgm:spPr/>
      <dgm:t>
        <a:bodyPr/>
        <a:lstStyle/>
        <a:p>
          <a:endParaRPr lang="en-US"/>
        </a:p>
      </dgm:t>
    </dgm:pt>
    <dgm:pt modelId="{157260D7-965F-4552-BF47-3D52BD9CBAFC}">
      <dgm:prSet phldrT="[Text]" custT="1"/>
      <dgm:spPr>
        <a:ln w="28575">
          <a:solidFill>
            <a:srgbClr val="E27500"/>
          </a:solidFill>
        </a:ln>
      </dgm:spPr>
      <dgm:t>
        <a:bodyPr/>
        <a:lstStyle/>
        <a:p>
          <a:endParaRPr lang="en-US" sz="2000" dirty="0"/>
        </a:p>
        <a:p>
          <a:endParaRPr lang="en-US" sz="2000" dirty="0"/>
        </a:p>
        <a:p>
          <a:r>
            <a:rPr lang="en-US" sz="2000" dirty="0"/>
            <a:t>Died</a:t>
          </a:r>
        </a:p>
        <a:p>
          <a:r>
            <a:rPr lang="en-US" sz="2000" dirty="0"/>
            <a:t>No longer eligible</a:t>
          </a:r>
        </a:p>
        <a:p>
          <a:r>
            <a:rPr lang="en-US" sz="2000" dirty="0"/>
            <a:t>No services received</a:t>
          </a:r>
        </a:p>
        <a:p>
          <a:endParaRPr lang="en-US" sz="2800" dirty="0"/>
        </a:p>
      </dgm:t>
    </dgm:pt>
    <dgm:pt modelId="{2BC81BBE-44C8-4DFF-A4B7-650573B0287A}" type="parTrans" cxnId="{F1EA1754-2AD7-4447-9CCE-8A69E0B94253}">
      <dgm:prSet/>
      <dgm:spPr/>
      <dgm:t>
        <a:bodyPr/>
        <a:lstStyle/>
        <a:p>
          <a:endParaRPr lang="en-US"/>
        </a:p>
      </dgm:t>
    </dgm:pt>
    <dgm:pt modelId="{B693F6A7-FC03-4E48-B3CA-8BD3230C3557}" type="sibTrans" cxnId="{F1EA1754-2AD7-4447-9CCE-8A69E0B94253}">
      <dgm:prSet/>
      <dgm:spPr/>
      <dgm:t>
        <a:bodyPr/>
        <a:lstStyle/>
        <a:p>
          <a:endParaRPr lang="en-US"/>
        </a:p>
      </dgm:t>
    </dgm:pt>
    <dgm:pt modelId="{BB70189D-63A7-4C42-9C0B-37A8DADBCB0A}">
      <dgm:prSet phldrT="[Text]" custT="1"/>
      <dgm:spPr>
        <a:ln w="28575">
          <a:solidFill>
            <a:srgbClr val="E27500"/>
          </a:solidFill>
        </a:ln>
      </dgm:spPr>
      <dgm:t>
        <a:bodyPr/>
        <a:lstStyle/>
        <a:p>
          <a:endParaRPr lang="en-US" sz="2000" dirty="0"/>
        </a:p>
        <a:p>
          <a:r>
            <a:rPr lang="en-US" sz="2000" dirty="0"/>
            <a:t>No longer meets ICF/IID or NF Level of Care</a:t>
          </a:r>
        </a:p>
        <a:p>
          <a:r>
            <a:rPr lang="en-US" sz="2000" dirty="0"/>
            <a:t>Moved out of state</a:t>
          </a:r>
        </a:p>
      </dgm:t>
    </dgm:pt>
    <dgm:pt modelId="{CBFE9DF8-9DA2-44C5-AF6A-B214BAB288FF}" type="parTrans" cxnId="{BB918344-E9B8-4B48-8EF6-749F31F8E50E}">
      <dgm:prSet/>
      <dgm:spPr/>
      <dgm:t>
        <a:bodyPr/>
        <a:lstStyle/>
        <a:p>
          <a:endParaRPr lang="en-US"/>
        </a:p>
      </dgm:t>
    </dgm:pt>
    <dgm:pt modelId="{D8F0D71A-1E25-40CD-AB30-7756100212DF}" type="sibTrans" cxnId="{BB918344-E9B8-4B48-8EF6-749F31F8E50E}">
      <dgm:prSet/>
      <dgm:spPr/>
      <dgm:t>
        <a:bodyPr/>
        <a:lstStyle/>
        <a:p>
          <a:endParaRPr lang="en-US"/>
        </a:p>
      </dgm:t>
    </dgm:pt>
    <dgm:pt modelId="{D482F71F-F316-4027-A8AC-F9EC451A2FAE}">
      <dgm:prSet phldrT="[Text]" custT="1"/>
      <dgm:spPr>
        <a:ln w="28575">
          <a:solidFill>
            <a:srgbClr val="E27500"/>
          </a:solidFill>
        </a:ln>
      </dgm:spPr>
      <dgm:t>
        <a:bodyPr/>
        <a:lstStyle/>
        <a:p>
          <a:r>
            <a:rPr lang="en-US" sz="2000" dirty="0"/>
            <a:t>Enrolls in another HCB waiver</a:t>
          </a:r>
        </a:p>
        <a:p>
          <a:r>
            <a:rPr lang="en-US" sz="2000" dirty="0"/>
            <a:t>Cost limit is reached</a:t>
          </a:r>
        </a:p>
        <a:p>
          <a:endParaRPr lang="en-US" sz="2000" dirty="0"/>
        </a:p>
      </dgm:t>
    </dgm:pt>
    <dgm:pt modelId="{52B80B7E-9B03-459A-B133-456E075D5298}" type="parTrans" cxnId="{8709946A-4F00-42EF-979C-6F8541CF962F}">
      <dgm:prSet/>
      <dgm:spPr/>
      <dgm:t>
        <a:bodyPr/>
        <a:lstStyle/>
        <a:p>
          <a:endParaRPr lang="en-US"/>
        </a:p>
      </dgm:t>
    </dgm:pt>
    <dgm:pt modelId="{27C81F2E-929A-4AB9-A757-A6356635542C}" type="sibTrans" cxnId="{8709946A-4F00-42EF-979C-6F8541CF962F}">
      <dgm:prSet/>
      <dgm:spPr/>
      <dgm:t>
        <a:bodyPr/>
        <a:lstStyle/>
        <a:p>
          <a:endParaRPr lang="en-US"/>
        </a:p>
      </dgm:t>
    </dgm:pt>
    <dgm:pt modelId="{6CA57B17-A50B-4804-ADBD-507DAAEACAFA}">
      <dgm:prSet phldrT="[Text]" custT="1"/>
      <dgm:spPr>
        <a:ln w="28575">
          <a:solidFill>
            <a:srgbClr val="E27500"/>
          </a:solidFill>
        </a:ln>
      </dgm:spPr>
      <dgm:t>
        <a:bodyPr/>
        <a:lstStyle/>
        <a:p>
          <a:r>
            <a:rPr lang="en-US" sz="2000" dirty="0"/>
            <a:t>Withdraws</a:t>
          </a:r>
        </a:p>
        <a:p>
          <a:r>
            <a:rPr lang="en-US" sz="2000" dirty="0"/>
            <a:t>Admitted to ICF/IID</a:t>
          </a:r>
        </a:p>
        <a:p>
          <a:r>
            <a:rPr lang="en-US" sz="2000" dirty="0"/>
            <a:t>Admitted to Nursing Facility</a:t>
          </a:r>
        </a:p>
        <a:p>
          <a:endParaRPr lang="en-US" sz="2000" dirty="0"/>
        </a:p>
      </dgm:t>
    </dgm:pt>
    <dgm:pt modelId="{57F71769-AE35-41A0-A29A-4E85C228004C}" type="parTrans" cxnId="{BE8288EA-CEA5-4330-BCF7-CDC32B00405C}">
      <dgm:prSet/>
      <dgm:spPr/>
      <dgm:t>
        <a:bodyPr/>
        <a:lstStyle/>
        <a:p>
          <a:endParaRPr lang="en-US"/>
        </a:p>
      </dgm:t>
    </dgm:pt>
    <dgm:pt modelId="{14A0BA14-B2B7-464A-846E-3F92E0B3E8DF}" type="sibTrans" cxnId="{BE8288EA-CEA5-4330-BCF7-CDC32B00405C}">
      <dgm:prSet/>
      <dgm:spPr/>
      <dgm:t>
        <a:bodyPr/>
        <a:lstStyle/>
        <a:p>
          <a:endParaRPr lang="en-US"/>
        </a:p>
      </dgm:t>
    </dgm:pt>
    <dgm:pt modelId="{9FBAD967-2051-4DED-AA13-06E345B09DA4}" type="pres">
      <dgm:prSet presAssocID="{B6B62962-F3D0-4468-A30E-58F4DA41EDF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4CB7D2-281D-4F43-962A-D9A932BF4759}" type="pres">
      <dgm:prSet presAssocID="{B6B62962-F3D0-4468-A30E-58F4DA41EDF0}" presName="matrix" presStyleCnt="0"/>
      <dgm:spPr/>
    </dgm:pt>
    <dgm:pt modelId="{13B6AEBD-15A3-4552-8A92-3F591E3482AB}" type="pres">
      <dgm:prSet presAssocID="{B6B62962-F3D0-4468-A30E-58F4DA41EDF0}" presName="tile1" presStyleLbl="node1" presStyleIdx="0" presStyleCnt="4"/>
      <dgm:spPr/>
    </dgm:pt>
    <dgm:pt modelId="{842288F3-F7C9-4988-9C60-C62AADEB261C}" type="pres">
      <dgm:prSet presAssocID="{B6B62962-F3D0-4468-A30E-58F4DA41EDF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C1DFF1-F57D-4187-BFFC-5A4AAC26B332}" type="pres">
      <dgm:prSet presAssocID="{B6B62962-F3D0-4468-A30E-58F4DA41EDF0}" presName="tile2" presStyleLbl="node1" presStyleIdx="1" presStyleCnt="4" custLinFactNeighborY="-463"/>
      <dgm:spPr/>
    </dgm:pt>
    <dgm:pt modelId="{661757D0-C9AA-457E-9EBE-D0C320103A09}" type="pres">
      <dgm:prSet presAssocID="{B6B62962-F3D0-4468-A30E-58F4DA41EDF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D2B7D4-0369-4BCF-BCDD-F508142D926F}" type="pres">
      <dgm:prSet presAssocID="{B6B62962-F3D0-4468-A30E-58F4DA41EDF0}" presName="tile3" presStyleLbl="node1" presStyleIdx="2" presStyleCnt="4"/>
      <dgm:spPr/>
    </dgm:pt>
    <dgm:pt modelId="{40F6363F-9EF8-48BA-BB97-C6092BDEFED5}" type="pres">
      <dgm:prSet presAssocID="{B6B62962-F3D0-4468-A30E-58F4DA41EDF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584692-8212-486C-AE8F-94E3D9FAAB8C}" type="pres">
      <dgm:prSet presAssocID="{B6B62962-F3D0-4468-A30E-58F4DA41EDF0}" presName="tile4" presStyleLbl="node1" presStyleIdx="3" presStyleCnt="4" custScaleY="103442" custLinFactNeighborY="-1721"/>
      <dgm:spPr/>
    </dgm:pt>
    <dgm:pt modelId="{B79B5F05-3A9D-4BBE-A8A9-EEDEB10B994A}" type="pres">
      <dgm:prSet presAssocID="{B6B62962-F3D0-4468-A30E-58F4DA41EDF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D681EE0-22C6-45EE-BA5B-10772B5A2FC8}" type="pres">
      <dgm:prSet presAssocID="{B6B62962-F3D0-4468-A30E-58F4DA41EDF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3638C19-25D6-4800-8B6C-B48B01EC69C6}" type="presOf" srcId="{6CA57B17-A50B-4804-ADBD-507DAAEACAFA}" destId="{B79B5F05-3A9D-4BBE-A8A9-EEDEB10B994A}" srcOrd="1" destOrd="0" presId="urn:microsoft.com/office/officeart/2005/8/layout/matrix1"/>
    <dgm:cxn modelId="{03C1091D-2F15-473A-816D-E368B7C77953}" type="presOf" srcId="{6CA57B17-A50B-4804-ADBD-507DAAEACAFA}" destId="{6B584692-8212-486C-AE8F-94E3D9FAAB8C}" srcOrd="0" destOrd="0" presId="urn:microsoft.com/office/officeart/2005/8/layout/matrix1"/>
    <dgm:cxn modelId="{A33A1223-B6EC-4BDB-921F-15647BED9E16}" type="presOf" srcId="{B6B62962-F3D0-4468-A30E-58F4DA41EDF0}" destId="{9FBAD967-2051-4DED-AA13-06E345B09DA4}" srcOrd="0" destOrd="0" presId="urn:microsoft.com/office/officeart/2005/8/layout/matrix1"/>
    <dgm:cxn modelId="{BB918344-E9B8-4B48-8EF6-749F31F8E50E}" srcId="{CF113276-9EB3-4ADC-8BAD-E64EC8C5F234}" destId="{BB70189D-63A7-4C42-9C0B-37A8DADBCB0A}" srcOrd="1" destOrd="0" parTransId="{CBFE9DF8-9DA2-44C5-AF6A-B214BAB288FF}" sibTransId="{D8F0D71A-1E25-40CD-AB30-7756100212DF}"/>
    <dgm:cxn modelId="{8709946A-4F00-42EF-979C-6F8541CF962F}" srcId="{CF113276-9EB3-4ADC-8BAD-E64EC8C5F234}" destId="{D482F71F-F316-4027-A8AC-F9EC451A2FAE}" srcOrd="2" destOrd="0" parTransId="{52B80B7E-9B03-459A-B133-456E075D5298}" sibTransId="{27C81F2E-929A-4AB9-A757-A6356635542C}"/>
    <dgm:cxn modelId="{F1EA1754-2AD7-4447-9CCE-8A69E0B94253}" srcId="{CF113276-9EB3-4ADC-8BAD-E64EC8C5F234}" destId="{157260D7-965F-4552-BF47-3D52BD9CBAFC}" srcOrd="0" destOrd="0" parTransId="{2BC81BBE-44C8-4DFF-A4B7-650573B0287A}" sibTransId="{B693F6A7-FC03-4E48-B3CA-8BD3230C3557}"/>
    <dgm:cxn modelId="{B77F2B77-002C-4A46-A8C2-33D45C612187}" type="presOf" srcId="{157260D7-965F-4552-BF47-3D52BD9CBAFC}" destId="{13B6AEBD-15A3-4552-8A92-3F591E3482AB}" srcOrd="0" destOrd="0" presId="urn:microsoft.com/office/officeart/2005/8/layout/matrix1"/>
    <dgm:cxn modelId="{BEF6B87C-7EE2-40A1-BA88-A27D42418838}" type="presOf" srcId="{157260D7-965F-4552-BF47-3D52BD9CBAFC}" destId="{842288F3-F7C9-4988-9C60-C62AADEB261C}" srcOrd="1" destOrd="0" presId="urn:microsoft.com/office/officeart/2005/8/layout/matrix1"/>
    <dgm:cxn modelId="{5BC90683-0670-4F41-BDDF-BA987A0CD760}" type="presOf" srcId="{D482F71F-F316-4027-A8AC-F9EC451A2FAE}" destId="{22D2B7D4-0369-4BCF-BCDD-F508142D926F}" srcOrd="0" destOrd="0" presId="urn:microsoft.com/office/officeart/2005/8/layout/matrix1"/>
    <dgm:cxn modelId="{C922FF8A-7BBD-474F-86DC-4DD1AA61933A}" type="presOf" srcId="{CF113276-9EB3-4ADC-8BAD-E64EC8C5F234}" destId="{3D681EE0-22C6-45EE-BA5B-10772B5A2FC8}" srcOrd="0" destOrd="0" presId="urn:microsoft.com/office/officeart/2005/8/layout/matrix1"/>
    <dgm:cxn modelId="{96CE15A1-20A4-4270-8277-FC87A18ABF75}" type="presOf" srcId="{BB70189D-63A7-4C42-9C0B-37A8DADBCB0A}" destId="{661757D0-C9AA-457E-9EBE-D0C320103A09}" srcOrd="1" destOrd="0" presId="urn:microsoft.com/office/officeart/2005/8/layout/matrix1"/>
    <dgm:cxn modelId="{39D30CC8-8C65-4F01-82BB-DA621987A817}" type="presOf" srcId="{D482F71F-F316-4027-A8AC-F9EC451A2FAE}" destId="{40F6363F-9EF8-48BA-BB97-C6092BDEFED5}" srcOrd="1" destOrd="0" presId="urn:microsoft.com/office/officeart/2005/8/layout/matrix1"/>
    <dgm:cxn modelId="{3310F1DB-07D7-4E42-BEBF-BBDBB64D31FB}" srcId="{B6B62962-F3D0-4468-A30E-58F4DA41EDF0}" destId="{CF113276-9EB3-4ADC-8BAD-E64EC8C5F234}" srcOrd="0" destOrd="0" parTransId="{CB04054F-DB8D-4E07-8364-99CCFD4361F2}" sibTransId="{7BF11330-29A9-4449-98E0-57908703C62C}"/>
    <dgm:cxn modelId="{BE8288EA-CEA5-4330-BCF7-CDC32B00405C}" srcId="{CF113276-9EB3-4ADC-8BAD-E64EC8C5F234}" destId="{6CA57B17-A50B-4804-ADBD-507DAAEACAFA}" srcOrd="3" destOrd="0" parTransId="{57F71769-AE35-41A0-A29A-4E85C228004C}" sibTransId="{14A0BA14-B2B7-464A-846E-3F92E0B3E8DF}"/>
    <dgm:cxn modelId="{9FDA93EE-ECCB-410D-83D1-11246C7712D7}" type="presOf" srcId="{BB70189D-63A7-4C42-9C0B-37A8DADBCB0A}" destId="{9CC1DFF1-F57D-4187-BFFC-5A4AAC26B332}" srcOrd="0" destOrd="0" presId="urn:microsoft.com/office/officeart/2005/8/layout/matrix1"/>
    <dgm:cxn modelId="{FE6BA31E-4716-4214-9B5E-9E595E60E944}" type="presParOf" srcId="{9FBAD967-2051-4DED-AA13-06E345B09DA4}" destId="{DF4CB7D2-281D-4F43-962A-D9A932BF4759}" srcOrd="0" destOrd="0" presId="urn:microsoft.com/office/officeart/2005/8/layout/matrix1"/>
    <dgm:cxn modelId="{28FEFAE3-ABDD-4539-A4C5-BC65792227D7}" type="presParOf" srcId="{DF4CB7D2-281D-4F43-962A-D9A932BF4759}" destId="{13B6AEBD-15A3-4552-8A92-3F591E3482AB}" srcOrd="0" destOrd="0" presId="urn:microsoft.com/office/officeart/2005/8/layout/matrix1"/>
    <dgm:cxn modelId="{238967BC-E562-4762-ABB3-161500A14395}" type="presParOf" srcId="{DF4CB7D2-281D-4F43-962A-D9A932BF4759}" destId="{842288F3-F7C9-4988-9C60-C62AADEB261C}" srcOrd="1" destOrd="0" presId="urn:microsoft.com/office/officeart/2005/8/layout/matrix1"/>
    <dgm:cxn modelId="{4A0D6248-33BA-453F-A276-4CC789DBB0CE}" type="presParOf" srcId="{DF4CB7D2-281D-4F43-962A-D9A932BF4759}" destId="{9CC1DFF1-F57D-4187-BFFC-5A4AAC26B332}" srcOrd="2" destOrd="0" presId="urn:microsoft.com/office/officeart/2005/8/layout/matrix1"/>
    <dgm:cxn modelId="{5B7628AB-F2AD-463E-B2B5-197AD4FA9FB4}" type="presParOf" srcId="{DF4CB7D2-281D-4F43-962A-D9A932BF4759}" destId="{661757D0-C9AA-457E-9EBE-D0C320103A09}" srcOrd="3" destOrd="0" presId="urn:microsoft.com/office/officeart/2005/8/layout/matrix1"/>
    <dgm:cxn modelId="{DE957D48-3A01-4A51-8263-DD9767661018}" type="presParOf" srcId="{DF4CB7D2-281D-4F43-962A-D9A932BF4759}" destId="{22D2B7D4-0369-4BCF-BCDD-F508142D926F}" srcOrd="4" destOrd="0" presId="urn:microsoft.com/office/officeart/2005/8/layout/matrix1"/>
    <dgm:cxn modelId="{9834324B-F0C8-43D2-B881-39D714FC7C7E}" type="presParOf" srcId="{DF4CB7D2-281D-4F43-962A-D9A932BF4759}" destId="{40F6363F-9EF8-48BA-BB97-C6092BDEFED5}" srcOrd="5" destOrd="0" presId="urn:microsoft.com/office/officeart/2005/8/layout/matrix1"/>
    <dgm:cxn modelId="{582907F1-FC5B-45AA-A288-FB3BB291C620}" type="presParOf" srcId="{DF4CB7D2-281D-4F43-962A-D9A932BF4759}" destId="{6B584692-8212-486C-AE8F-94E3D9FAAB8C}" srcOrd="6" destOrd="0" presId="urn:microsoft.com/office/officeart/2005/8/layout/matrix1"/>
    <dgm:cxn modelId="{686E1C96-CE2A-4F08-8806-12E6751BD01D}" type="presParOf" srcId="{DF4CB7D2-281D-4F43-962A-D9A932BF4759}" destId="{B79B5F05-3A9D-4BBE-A8A9-EEDEB10B994A}" srcOrd="7" destOrd="0" presId="urn:microsoft.com/office/officeart/2005/8/layout/matrix1"/>
    <dgm:cxn modelId="{968DBA0C-BA1C-42E8-B925-598FB5DC53B6}" type="presParOf" srcId="{9FBAD967-2051-4DED-AA13-06E345B09DA4}" destId="{3D681EE0-22C6-45EE-BA5B-10772B5A2FC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6AEBD-15A3-4552-8A92-3F591E3482AB}">
      <dsp:nvSpPr>
        <dsp:cNvPr id="0" name=""/>
        <dsp:cNvSpPr/>
      </dsp:nvSpPr>
      <dsp:spPr>
        <a:xfrm rot="16200000">
          <a:off x="554686" y="-572211"/>
          <a:ext cx="2036561" cy="314593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27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longer eligible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services received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5400000">
        <a:off x="-1" y="-17524"/>
        <a:ext cx="3145934" cy="1527420"/>
      </dsp:txXfrm>
    </dsp:sp>
    <dsp:sp modelId="{9CC1DFF1-F57D-4187-BFFC-5A4AAC26B332}">
      <dsp:nvSpPr>
        <dsp:cNvPr id="0" name=""/>
        <dsp:cNvSpPr/>
      </dsp:nvSpPr>
      <dsp:spPr>
        <a:xfrm>
          <a:off x="3145934" y="-17524"/>
          <a:ext cx="3145934" cy="203656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27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longer meets ICF/IID or NF Level of Care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Moved out of state</a:t>
          </a:r>
        </a:p>
      </dsp:txBody>
      <dsp:txXfrm>
        <a:off x="3145934" y="-17524"/>
        <a:ext cx="3145934" cy="1527420"/>
      </dsp:txXfrm>
    </dsp:sp>
    <dsp:sp modelId="{22D2B7D4-0369-4BCF-BCDD-F508142D926F}">
      <dsp:nvSpPr>
        <dsp:cNvPr id="0" name=""/>
        <dsp:cNvSpPr/>
      </dsp:nvSpPr>
      <dsp:spPr>
        <a:xfrm rot="10800000">
          <a:off x="0" y="2019036"/>
          <a:ext cx="3145934" cy="203656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27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Enrolls in another HCB waiver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limit is reached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10800000">
        <a:off x="0" y="2528176"/>
        <a:ext cx="3145934" cy="1527420"/>
      </dsp:txXfrm>
    </dsp:sp>
    <dsp:sp modelId="{6B584692-8212-486C-AE8F-94E3D9FAAB8C}">
      <dsp:nvSpPr>
        <dsp:cNvPr id="0" name=""/>
        <dsp:cNvSpPr/>
      </dsp:nvSpPr>
      <dsp:spPr>
        <a:xfrm rot="5400000">
          <a:off x="3665571" y="1429300"/>
          <a:ext cx="2106659" cy="314593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27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Withdraws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Admitted to ICF/IID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Admitted to Nursing Facility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3145933" y="2475603"/>
        <a:ext cx="3145934" cy="1579994"/>
      </dsp:txXfrm>
    </dsp:sp>
    <dsp:sp modelId="{3D681EE0-22C6-45EE-BA5B-10772B5A2FC8}">
      <dsp:nvSpPr>
        <dsp:cNvPr id="0" name=""/>
        <dsp:cNvSpPr/>
      </dsp:nvSpPr>
      <dsp:spPr>
        <a:xfrm>
          <a:off x="2202153" y="1527420"/>
          <a:ext cx="1887560" cy="10182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E275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E27500"/>
              </a:solidFill>
            </a:rPr>
            <a:t>Participant</a:t>
          </a:r>
        </a:p>
      </dsp:txBody>
      <dsp:txXfrm>
        <a:off x="2251861" y="1577128"/>
        <a:ext cx="1788144" cy="918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39C5DD-5BA6-4149-AC3E-6D50A9D77D19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230204-478F-4DFD-97BB-57A3583AC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9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will be necessary to disenroll participants from the ID/RD, CS or HASCI Waiver for various reasons. Regardless of the reason for disenrollment,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Disenrollment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Waiver Termination Form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be completed within two (2) working days. The waiver case manager must update the participant’s Support Plan to reflect that they are being disenrolled from the waiver.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waiver case manager must forward the completed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Disenrollment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Waiver Termination Form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Waiver Enrollment Coordinator by entering the basic identifying information and checking the box that corresponds with the reason for disenrollment.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Disenrollment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Waiver Termination Form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be reviewed and signed by a Supervisor. Once completed, the original, including Reconsideration and Appeals Procedure, must be sent to the participant or his/her representative. Copies of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Disenrollment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Waiver Termination Form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also be sent to the Regional South Carolina Department of Health and Human Services (SCDHHS) Medicaid Eligibility Worker and maintained in the participant’s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30204-478F-4DFD-97BB-57A3583ACF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6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completing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of Disenrollment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 must note the reason for the disenrollment. Disenrollment may occur because: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died.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is no longer eligible for Medicaid as determined by SCDHHS/Eligibility.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services have been received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sixty (60) calendar days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since enrollment.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did not receive at least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(2) waiver services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thirty (30) calendar days after the initial 60 days from enrollment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voluntarily withdraws or no longer wishes to receive services funded by the waiver.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was admitted to an ICF/IID (not for Respite).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was admitted to a Nursing Facility as a permanent admission.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no longer meets ICF/IID or NF Level of Care.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moved out of state.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enrolls into another HCB waiver or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cost limit has been reached.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30204-478F-4DFD-97BB-57A3583ACF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three special exceptions apply to disenrollment and allow a participant to disenroll from the Waiver, but retain their Waiver slot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ninety (90) calendar days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’s Medicaid eligibility has been interrupted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has not received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two (2) waiver service(s)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thirty (30) calendar days due to provider non-availability or participant’s injury/illness.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participant has entered a hospital/nursing facility/jail for a short term stay that has exceeded 30 calendar days, but will still require ID/RD, CS or HASCI Waiver services once released.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30204-478F-4DFD-97BB-57A3583ACF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7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Medicaid policy requires that waiver participants be given written notice regarding ID/RD, CS and HASCI Waiver disenrollment, allowance for appeal/reconsideration, and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 (10) calendar day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waiting period before proceeding with the disenrollment, except in the conditions noted below. The following reasons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require a ten (10) day notice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before proceeding with disenrollment: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Medicaid eligibility,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Death,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moves out of state,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is admitted to an ICF/IID,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is admitted to a Nursing Facility, or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has been in a hospital/nursing facility/jail in excess of thirty (30) consecutive days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enrolls into another HCB waiver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cost limit has been reached.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sure to check the appropriate waiver manual for more information and procedural details on waiver disenrollment.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30204-478F-4DFD-97BB-57A3583ACF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3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time a waiver service is denied, reduced, suspended or terminated, the participant/representative must be given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notice of the action and must be given written notice of the right to request reconsideration/appeal.  There is a ten (10) calendar day waiting period (from the date form is completed and sent to the participant/representative) before proceeding with a reduction, suspension or termination.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exceptions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require a ten (10) calendar day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notice before proceeding with the action: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Denial of waiver service(s), including requests for units beyond established limits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Participant-requested reduction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 due to loss of Medicaid eligibility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Voluntary withdrawal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 due to death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 due to move out of state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 due to admission to an ICF/IID/Nursing Facility or Jail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Suspension of services due to Hospital Admission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 enrolls into another HCB waiver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 cost limit has been reached.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sure to check the appropriate waiver manual for more information and procedural details on waiver service denial, reduction, suspension or termination.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230204-478F-4DFD-97BB-57A3583ACF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3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5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6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7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900" b="1" baseline="0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7248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Click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8034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Click on icon to insert picture, graphic or table.</a:t>
            </a:r>
          </a:p>
        </p:txBody>
      </p:sp>
    </p:spTree>
    <p:extLst>
      <p:ext uri="{BB962C8B-B14F-4D97-AF65-F5344CB8AC3E}">
        <p14:creationId xmlns:p14="http://schemas.microsoft.com/office/powerpoint/2010/main" val="2370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0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1" spc="-50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9525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4" y="725863"/>
            <a:ext cx="2623506" cy="4463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Title, Organization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770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9" r:id="rId2"/>
    <p:sldLayoutId id="2147483737" r:id="rId3"/>
    <p:sldLayoutId id="2147483715" r:id="rId4"/>
    <p:sldLayoutId id="2147483716" r:id="rId5"/>
    <p:sldLayoutId id="2147483717" r:id="rId6"/>
    <p:sldLayoutId id="2147483718" r:id="rId7"/>
    <p:sldLayoutId id="2147483736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DD7A-47EC-401D-B3A3-E89E6A2F78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Other Waiver Requirements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016188-D47D-469C-932A-6B1C15115E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7730" y="2819400"/>
            <a:ext cx="609600" cy="6096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0BA3FDA-09ED-47EA-AA05-81D8F12DD293}"/>
              </a:ext>
            </a:extLst>
          </p:cNvPr>
          <p:cNvSpPr txBox="1"/>
          <p:nvPr/>
        </p:nvSpPr>
        <p:spPr>
          <a:xfrm>
            <a:off x="6457710" y="5805916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Version 2.0 (07/01/2022)</a:t>
            </a:r>
          </a:p>
        </p:txBody>
      </p:sp>
    </p:spTree>
    <p:extLst>
      <p:ext uri="{BB962C8B-B14F-4D97-AF65-F5344CB8AC3E}">
        <p14:creationId xmlns:p14="http://schemas.microsoft.com/office/powerpoint/2010/main" val="30895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3"/>
    </mc:Choice>
    <mc:Fallback xmlns="">
      <p:transition spd="slow" advTm="4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4417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7C8C64-82AF-40D6-A5BD-4641FE084189}"/>
              </a:ext>
            </a:extLst>
          </p:cNvPr>
          <p:cNvGrpSpPr/>
          <p:nvPr/>
        </p:nvGrpSpPr>
        <p:grpSpPr>
          <a:xfrm>
            <a:off x="5036917" y="1866208"/>
            <a:ext cx="3272361" cy="3272361"/>
            <a:chOff x="4821769" y="1866208"/>
            <a:chExt cx="3272361" cy="3272361"/>
          </a:xfrm>
        </p:grpSpPr>
        <p:pic>
          <p:nvPicPr>
            <p:cNvPr id="10" name="Graphic 9" descr="Clipboard">
              <a:extLst>
                <a:ext uri="{FF2B5EF4-FFF2-40B4-BE49-F238E27FC236}">
                  <a16:creationId xmlns:a16="http://schemas.microsoft.com/office/drawing/2014/main" id="{B9F59D1A-DB76-4128-BEB0-0D8602BC1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1769" y="1866208"/>
              <a:ext cx="3272361" cy="327236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D9B6F7-FD1E-4BD5-A71F-BB06ACC0C76F}"/>
                </a:ext>
              </a:extLst>
            </p:cNvPr>
            <p:cNvSpPr txBox="1"/>
            <p:nvPr/>
          </p:nvSpPr>
          <p:spPr>
            <a:xfrm>
              <a:off x="5657764" y="3169033"/>
              <a:ext cx="15987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E27500"/>
                  </a:solidFill>
                </a:rPr>
                <a:t>Notice of </a:t>
              </a:r>
            </a:p>
            <a:p>
              <a:pPr algn="ctr"/>
              <a:r>
                <a:rPr lang="en-US" sz="2200" b="1" dirty="0">
                  <a:solidFill>
                    <a:srgbClr val="E27500"/>
                  </a:solidFill>
                </a:rPr>
                <a:t>Waiver</a:t>
              </a:r>
            </a:p>
            <a:p>
              <a:pPr algn="ctr"/>
              <a:r>
                <a:rPr lang="en-US" sz="2200" b="1" dirty="0">
                  <a:solidFill>
                    <a:srgbClr val="E27500"/>
                  </a:solidFill>
                </a:rPr>
                <a:t>Termination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8B4761-3E4B-4A2D-AE45-A6E5BE454CB5}"/>
              </a:ext>
            </a:extLst>
          </p:cNvPr>
          <p:cNvGrpSpPr/>
          <p:nvPr/>
        </p:nvGrpSpPr>
        <p:grpSpPr>
          <a:xfrm>
            <a:off x="1725269" y="2267100"/>
            <a:ext cx="2023081" cy="2610427"/>
            <a:chOff x="1994204" y="2267100"/>
            <a:chExt cx="2023081" cy="26104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864C4-2174-45C8-A350-EEAC8A84D11B}"/>
                </a:ext>
              </a:extLst>
            </p:cNvPr>
            <p:cNvSpPr txBox="1"/>
            <p:nvPr/>
          </p:nvSpPr>
          <p:spPr>
            <a:xfrm>
              <a:off x="2141622" y="3429000"/>
              <a:ext cx="16923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27500"/>
                  </a:solidFill>
                </a:rPr>
                <a:t>Notice of </a:t>
              </a:r>
            </a:p>
            <a:p>
              <a:pPr algn="ctr"/>
              <a:r>
                <a:rPr lang="en-US" sz="2000" b="1" dirty="0">
                  <a:solidFill>
                    <a:srgbClr val="E27500"/>
                  </a:solidFill>
                </a:rPr>
                <a:t>Disenrollment</a:t>
              </a:r>
            </a:p>
          </p:txBody>
        </p:sp>
        <p:sp>
          <p:nvSpPr>
            <p:cNvPr id="14" name="Content Placeholder 7" descr="Paper">
              <a:extLst>
                <a:ext uri="{FF2B5EF4-FFF2-40B4-BE49-F238E27FC236}">
                  <a16:creationId xmlns:a16="http://schemas.microsoft.com/office/drawing/2014/main" id="{C1B4DE10-3702-484D-99A5-B14C7C0097D2}"/>
                </a:ext>
              </a:extLst>
            </p:cNvPr>
            <p:cNvSpPr/>
            <p:nvPr/>
          </p:nvSpPr>
          <p:spPr>
            <a:xfrm>
              <a:off x="1994204" y="2267100"/>
              <a:ext cx="2023081" cy="2610427"/>
            </a:xfrm>
            <a:custGeom>
              <a:avLst/>
              <a:gdLst>
                <a:gd name="connsiteX0" fmla="*/ 195782 w 2023080"/>
                <a:gd name="connsiteY0" fmla="*/ 2414645 h 2610426"/>
                <a:gd name="connsiteX1" fmla="*/ 195782 w 2023080"/>
                <a:gd name="connsiteY1" fmla="*/ 195782 h 2610426"/>
                <a:gd name="connsiteX2" fmla="*/ 1109431 w 2023080"/>
                <a:gd name="connsiteY2" fmla="*/ 195782 h 2610426"/>
                <a:gd name="connsiteX3" fmla="*/ 1109431 w 2023080"/>
                <a:gd name="connsiteY3" fmla="*/ 881019 h 2610426"/>
                <a:gd name="connsiteX4" fmla="*/ 1827299 w 2023080"/>
                <a:gd name="connsiteY4" fmla="*/ 881019 h 2610426"/>
                <a:gd name="connsiteX5" fmla="*/ 1827299 w 2023080"/>
                <a:gd name="connsiteY5" fmla="*/ 2414645 h 2610426"/>
                <a:gd name="connsiteX6" fmla="*/ 195782 w 2023080"/>
                <a:gd name="connsiteY6" fmla="*/ 2414645 h 2610426"/>
                <a:gd name="connsiteX7" fmla="*/ 1305213 w 2023080"/>
                <a:gd name="connsiteY7" fmla="*/ 277358 h 2610426"/>
                <a:gd name="connsiteX8" fmla="*/ 1713093 w 2023080"/>
                <a:gd name="connsiteY8" fmla="*/ 685237 h 2610426"/>
                <a:gd name="connsiteX9" fmla="*/ 1305213 w 2023080"/>
                <a:gd name="connsiteY9" fmla="*/ 685237 h 2610426"/>
                <a:gd name="connsiteX10" fmla="*/ 1305213 w 2023080"/>
                <a:gd name="connsiteY10" fmla="*/ 277358 h 2610426"/>
                <a:gd name="connsiteX11" fmla="*/ 1305213 w 2023080"/>
                <a:gd name="connsiteY11" fmla="*/ 0 h 2610426"/>
                <a:gd name="connsiteX12" fmla="*/ 0 w 2023080"/>
                <a:gd name="connsiteY12" fmla="*/ 0 h 2610426"/>
                <a:gd name="connsiteX13" fmla="*/ 0 w 2023080"/>
                <a:gd name="connsiteY13" fmla="*/ 2610427 h 2610426"/>
                <a:gd name="connsiteX14" fmla="*/ 2023081 w 2023080"/>
                <a:gd name="connsiteY14" fmla="*/ 2610427 h 2610426"/>
                <a:gd name="connsiteX15" fmla="*/ 2023081 w 2023080"/>
                <a:gd name="connsiteY15" fmla="*/ 717867 h 2610426"/>
                <a:gd name="connsiteX16" fmla="*/ 1305213 w 2023080"/>
                <a:gd name="connsiteY16" fmla="*/ 0 h 261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23080" h="2610426">
                  <a:moveTo>
                    <a:pt x="195782" y="2414645"/>
                  </a:moveTo>
                  <a:lnTo>
                    <a:pt x="195782" y="195782"/>
                  </a:lnTo>
                  <a:lnTo>
                    <a:pt x="1109431" y="195782"/>
                  </a:lnTo>
                  <a:lnTo>
                    <a:pt x="1109431" y="881019"/>
                  </a:lnTo>
                  <a:lnTo>
                    <a:pt x="1827299" y="881019"/>
                  </a:lnTo>
                  <a:lnTo>
                    <a:pt x="1827299" y="2414645"/>
                  </a:lnTo>
                  <a:lnTo>
                    <a:pt x="195782" y="2414645"/>
                  </a:lnTo>
                  <a:close/>
                  <a:moveTo>
                    <a:pt x="1305213" y="277358"/>
                  </a:moveTo>
                  <a:lnTo>
                    <a:pt x="1713093" y="685237"/>
                  </a:lnTo>
                  <a:lnTo>
                    <a:pt x="1305213" y="685237"/>
                  </a:lnTo>
                  <a:lnTo>
                    <a:pt x="1305213" y="277358"/>
                  </a:lnTo>
                  <a:close/>
                  <a:moveTo>
                    <a:pt x="1305213" y="0"/>
                  </a:moveTo>
                  <a:lnTo>
                    <a:pt x="0" y="0"/>
                  </a:lnTo>
                  <a:lnTo>
                    <a:pt x="0" y="2610427"/>
                  </a:lnTo>
                  <a:lnTo>
                    <a:pt x="2023081" y="2610427"/>
                  </a:lnTo>
                  <a:lnTo>
                    <a:pt x="2023081" y="717867"/>
                  </a:lnTo>
                  <a:lnTo>
                    <a:pt x="1305213" y="0"/>
                  </a:lnTo>
                  <a:close/>
                </a:path>
              </a:pathLst>
            </a:custGeom>
            <a:solidFill>
              <a:srgbClr val="004875"/>
            </a:solidFill>
            <a:ln w="32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85F7B55-9954-40DA-B0FA-DB4357B60137}"/>
              </a:ext>
            </a:extLst>
          </p:cNvPr>
          <p:cNvSpPr/>
          <p:nvPr/>
        </p:nvSpPr>
        <p:spPr>
          <a:xfrm>
            <a:off x="4107084" y="2951048"/>
            <a:ext cx="1264030" cy="5513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5DB37E0-7D98-4064-9407-3BDE371D65AA}"/>
              </a:ext>
            </a:extLst>
          </p:cNvPr>
          <p:cNvSpPr/>
          <p:nvPr/>
        </p:nvSpPr>
        <p:spPr>
          <a:xfrm rot="10800000">
            <a:off x="4121148" y="3967402"/>
            <a:ext cx="1264030" cy="5513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981FD1-53C0-49CB-9A01-131C298EC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22495" y="2667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9"/>
    </mc:Choice>
    <mc:Fallback xmlns="">
      <p:transition spd="slow" advTm="79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7847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Disenrollment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7EDF099-A480-4140-A10D-E6F5F423B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082894"/>
              </p:ext>
            </p:extLst>
          </p:nvPr>
        </p:nvGraphicFramePr>
        <p:xfrm>
          <a:off x="1409828" y="1224736"/>
          <a:ext cx="6291868" cy="407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DD6259E-FF18-4B07-90D2-F72E628995F4}"/>
              </a:ext>
            </a:extLst>
          </p:cNvPr>
          <p:cNvSpPr txBox="1"/>
          <p:nvPr/>
        </p:nvSpPr>
        <p:spPr>
          <a:xfrm>
            <a:off x="339365" y="5505249"/>
            <a:ext cx="491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4875"/>
                </a:solidFill>
              </a:rPr>
              <a:t>ICF/IID </a:t>
            </a:r>
            <a:r>
              <a:rPr lang="en-US" sz="1200" dirty="0">
                <a:solidFill>
                  <a:srgbClr val="004875"/>
                </a:solidFill>
              </a:rPr>
              <a:t>– Intermediate Care Facility for Individuals with Intellectual Disability</a:t>
            </a:r>
          </a:p>
          <a:p>
            <a:r>
              <a:rPr lang="en-US" sz="1200" b="1" dirty="0">
                <a:solidFill>
                  <a:srgbClr val="004875"/>
                </a:solidFill>
              </a:rPr>
              <a:t>NF</a:t>
            </a:r>
            <a:r>
              <a:rPr lang="en-US" sz="1200" dirty="0">
                <a:solidFill>
                  <a:srgbClr val="004875"/>
                </a:solidFill>
              </a:rPr>
              <a:t> – Nursing Facility</a:t>
            </a:r>
          </a:p>
          <a:p>
            <a:r>
              <a:rPr lang="en-US" sz="1200" b="1" dirty="0">
                <a:solidFill>
                  <a:srgbClr val="004875"/>
                </a:solidFill>
              </a:rPr>
              <a:t>HCB</a:t>
            </a:r>
            <a:r>
              <a:rPr lang="en-US" sz="1200" dirty="0">
                <a:solidFill>
                  <a:srgbClr val="004875"/>
                </a:solidFill>
              </a:rPr>
              <a:t> – Home and Community Based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C0741B-99B9-48F4-B4F9-834A6C64A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462931" y="2956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54"/>
    </mc:Choice>
    <mc:Fallback xmlns="">
      <p:transition spd="slow" advTm="71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71091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7CF34B-7948-4038-B803-A01F68A96702}"/>
              </a:ext>
            </a:extLst>
          </p:cNvPr>
          <p:cNvGrpSpPr/>
          <p:nvPr/>
        </p:nvGrpSpPr>
        <p:grpSpPr>
          <a:xfrm>
            <a:off x="900161" y="1397000"/>
            <a:ext cx="4053840" cy="1153816"/>
            <a:chOff x="900161" y="1397000"/>
            <a:chExt cx="4053840" cy="115381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0F5720-AB2E-4C5B-92D8-042C1F7B1239}"/>
                </a:ext>
              </a:extLst>
            </p:cNvPr>
            <p:cNvGrpSpPr/>
            <p:nvPr/>
          </p:nvGrpSpPr>
          <p:grpSpPr>
            <a:xfrm>
              <a:off x="900161" y="1397000"/>
              <a:ext cx="4053840" cy="1153816"/>
              <a:chOff x="1303273" y="1895"/>
              <a:chExt cx="4053840" cy="1153816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E5433F60-2B61-42AE-BD6C-4BDA83B7636B}"/>
                  </a:ext>
                </a:extLst>
              </p:cNvPr>
              <p:cNvSpPr/>
              <p:nvPr/>
            </p:nvSpPr>
            <p:spPr>
              <a:xfrm rot="10800000">
                <a:off x="1303273" y="1895"/>
                <a:ext cx="4053840" cy="1128772"/>
              </a:xfrm>
              <a:prstGeom prst="homePlate">
                <a:avLst/>
              </a:prstGeom>
              <a:solidFill>
                <a:srgbClr val="E275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Arrow: Pentagon 4">
                <a:extLst>
                  <a:ext uri="{FF2B5EF4-FFF2-40B4-BE49-F238E27FC236}">
                    <a16:creationId xmlns:a16="http://schemas.microsoft.com/office/drawing/2014/main" id="{0DC544E8-7F2B-4E93-BA04-088B35C91ACB}"/>
                  </a:ext>
                </a:extLst>
              </p:cNvPr>
              <p:cNvSpPr txBox="1"/>
              <p:nvPr/>
            </p:nvSpPr>
            <p:spPr>
              <a:xfrm>
                <a:off x="1413763" y="26939"/>
                <a:ext cx="3771647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8110" rIns="220472" bIns="11811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100" kern="1200" dirty="0"/>
                  <a:t>Eligibility Interrupted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ECF6B1-89E6-4CA4-B0AB-4D7C06B02CC0}"/>
                </a:ext>
              </a:extLst>
            </p:cNvPr>
            <p:cNvSpPr txBox="1"/>
            <p:nvPr/>
          </p:nvSpPr>
          <p:spPr>
            <a:xfrm>
              <a:off x="1446028" y="1607442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4875"/>
                  </a:solidFill>
                </a:rPr>
                <a:t>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6D8B0-0826-4F26-B80F-FE5E03FFF53E}"/>
              </a:ext>
            </a:extLst>
          </p:cNvPr>
          <p:cNvGrpSpPr/>
          <p:nvPr/>
        </p:nvGrpSpPr>
        <p:grpSpPr>
          <a:xfrm>
            <a:off x="2680837" y="2936946"/>
            <a:ext cx="4053840" cy="1128772"/>
            <a:chOff x="2680837" y="2936946"/>
            <a:chExt cx="4053840" cy="112877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61419F-5C35-48CD-A76D-8BDC4361E44C}"/>
                </a:ext>
              </a:extLst>
            </p:cNvPr>
            <p:cNvGrpSpPr/>
            <p:nvPr/>
          </p:nvGrpSpPr>
          <p:grpSpPr>
            <a:xfrm>
              <a:off x="2680837" y="2936946"/>
              <a:ext cx="4053840" cy="1128772"/>
              <a:chOff x="1303273" y="1467613"/>
              <a:chExt cx="4053840" cy="1128772"/>
            </a:xfrm>
          </p:grpSpPr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A3823BB-99D3-4EEF-AA23-DB76EE405ACF}"/>
                  </a:ext>
                </a:extLst>
              </p:cNvPr>
              <p:cNvSpPr/>
              <p:nvPr/>
            </p:nvSpPr>
            <p:spPr>
              <a:xfrm rot="10800000">
                <a:off x="1303273" y="1467613"/>
                <a:ext cx="4053840" cy="1128772"/>
              </a:xfrm>
              <a:prstGeom prst="homePlate">
                <a:avLst/>
              </a:prstGeom>
              <a:solidFill>
                <a:srgbClr val="00487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Arrow: Pentagon 4">
                <a:extLst>
                  <a:ext uri="{FF2B5EF4-FFF2-40B4-BE49-F238E27FC236}">
                    <a16:creationId xmlns:a16="http://schemas.microsoft.com/office/drawing/2014/main" id="{01A2161B-4508-43E4-A08A-B4B9DC900997}"/>
                  </a:ext>
                </a:extLst>
              </p:cNvPr>
              <p:cNvSpPr txBox="1"/>
              <p:nvPr/>
            </p:nvSpPr>
            <p:spPr>
              <a:xfrm rot="21600000">
                <a:off x="1585466" y="1467613"/>
                <a:ext cx="3771647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8110" rIns="220472" bIns="11811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100" kern="1200" dirty="0"/>
                  <a:t>Has not received waiver services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3B8366-B669-4986-803F-2DCA02B0C46B}"/>
                </a:ext>
              </a:extLst>
            </p:cNvPr>
            <p:cNvSpPr txBox="1"/>
            <p:nvPr/>
          </p:nvSpPr>
          <p:spPr>
            <a:xfrm>
              <a:off x="3094619" y="3172878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E27500"/>
                  </a:solidFill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7F3630-44F5-4512-B809-9731D300B06B}"/>
              </a:ext>
            </a:extLst>
          </p:cNvPr>
          <p:cNvGrpSpPr/>
          <p:nvPr/>
        </p:nvGrpSpPr>
        <p:grpSpPr>
          <a:xfrm>
            <a:off x="4461510" y="4476153"/>
            <a:ext cx="4053840" cy="1128772"/>
            <a:chOff x="4461510" y="4476153"/>
            <a:chExt cx="4053840" cy="112877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9EAA4E8-D0EB-44D8-B102-FFDBDB2FC2E6}"/>
                </a:ext>
              </a:extLst>
            </p:cNvPr>
            <p:cNvGrpSpPr/>
            <p:nvPr/>
          </p:nvGrpSpPr>
          <p:grpSpPr>
            <a:xfrm>
              <a:off x="4461510" y="4476153"/>
              <a:ext cx="4053840" cy="1128772"/>
              <a:chOff x="1303273" y="2933332"/>
              <a:chExt cx="4053840" cy="1128772"/>
            </a:xfrm>
          </p:grpSpPr>
          <p:sp>
            <p:nvSpPr>
              <p:cNvPr id="27" name="Arrow: Pentagon 26">
                <a:extLst>
                  <a:ext uri="{FF2B5EF4-FFF2-40B4-BE49-F238E27FC236}">
                    <a16:creationId xmlns:a16="http://schemas.microsoft.com/office/drawing/2014/main" id="{5943D25B-17A2-456A-886D-A278C0B692C2}"/>
                  </a:ext>
                </a:extLst>
              </p:cNvPr>
              <p:cNvSpPr/>
              <p:nvPr/>
            </p:nvSpPr>
            <p:spPr>
              <a:xfrm rot="10800000">
                <a:off x="1303273" y="2933332"/>
                <a:ext cx="4053840" cy="1128772"/>
              </a:xfrm>
              <a:prstGeom prst="homePlate">
                <a:avLst/>
              </a:prstGeom>
              <a:solidFill>
                <a:srgbClr val="E275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Arrow: Pentagon 4">
                <a:extLst>
                  <a:ext uri="{FF2B5EF4-FFF2-40B4-BE49-F238E27FC236}">
                    <a16:creationId xmlns:a16="http://schemas.microsoft.com/office/drawing/2014/main" id="{4E4E7F7D-3BE5-4F57-B1B1-0A2EBD7B2727}"/>
                  </a:ext>
                </a:extLst>
              </p:cNvPr>
              <p:cNvSpPr txBox="1"/>
              <p:nvPr/>
            </p:nvSpPr>
            <p:spPr>
              <a:xfrm rot="21600000">
                <a:off x="1585466" y="2933332"/>
                <a:ext cx="3771647" cy="11287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97757" tIns="118110" rIns="220472" bIns="11811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3100" kern="1200" dirty="0"/>
                  <a:t>Hospital, Nursing Facility or Jail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2FB89A-1796-4209-8A83-79421C17E42A}"/>
                </a:ext>
              </a:extLst>
            </p:cNvPr>
            <p:cNvSpPr txBox="1"/>
            <p:nvPr/>
          </p:nvSpPr>
          <p:spPr>
            <a:xfrm>
              <a:off x="4954001" y="4686596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4875"/>
                  </a:solidFill>
                </a:rPr>
                <a:t>3</a:t>
              </a:r>
            </a:p>
          </p:txBody>
        </p:sp>
      </p:grp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612869-77B8-425C-962A-29A876539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64424" y="3880764"/>
            <a:ext cx="609600" cy="6096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075D13A-A426-3791-3EB6-1BD623D3873F}"/>
              </a:ext>
            </a:extLst>
          </p:cNvPr>
          <p:cNvSpPr txBox="1"/>
          <p:nvPr/>
        </p:nvSpPr>
        <p:spPr>
          <a:xfrm>
            <a:off x="628650" y="5344038"/>
            <a:ext cx="3423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4875"/>
                </a:solidFill>
              </a:rPr>
              <a:t>ID/RD </a:t>
            </a:r>
            <a:r>
              <a:rPr lang="en-US" sz="1100" dirty="0">
                <a:solidFill>
                  <a:srgbClr val="004875"/>
                </a:solidFill>
              </a:rPr>
              <a:t>– Intellectual Disability/Related Disabilities</a:t>
            </a:r>
          </a:p>
          <a:p>
            <a:r>
              <a:rPr lang="en-US" sz="1100" b="1" dirty="0">
                <a:solidFill>
                  <a:srgbClr val="004875"/>
                </a:solidFill>
              </a:rPr>
              <a:t>CS </a:t>
            </a:r>
            <a:r>
              <a:rPr lang="en-US" sz="1100" dirty="0">
                <a:solidFill>
                  <a:srgbClr val="004875"/>
                </a:solidFill>
              </a:rPr>
              <a:t>– Community Supports</a:t>
            </a:r>
          </a:p>
          <a:p>
            <a:r>
              <a:rPr lang="en-US" sz="1100" b="1" dirty="0">
                <a:solidFill>
                  <a:srgbClr val="004875"/>
                </a:solidFill>
              </a:rPr>
              <a:t>HASCI – </a:t>
            </a:r>
            <a:r>
              <a:rPr lang="en-US" sz="1100" dirty="0">
                <a:solidFill>
                  <a:srgbClr val="004875"/>
                </a:solidFill>
              </a:rPr>
              <a:t>Head and Spinal Cord Injury</a:t>
            </a:r>
          </a:p>
        </p:txBody>
      </p:sp>
    </p:spTree>
    <p:extLst>
      <p:ext uri="{BB962C8B-B14F-4D97-AF65-F5344CB8AC3E}">
        <p14:creationId xmlns:p14="http://schemas.microsoft.com/office/powerpoint/2010/main" val="25887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8"/>
    </mc:Choice>
    <mc:Fallback xmlns="">
      <p:transition spd="slow" advTm="45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7" objId="5"/>
        <p14:stopEvt time="45340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52F1C9-2E95-40A4-9B32-37DE6274B2B0}"/>
              </a:ext>
            </a:extLst>
          </p:cNvPr>
          <p:cNvGrpSpPr/>
          <p:nvPr/>
        </p:nvGrpSpPr>
        <p:grpSpPr>
          <a:xfrm rot="21100047">
            <a:off x="311381" y="3286615"/>
            <a:ext cx="2623040" cy="2708130"/>
            <a:chOff x="431957" y="4035983"/>
            <a:chExt cx="2000158" cy="2000158"/>
          </a:xfrm>
        </p:grpSpPr>
        <p:pic>
          <p:nvPicPr>
            <p:cNvPr id="12" name="Graphic 11" descr="Closed book">
              <a:extLst>
                <a:ext uri="{FF2B5EF4-FFF2-40B4-BE49-F238E27FC236}">
                  <a16:creationId xmlns:a16="http://schemas.microsoft.com/office/drawing/2014/main" id="{3F43ABF5-E551-4D94-AB3E-CC78FC757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957" y="4035983"/>
              <a:ext cx="2000158" cy="200015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87205-EEDD-4035-9394-86577C008AAF}"/>
                </a:ext>
              </a:extLst>
            </p:cNvPr>
            <p:cNvSpPr txBox="1"/>
            <p:nvPr/>
          </p:nvSpPr>
          <p:spPr>
            <a:xfrm>
              <a:off x="1074657" y="4686430"/>
              <a:ext cx="914399" cy="584775"/>
            </a:xfrm>
            <a:prstGeom prst="rect">
              <a:avLst/>
            </a:prstGeom>
            <a:solidFill>
              <a:srgbClr val="E275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Waiver</a:t>
              </a:r>
            </a:p>
            <a:p>
              <a:pPr algn="ctr"/>
              <a:r>
                <a:rPr lang="en-US" sz="1600" b="1" dirty="0"/>
                <a:t>Manual</a:t>
              </a:r>
              <a:endParaRPr lang="en-US" b="1" dirty="0"/>
            </a:p>
          </p:txBody>
        </p:sp>
      </p:grp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4499746-AF7B-466F-B4FA-C72E04AA0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5" y="1286819"/>
            <a:ext cx="8455842" cy="4673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No longer eligible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630"/>
                </a:solidFill>
              </a:rPr>
              <a:t>Death</a:t>
            </a:r>
          </a:p>
          <a:p>
            <a:pPr marL="0" indent="0" algn="ctr">
              <a:buNone/>
            </a:pPr>
            <a:r>
              <a:rPr lang="en-US" dirty="0"/>
              <a:t>Moved out of state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630"/>
                </a:solidFill>
              </a:rPr>
              <a:t>Admitted to ICF/IID</a:t>
            </a:r>
          </a:p>
          <a:p>
            <a:pPr marL="0" indent="0" algn="ctr">
              <a:buNone/>
            </a:pPr>
            <a:r>
              <a:rPr lang="en-US" dirty="0"/>
              <a:t>Admitted to Nursing Facility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630"/>
                </a:solidFill>
              </a:rPr>
              <a:t>Hospital/Nursing Facility/Jail</a:t>
            </a:r>
          </a:p>
          <a:p>
            <a:pPr marL="0" indent="0" algn="ctr">
              <a:buNone/>
            </a:pPr>
            <a:r>
              <a:rPr lang="en-US" dirty="0"/>
              <a:t>Enrolls in another HCB waiver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630"/>
                </a:solidFill>
              </a:rPr>
              <a:t>Cost limit reached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7AB81-1819-4009-AB2D-93AE4427E5A8}"/>
              </a:ext>
            </a:extLst>
          </p:cNvPr>
          <p:cNvSpPr txBox="1"/>
          <p:nvPr/>
        </p:nvSpPr>
        <p:spPr>
          <a:xfrm>
            <a:off x="5551714" y="5524184"/>
            <a:ext cx="3423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4875"/>
                </a:solidFill>
              </a:rPr>
              <a:t>ID/RD </a:t>
            </a:r>
            <a:r>
              <a:rPr lang="en-US" sz="1100" dirty="0">
                <a:solidFill>
                  <a:srgbClr val="004875"/>
                </a:solidFill>
              </a:rPr>
              <a:t>– Intellectual Disability/Related Disabilities</a:t>
            </a:r>
          </a:p>
          <a:p>
            <a:r>
              <a:rPr lang="en-US" sz="1100" b="1" dirty="0">
                <a:solidFill>
                  <a:srgbClr val="004875"/>
                </a:solidFill>
              </a:rPr>
              <a:t>CS </a:t>
            </a:r>
            <a:r>
              <a:rPr lang="en-US" sz="1100" dirty="0">
                <a:solidFill>
                  <a:srgbClr val="004875"/>
                </a:solidFill>
              </a:rPr>
              <a:t>– Community Supports</a:t>
            </a:r>
          </a:p>
          <a:p>
            <a:r>
              <a:rPr lang="en-US" sz="1100" b="1" dirty="0">
                <a:solidFill>
                  <a:srgbClr val="004875"/>
                </a:solidFill>
              </a:rPr>
              <a:t>HASCI – </a:t>
            </a:r>
            <a:r>
              <a:rPr lang="en-US" sz="1100" dirty="0">
                <a:solidFill>
                  <a:srgbClr val="004875"/>
                </a:solidFill>
              </a:rPr>
              <a:t>Head and Spinal Cord Injury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1ADB90-9CA8-4A8F-877D-D559DC038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0873" y="31760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16"/>
    </mc:Choice>
    <mc:Fallback xmlns="">
      <p:transition spd="slow" advTm="69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4" objId="2"/>
        <p14:stopEvt time="67937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35676F14-14D0-41FD-A16F-EECAC6325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11354"/>
              </p:ext>
            </p:extLst>
          </p:nvPr>
        </p:nvGraphicFramePr>
        <p:xfrm>
          <a:off x="549274" y="1216022"/>
          <a:ext cx="6681086" cy="4392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174">
                  <a:extLst>
                    <a:ext uri="{9D8B030D-6E8A-4147-A177-3AD203B41FA5}">
                      <a16:colId xmlns:a16="http://schemas.microsoft.com/office/drawing/2014/main" val="1076398055"/>
                    </a:ext>
                  </a:extLst>
                </a:gridCol>
                <a:gridCol w="1923793">
                  <a:extLst>
                    <a:ext uri="{9D8B030D-6E8A-4147-A177-3AD203B41FA5}">
                      <a16:colId xmlns:a16="http://schemas.microsoft.com/office/drawing/2014/main" val="2183063502"/>
                    </a:ext>
                  </a:extLst>
                </a:gridCol>
                <a:gridCol w="1659119">
                  <a:extLst>
                    <a:ext uri="{9D8B030D-6E8A-4147-A177-3AD203B41FA5}">
                      <a16:colId xmlns:a16="http://schemas.microsoft.com/office/drawing/2014/main" val="105659687"/>
                    </a:ext>
                  </a:extLst>
                </a:gridCol>
              </a:tblGrid>
              <a:tr h="219646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-Denial of waiver services</a:t>
                      </a:r>
                    </a:p>
                    <a:p>
                      <a:pPr algn="ctr"/>
                      <a:r>
                        <a:rPr lang="en-US" dirty="0"/>
                        <a:t>-Reduction request</a:t>
                      </a:r>
                    </a:p>
                    <a:p>
                      <a:pPr algn="ctr"/>
                      <a:r>
                        <a:rPr lang="en-US" dirty="0"/>
                        <a:t>-Voluntary Withdrawal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Suspension due to hospital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Enrolls in another HCB waiver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41807"/>
                  </a:ext>
                </a:extLst>
              </a:tr>
              <a:tr h="219646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Termination due to:</a:t>
                      </a:r>
                    </a:p>
                    <a:p>
                      <a:pPr algn="ctr"/>
                      <a:r>
                        <a:rPr lang="en-US" sz="1800" dirty="0"/>
                        <a:t>-No longer eligible</a:t>
                      </a:r>
                    </a:p>
                    <a:p>
                      <a:pPr algn="ctr"/>
                      <a:r>
                        <a:rPr lang="en-US" sz="1800" dirty="0"/>
                        <a:t>-Death</a:t>
                      </a:r>
                    </a:p>
                    <a:p>
                      <a:pPr algn="ctr"/>
                      <a:r>
                        <a:rPr lang="en-US" sz="1800" dirty="0"/>
                        <a:t>-Moved out of state</a:t>
                      </a:r>
                    </a:p>
                    <a:p>
                      <a:pPr algn="ctr"/>
                      <a:r>
                        <a:rPr lang="en-US" sz="1800" dirty="0"/>
                        <a:t>-Admission to ICF/IID/NF/Jail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Cost limit reached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5539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Denial, Reduction, Suspension or 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274BB7-CA4B-4CE1-8C5F-91C6B11E1DA6}"/>
              </a:ext>
            </a:extLst>
          </p:cNvPr>
          <p:cNvGrpSpPr/>
          <p:nvPr/>
        </p:nvGrpSpPr>
        <p:grpSpPr>
          <a:xfrm rot="424865">
            <a:off x="6158058" y="3281007"/>
            <a:ext cx="2515190" cy="2783264"/>
            <a:chOff x="1725105" y="2539737"/>
            <a:chExt cx="2545237" cy="2880675"/>
          </a:xfrm>
        </p:grpSpPr>
        <p:pic>
          <p:nvPicPr>
            <p:cNvPr id="7" name="Graphic 6" descr="Open envelope">
              <a:extLst>
                <a:ext uri="{FF2B5EF4-FFF2-40B4-BE49-F238E27FC236}">
                  <a16:creationId xmlns:a16="http://schemas.microsoft.com/office/drawing/2014/main" id="{EB699BCB-9E6B-44C9-8EAA-814C5D3A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25105" y="2539737"/>
              <a:ext cx="2545237" cy="28806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DA8174-B862-4435-816E-26F820B8A4D9}"/>
                </a:ext>
              </a:extLst>
            </p:cNvPr>
            <p:cNvSpPr txBox="1"/>
            <p:nvPr/>
          </p:nvSpPr>
          <p:spPr>
            <a:xfrm>
              <a:off x="2561687" y="3313185"/>
              <a:ext cx="926587" cy="659275"/>
            </a:xfrm>
            <a:prstGeom prst="rect">
              <a:avLst/>
            </a:prstGeom>
            <a:solidFill>
              <a:srgbClr val="E275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875"/>
                  </a:solidFill>
                </a:rPr>
                <a:t>Written</a:t>
              </a:r>
            </a:p>
            <a:p>
              <a:pPr algn="ctr"/>
              <a:r>
                <a:rPr lang="en-US" b="1" dirty="0">
                  <a:solidFill>
                    <a:srgbClr val="004875"/>
                  </a:solidFill>
                </a:rPr>
                <a:t> notice</a:t>
              </a:r>
              <a:endParaRPr lang="en-US" sz="1600" b="1" dirty="0">
                <a:solidFill>
                  <a:srgbClr val="004875"/>
                </a:solidFill>
              </a:endParaRPr>
            </a:p>
          </p:txBody>
        </p:sp>
      </p:grp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5855BB-63E9-448E-AF2A-8584BB46C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0374" y="3136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50"/>
    </mc:Choice>
    <mc:Fallback xmlns="">
      <p:transition spd="slow" advTm="85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84106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8512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rgbClr val="FFFFFF"/>
      </a:lt1>
      <a:dk2>
        <a:srgbClr val="004875"/>
      </a:dk2>
      <a:lt2>
        <a:srgbClr val="FFFFFF"/>
      </a:lt2>
      <a:accent1>
        <a:srgbClr val="004875"/>
      </a:accent1>
      <a:accent2>
        <a:srgbClr val="E27500"/>
      </a:accent2>
      <a:accent3>
        <a:srgbClr val="7993B7"/>
      </a:accent3>
      <a:accent4>
        <a:srgbClr val="007630"/>
      </a:accent4>
      <a:accent5>
        <a:srgbClr val="FFFFFF"/>
      </a:accent5>
      <a:accent6>
        <a:srgbClr val="FFFFFF"/>
      </a:accent6>
      <a:hlink>
        <a:srgbClr val="004875"/>
      </a:hlink>
      <a:folHlink>
        <a:srgbClr val="7993B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A6418BD4AD54083A0C1AF659B8292" ma:contentTypeVersion="21" ma:contentTypeDescription="Create a new document." ma:contentTypeScope="" ma:versionID="c8d92e0194c718798dc3303a4fd1c58a">
  <xsd:schema xmlns:xsd="http://www.w3.org/2001/XMLSchema" xmlns:xs="http://www.w3.org/2001/XMLSchema" xmlns:p="http://schemas.microsoft.com/office/2006/metadata/properties" xmlns:ns2="8cc968e8-0aeb-4c24-b729-a4daed7deb1b" xmlns:ns3="c39a5cb0-216e-41a0-bbeb-5bfa6ec8914d" targetNamespace="http://schemas.microsoft.com/office/2006/metadata/properties" ma:root="true" ma:fieldsID="aceb73a30a2a078962836e3252dad752" ns2:_="" ns3:_="">
    <xsd:import namespace="8cc968e8-0aeb-4c24-b729-a4daed7deb1b"/>
    <xsd:import namespace="c39a5cb0-216e-41a0-bbeb-5bfa6ec8914d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Expiration_x0020_Date0" minOccurs="0"/>
                <xsd:element ref="ns2:Quarter" minOccurs="0"/>
                <xsd:element ref="ns2:Date_x0020_of_x0020_Service" minOccurs="0"/>
                <xsd:element ref="ns2:Fiscal_x0020_Year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968e8-0aeb-4c24-b729-a4daed7deb1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Waiver Type" ma:list="{c2e2b7aa-91e4-4a32-9714-503bff216a35}" ma:internalName="Document_x0020_Type" ma:readOnly="false" ma:showField="Title">
      <xsd:simpleType>
        <xsd:restriction base="dms:Lookup"/>
      </xsd:simpleType>
    </xsd:element>
    <xsd:element name="Expiration_x0020_Date0" ma:index="9" nillable="true" ma:displayName="Expiration Date" ma:format="DateOnly" ma:internalName="Expiration_x0020_Date0" ma:readOnly="false">
      <xsd:simpleType>
        <xsd:restriction base="dms:DateTime"/>
      </xsd:simpleType>
    </xsd:element>
    <xsd:element name="Quarter" ma:index="10" nillable="true" ma:displayName="Quarter" ma:default="1" ma:format="Dropdown" ma:internalName="Quarter" ma:readOnly="false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Date_x0020_of_x0020_Service" ma:index="11" nillable="true" ma:displayName="Date of Service" ma:format="DateOnly" ma:internalName="Date_x0020_of_x0020_Service" ma:readOnly="false">
      <xsd:simpleType>
        <xsd:restriction base="dms:DateTime"/>
      </xsd:simpleType>
    </xsd:element>
    <xsd:element name="Fiscal_x0020_Year" ma:index="12" nillable="true" ma:displayName="Fiscal Year" ma:format="Dropdown" ma:internalName="Fiscal_x0020_Year" ma:readOnly="false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b8bc23c-73ae-48f5-81c7-e74dd28c82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a5cb0-216e-41a0-bbeb-5bfa6ec891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c42949-7378-463b-a716-07cd72e5b7b1}" ma:internalName="TaxCatchAll" ma:showField="CatchAllData" ma:web="c39a5cb0-216e-41a0-bbeb-5bfa6ec891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cc968e8-0aeb-4c24-b729-a4daed7deb1b" xsi:nil="true"/>
    <TaxCatchAll xmlns="c39a5cb0-216e-41a0-bbeb-5bfa6ec8914d" xsi:nil="true"/>
    <Date_x0020_of_x0020_Service xmlns="8cc968e8-0aeb-4c24-b729-a4daed7deb1b" xsi:nil="true"/>
    <Expiration_x0020_Date0 xmlns="8cc968e8-0aeb-4c24-b729-a4daed7deb1b" xsi:nil="true"/>
    <Quarter xmlns="8cc968e8-0aeb-4c24-b729-a4daed7deb1b">1</Quarter>
    <Fiscal_x0020_Year xmlns="8cc968e8-0aeb-4c24-b729-a4daed7deb1b" xsi:nil="true"/>
    <lcf76f155ced4ddcb4097134ff3c332f xmlns="8cc968e8-0aeb-4c24-b729-a4daed7deb1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3067AD0D-F153-436A-948E-8EF3F4F56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c968e8-0aeb-4c24-b729-a4daed7deb1b"/>
    <ds:schemaRef ds:uri="c39a5cb0-216e-41a0-bbeb-5bfa6ec891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781EE-FCB7-4E87-A228-460A74E183A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c39a5cb0-216e-41a0-bbeb-5bfa6ec8914d"/>
    <ds:schemaRef ds:uri="http://schemas.microsoft.com/office/2006/documentManagement/types"/>
    <ds:schemaRef ds:uri="8cc968e8-0aeb-4c24-b729-a4daed7deb1b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1FFF10B-2C91-426B-BF66-DB9CEDD87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1062</Words>
  <Application>Microsoft Office PowerPoint</Application>
  <PresentationFormat>On-screen Show (4:3)</PresentationFormat>
  <Paragraphs>137</Paragraphs>
  <Slides>7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Custom Design</vt:lpstr>
      <vt:lpstr>1_Custom Design</vt:lpstr>
      <vt:lpstr>Other Waiver Requirements</vt:lpstr>
      <vt:lpstr>Disenrollment</vt:lpstr>
      <vt:lpstr>Reasons for Disenrollment</vt:lpstr>
      <vt:lpstr>Exceptions</vt:lpstr>
      <vt:lpstr>Written Notice</vt:lpstr>
      <vt:lpstr>Denial, Reduction, Suspension or Termination</vt:lpstr>
      <vt:lpstr>PowerPoint Presentation</vt:lpstr>
    </vt:vector>
  </TitlesOfParts>
  <Company>SCDHHS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SCDHHS</dc:creator>
  <cp:lastModifiedBy>Anika Robinson</cp:lastModifiedBy>
  <cp:revision>167</cp:revision>
  <cp:lastPrinted>2015-11-09T16:16:33Z</cp:lastPrinted>
  <dcterms:created xsi:type="dcterms:W3CDTF">2015-09-08T13:47:15Z</dcterms:created>
  <dcterms:modified xsi:type="dcterms:W3CDTF">2022-06-08T15:15:51Z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b28be5da-ae3f-43e9-a5f2-bf11eadd2683</vt:lpwstr>
  </property>
  <property fmtid="{D5CDD505-2E9C-101B-9397-08002B2CF9AE}" pid="3" name="ContentTypeId">
    <vt:lpwstr>0x0101002E6A6418BD4AD54083A0C1AF659B8292</vt:lpwstr>
  </property>
</Properties>
</file>