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5"/>
    <p:sldMasterId id="2147483723" r:id="rId6"/>
  </p:sldMasterIdLst>
  <p:notesMasterIdLst>
    <p:notesMasterId r:id="rId22"/>
  </p:notesMasterIdLst>
  <p:sldIdLst>
    <p:sldId id="265" r:id="rId7"/>
    <p:sldId id="266" r:id="rId8"/>
    <p:sldId id="269" r:id="rId9"/>
    <p:sldId id="270" r:id="rId10"/>
    <p:sldId id="271" r:id="rId11"/>
    <p:sldId id="272" r:id="rId12"/>
    <p:sldId id="273" r:id="rId13"/>
    <p:sldId id="281" r:id="rId14"/>
    <p:sldId id="275" r:id="rId15"/>
    <p:sldId id="276" r:id="rId16"/>
    <p:sldId id="277" r:id="rId17"/>
    <p:sldId id="278" r:id="rId18"/>
    <p:sldId id="282" r:id="rId19"/>
    <p:sldId id="283" r:id="rId20"/>
    <p:sldId id="267"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30"/>
    <a:srgbClr val="004875"/>
    <a:srgbClr val="E27500"/>
    <a:srgbClr val="FFC50D"/>
    <a:srgbClr val="799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86132" autoAdjust="0"/>
  </p:normalViewPr>
  <p:slideViewPr>
    <p:cSldViewPr snapToGrid="0">
      <p:cViewPr varScale="1">
        <p:scale>
          <a:sx n="98" d="100"/>
          <a:sy n="98" d="100"/>
        </p:scale>
        <p:origin x="2082" y="8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38246-5829-4DEE-A574-9915A466F9FE}"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9A3CCD8-C74D-4FC2-AA45-8F5BD94B9A08}">
      <dgm:prSet phldrT="[Text]" custT="1"/>
      <dgm:spPr/>
      <dgm:t>
        <a:bodyPr/>
        <a:lstStyle/>
        <a:p>
          <a:r>
            <a:rPr lang="en-US" sz="2400" dirty="0"/>
            <a:t>Needs</a:t>
          </a:r>
        </a:p>
        <a:p>
          <a:r>
            <a:rPr lang="en-US" sz="2400" dirty="0"/>
            <a:t>Personal priorities</a:t>
          </a:r>
        </a:p>
        <a:p>
          <a:endParaRPr lang="en-US" sz="2100" dirty="0"/>
        </a:p>
      </dgm:t>
    </dgm:pt>
    <dgm:pt modelId="{B81E0668-DA29-4013-9B80-EEF8DDC6D06A}" type="parTrans" cxnId="{507D0184-C099-407D-A3A6-345553D4D251}">
      <dgm:prSet/>
      <dgm:spPr/>
      <dgm:t>
        <a:bodyPr/>
        <a:lstStyle/>
        <a:p>
          <a:endParaRPr lang="en-US"/>
        </a:p>
      </dgm:t>
    </dgm:pt>
    <dgm:pt modelId="{750DAF0A-F8E6-4321-B9AE-8ABA7A27BB4B}" type="sibTrans" cxnId="{507D0184-C099-407D-A3A6-345553D4D251}">
      <dgm:prSet/>
      <dgm:spPr/>
      <dgm:t>
        <a:bodyPr/>
        <a:lstStyle/>
        <a:p>
          <a:endParaRPr lang="en-US"/>
        </a:p>
      </dgm:t>
    </dgm:pt>
    <dgm:pt modelId="{0E61E6A1-9D0B-429E-B18B-B5DBAB88BD6F}">
      <dgm:prSet phldrT="[Text]" custT="1"/>
      <dgm:spPr/>
      <dgm:t>
        <a:bodyPr/>
        <a:lstStyle/>
        <a:p>
          <a:r>
            <a:rPr lang="en-US" sz="2400" dirty="0"/>
            <a:t>Assessment</a:t>
          </a:r>
        </a:p>
        <a:p>
          <a:r>
            <a:rPr lang="en-US" sz="2400" dirty="0"/>
            <a:t>Plan Development</a:t>
          </a:r>
        </a:p>
        <a:p>
          <a:r>
            <a:rPr lang="en-US" sz="2400" dirty="0"/>
            <a:t>Implementation</a:t>
          </a:r>
        </a:p>
      </dgm:t>
    </dgm:pt>
    <dgm:pt modelId="{D9B52368-9D13-4E7D-884C-99157CF8E9B2}" type="parTrans" cxnId="{FB7F49B2-9C4E-492D-ABE1-8D9CA032DC5E}">
      <dgm:prSet/>
      <dgm:spPr/>
      <dgm:t>
        <a:bodyPr/>
        <a:lstStyle/>
        <a:p>
          <a:endParaRPr lang="en-US"/>
        </a:p>
      </dgm:t>
    </dgm:pt>
    <dgm:pt modelId="{D8303A34-0039-4DE0-A350-62411CD1984A}" type="sibTrans" cxnId="{FB7F49B2-9C4E-492D-ABE1-8D9CA032DC5E}">
      <dgm:prSet/>
      <dgm:spPr/>
      <dgm:t>
        <a:bodyPr/>
        <a:lstStyle/>
        <a:p>
          <a:endParaRPr lang="en-US"/>
        </a:p>
      </dgm:t>
    </dgm:pt>
    <dgm:pt modelId="{227CA3E7-F358-4E89-9C5C-3F33A0A67C9F}" type="pres">
      <dgm:prSet presAssocID="{D9338246-5829-4DEE-A574-9915A466F9FE}" presName="compositeShape" presStyleCnt="0">
        <dgm:presLayoutVars>
          <dgm:chMax val="2"/>
          <dgm:dir/>
          <dgm:resizeHandles val="exact"/>
        </dgm:presLayoutVars>
      </dgm:prSet>
      <dgm:spPr/>
    </dgm:pt>
    <dgm:pt modelId="{36774780-505D-44FE-A94E-73787F586553}" type="pres">
      <dgm:prSet presAssocID="{D9338246-5829-4DEE-A574-9915A466F9FE}" presName="divider" presStyleLbl="fgShp" presStyleIdx="0" presStyleCnt="1"/>
      <dgm:spPr>
        <a:solidFill>
          <a:srgbClr val="E27500"/>
        </a:solidFill>
      </dgm:spPr>
    </dgm:pt>
    <dgm:pt modelId="{060AD2C0-692B-44A7-8540-6855EE08D25C}" type="pres">
      <dgm:prSet presAssocID="{29A3CCD8-C74D-4FC2-AA45-8F5BD94B9A08}" presName="downArrow" presStyleLbl="node1" presStyleIdx="0" presStyleCnt="2"/>
      <dgm:spPr/>
    </dgm:pt>
    <dgm:pt modelId="{D20F5032-D41F-45F9-B01E-23EC852DBA95}" type="pres">
      <dgm:prSet presAssocID="{29A3CCD8-C74D-4FC2-AA45-8F5BD94B9A08}" presName="downArrowText" presStyleLbl="revTx" presStyleIdx="0" presStyleCnt="2" custScaleX="138330" custScaleY="60674" custLinFactX="-13077" custLinFactY="36023" custLinFactNeighborX="-100000" custLinFactNeighborY="100000">
        <dgm:presLayoutVars>
          <dgm:bulletEnabled val="1"/>
        </dgm:presLayoutVars>
      </dgm:prSet>
      <dgm:spPr/>
    </dgm:pt>
    <dgm:pt modelId="{6EE54940-8E3C-448F-AA11-F06BA6D1A352}" type="pres">
      <dgm:prSet presAssocID="{0E61E6A1-9D0B-429E-B18B-B5DBAB88BD6F}" presName="upArrow" presStyleLbl="node1" presStyleIdx="1" presStyleCnt="2"/>
      <dgm:spPr/>
    </dgm:pt>
    <dgm:pt modelId="{9940929A-EE6F-447F-BF73-D89D257C717D}" type="pres">
      <dgm:prSet presAssocID="{0E61E6A1-9D0B-429E-B18B-B5DBAB88BD6F}" presName="upArrowText" presStyleLbl="revTx" presStyleIdx="1" presStyleCnt="2" custScaleX="141929" custLinFactX="23245" custLinFactY="-31884" custLinFactNeighborX="100000" custLinFactNeighborY="-100000">
        <dgm:presLayoutVars>
          <dgm:bulletEnabled val="1"/>
        </dgm:presLayoutVars>
      </dgm:prSet>
      <dgm:spPr/>
    </dgm:pt>
  </dgm:ptLst>
  <dgm:cxnLst>
    <dgm:cxn modelId="{1F761783-8E46-4CEA-83AF-20F7B18FFAAE}" type="presOf" srcId="{29A3CCD8-C74D-4FC2-AA45-8F5BD94B9A08}" destId="{D20F5032-D41F-45F9-B01E-23EC852DBA95}" srcOrd="0" destOrd="0" presId="urn:microsoft.com/office/officeart/2005/8/layout/arrow3"/>
    <dgm:cxn modelId="{507D0184-C099-407D-A3A6-345553D4D251}" srcId="{D9338246-5829-4DEE-A574-9915A466F9FE}" destId="{29A3CCD8-C74D-4FC2-AA45-8F5BD94B9A08}" srcOrd="0" destOrd="0" parTransId="{B81E0668-DA29-4013-9B80-EEF8DDC6D06A}" sibTransId="{750DAF0A-F8E6-4321-B9AE-8ABA7A27BB4B}"/>
    <dgm:cxn modelId="{A515B89F-4D2F-4277-9053-3954750C2A9D}" type="presOf" srcId="{0E61E6A1-9D0B-429E-B18B-B5DBAB88BD6F}" destId="{9940929A-EE6F-447F-BF73-D89D257C717D}" srcOrd="0" destOrd="0" presId="urn:microsoft.com/office/officeart/2005/8/layout/arrow3"/>
    <dgm:cxn modelId="{FB7F49B2-9C4E-492D-ABE1-8D9CA032DC5E}" srcId="{D9338246-5829-4DEE-A574-9915A466F9FE}" destId="{0E61E6A1-9D0B-429E-B18B-B5DBAB88BD6F}" srcOrd="1" destOrd="0" parTransId="{D9B52368-9D13-4E7D-884C-99157CF8E9B2}" sibTransId="{D8303A34-0039-4DE0-A350-62411CD1984A}"/>
    <dgm:cxn modelId="{D177F8ED-408F-4BD7-90A5-5CC73542A549}" type="presOf" srcId="{D9338246-5829-4DEE-A574-9915A466F9FE}" destId="{227CA3E7-F358-4E89-9C5C-3F33A0A67C9F}" srcOrd="0" destOrd="0" presId="urn:microsoft.com/office/officeart/2005/8/layout/arrow3"/>
    <dgm:cxn modelId="{61AAB145-94E1-410A-AADB-252D74DF9362}" type="presParOf" srcId="{227CA3E7-F358-4E89-9C5C-3F33A0A67C9F}" destId="{36774780-505D-44FE-A94E-73787F586553}" srcOrd="0" destOrd="0" presId="urn:microsoft.com/office/officeart/2005/8/layout/arrow3"/>
    <dgm:cxn modelId="{864AE6C1-3F7B-44CB-BD4B-3857F3F04FB3}" type="presParOf" srcId="{227CA3E7-F358-4E89-9C5C-3F33A0A67C9F}" destId="{060AD2C0-692B-44A7-8540-6855EE08D25C}" srcOrd="1" destOrd="0" presId="urn:microsoft.com/office/officeart/2005/8/layout/arrow3"/>
    <dgm:cxn modelId="{DFC56423-79C0-4CD8-8B7C-15D79A42D094}" type="presParOf" srcId="{227CA3E7-F358-4E89-9C5C-3F33A0A67C9F}" destId="{D20F5032-D41F-45F9-B01E-23EC852DBA95}" srcOrd="2" destOrd="0" presId="urn:microsoft.com/office/officeart/2005/8/layout/arrow3"/>
    <dgm:cxn modelId="{0D7BBB8A-27E3-4E80-98A5-4942EDE9A941}" type="presParOf" srcId="{227CA3E7-F358-4E89-9C5C-3F33A0A67C9F}" destId="{6EE54940-8E3C-448F-AA11-F06BA6D1A352}" srcOrd="3" destOrd="0" presId="urn:microsoft.com/office/officeart/2005/8/layout/arrow3"/>
    <dgm:cxn modelId="{82A9CD78-0C71-4F90-B19B-A2A750C8853E}" type="presParOf" srcId="{227CA3E7-F358-4E89-9C5C-3F33A0A67C9F}" destId="{9940929A-EE6F-447F-BF73-D89D257C717D}"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74780-505D-44FE-A94E-73787F586553}">
      <dsp:nvSpPr>
        <dsp:cNvPr id="0" name=""/>
        <dsp:cNvSpPr/>
      </dsp:nvSpPr>
      <dsp:spPr>
        <a:xfrm rot="21300000">
          <a:off x="18706" y="1685100"/>
          <a:ext cx="6058586" cy="693799"/>
        </a:xfrm>
        <a:prstGeom prst="mathMinus">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AD2C0-692B-44A7-8540-6855EE08D25C}">
      <dsp:nvSpPr>
        <dsp:cNvPr id="0" name=""/>
        <dsp:cNvSpPr/>
      </dsp:nvSpPr>
      <dsp:spPr>
        <a:xfrm>
          <a:off x="731520" y="203200"/>
          <a:ext cx="1828800" cy="1625600"/>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F5032-D41F-45F9-B01E-23EC852DBA95}">
      <dsp:nvSpPr>
        <dsp:cNvPr id="0" name=""/>
        <dsp:cNvSpPr/>
      </dsp:nvSpPr>
      <dsp:spPr>
        <a:xfrm>
          <a:off x="651208" y="2657373"/>
          <a:ext cx="2698430" cy="1035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Needs</a:t>
          </a:r>
        </a:p>
        <a:p>
          <a:pPr marL="0" lvl="0" indent="0" algn="ctr" defTabSz="1066800">
            <a:lnSpc>
              <a:spcPct val="90000"/>
            </a:lnSpc>
            <a:spcBef>
              <a:spcPct val="0"/>
            </a:spcBef>
            <a:spcAft>
              <a:spcPct val="35000"/>
            </a:spcAft>
            <a:buNone/>
          </a:pPr>
          <a:r>
            <a:rPr lang="en-US" sz="2400" kern="1200" dirty="0"/>
            <a:t>Personal priorities</a:t>
          </a:r>
        </a:p>
        <a:p>
          <a:pPr marL="0" lvl="0" indent="0" algn="ctr" defTabSz="1066800">
            <a:lnSpc>
              <a:spcPct val="90000"/>
            </a:lnSpc>
            <a:spcBef>
              <a:spcPct val="0"/>
            </a:spcBef>
            <a:spcAft>
              <a:spcPct val="35000"/>
            </a:spcAft>
            <a:buNone/>
          </a:pPr>
          <a:endParaRPr lang="en-US" sz="2100" kern="1200" dirty="0"/>
        </a:p>
      </dsp:txBody>
      <dsp:txXfrm>
        <a:off x="651208" y="2657373"/>
        <a:ext cx="2698430" cy="1035632"/>
      </dsp:txXfrm>
    </dsp:sp>
    <dsp:sp modelId="{6EE54940-8E3C-448F-AA11-F06BA6D1A352}">
      <dsp:nvSpPr>
        <dsp:cNvPr id="0" name=""/>
        <dsp:cNvSpPr/>
      </dsp:nvSpPr>
      <dsp:spPr>
        <a:xfrm>
          <a:off x="3535680" y="2235200"/>
          <a:ext cx="1828800" cy="1625600"/>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40929A-EE6F-447F-BF73-D89D257C717D}">
      <dsp:nvSpPr>
        <dsp:cNvPr id="0" name=""/>
        <dsp:cNvSpPr/>
      </dsp:nvSpPr>
      <dsp:spPr>
        <a:xfrm>
          <a:off x="2909606" y="106018"/>
          <a:ext cx="2768637"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Assessment</a:t>
          </a:r>
        </a:p>
        <a:p>
          <a:pPr marL="0" lvl="0" indent="0" algn="ctr" defTabSz="1066800">
            <a:lnSpc>
              <a:spcPct val="90000"/>
            </a:lnSpc>
            <a:spcBef>
              <a:spcPct val="0"/>
            </a:spcBef>
            <a:spcAft>
              <a:spcPct val="35000"/>
            </a:spcAft>
            <a:buNone/>
          </a:pPr>
          <a:r>
            <a:rPr lang="en-US" sz="2400" kern="1200" dirty="0"/>
            <a:t>Plan Development</a:t>
          </a:r>
        </a:p>
        <a:p>
          <a:pPr marL="0" lvl="0" indent="0" algn="ctr" defTabSz="1066800">
            <a:lnSpc>
              <a:spcPct val="90000"/>
            </a:lnSpc>
            <a:spcBef>
              <a:spcPct val="0"/>
            </a:spcBef>
            <a:spcAft>
              <a:spcPct val="35000"/>
            </a:spcAft>
            <a:buNone/>
          </a:pPr>
          <a:r>
            <a:rPr lang="en-US" sz="2400" kern="1200" dirty="0"/>
            <a:t>Implementation</a:t>
          </a:r>
        </a:p>
      </dsp:txBody>
      <dsp:txXfrm>
        <a:off x="2909606" y="106018"/>
        <a:ext cx="2768637" cy="170688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10/18/2024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a:t>
            </a:fld>
            <a:endParaRPr lang="en-US"/>
          </a:p>
        </p:txBody>
      </p:sp>
    </p:spTree>
    <p:extLst>
      <p:ext uri="{BB962C8B-B14F-4D97-AF65-F5344CB8AC3E}">
        <p14:creationId xmlns:p14="http://schemas.microsoft.com/office/powerpoint/2010/main" val="2580992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Management Plan includes a section for a description of the Plan to be implemented during an emergency or natural disaster and a description for how care will be provided in the unexpected absence of a caregiver or supporter.  </a:t>
            </a:r>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a:p>
        </p:txBody>
      </p:sp>
    </p:spTree>
    <p:extLst>
      <p:ext uri="{BB962C8B-B14F-4D97-AF65-F5344CB8AC3E}">
        <p14:creationId xmlns:p14="http://schemas.microsoft.com/office/powerpoint/2010/main" val="411894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Case Management Plan contains specific documentation such as the participant’s name and demographic information.  The Plan outlines the participant’s individual strengths, interests, goals and objectives; amount, frequency, duration of services, type of providers performing the services, and includes an emergency plan.  The Plan documents the evaluation of actual results and satisfaction of the services and supports the individual waiver participant is receiving.</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a:p>
        </p:txBody>
      </p:sp>
    </p:spTree>
    <p:extLst>
      <p:ext uri="{BB962C8B-B14F-4D97-AF65-F5344CB8AC3E}">
        <p14:creationId xmlns:p14="http://schemas.microsoft.com/office/powerpoint/2010/main" val="1333340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Waiver Case Management providers share information about available qualified providers of needed services to help participants make an informed choice.  In order to select a provider, choice should be offered annually during plan development, anytime the participant or representative requests a change, or when an intervention or service to address a new need is identified.  </a:t>
            </a:r>
          </a:p>
          <a:p>
            <a:r>
              <a:rPr lang="en-US" sz="1200" kern="1200" dirty="0">
                <a:solidFill>
                  <a:schemeClr val="tx1"/>
                </a:solidFill>
                <a:effectLst/>
                <a:latin typeface="+mn-lt"/>
                <a:ea typeface="+mn-ea"/>
                <a:cs typeface="+mn-cs"/>
              </a:rPr>
              <a:t>The offering of choice must be documented in case notes along with the choice made by the participant or his or her representative.  If only one potential provider is available, the participant or his or her representative must be informed and the Waiver Case Manager must document this discussion in a case note.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a:p>
        </p:txBody>
      </p:sp>
    </p:spTree>
    <p:extLst>
      <p:ext uri="{BB962C8B-B14F-4D97-AF65-F5344CB8AC3E}">
        <p14:creationId xmlns:p14="http://schemas.microsoft.com/office/powerpoint/2010/main" val="3633568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family and/or legal guardians are encouraged to phone providers with questions, ask friends about their experiences with providers, and utilize provider websites and other information sources in order to assist them in choosing a provider.</a:t>
            </a:r>
          </a:p>
          <a:p>
            <a:endParaRPr lang="en-US" dirty="0"/>
          </a:p>
          <a:p>
            <a:r>
              <a:rPr lang="en-US" dirty="0"/>
              <a:t>Additionally, participants, family and/or legal guardians are supported in choosing qualified providers by being encouraged to contact support and advocacy groups.</a:t>
            </a:r>
          </a:p>
        </p:txBody>
      </p:sp>
      <p:sp>
        <p:nvSpPr>
          <p:cNvPr id="4" name="Slide Number Placeholder 3"/>
          <p:cNvSpPr>
            <a:spLocks noGrp="1"/>
          </p:cNvSpPr>
          <p:nvPr>
            <p:ph type="sldNum" sz="quarter" idx="5"/>
          </p:nvPr>
        </p:nvSpPr>
        <p:spPr/>
        <p:txBody>
          <a:bodyPr/>
          <a:lstStyle/>
          <a:p>
            <a:fld id="{DB230204-478F-4DFD-97BB-57A3583ACF74}" type="slidenum">
              <a:rPr lang="en-US" smtClean="0"/>
              <a:t>13</a:t>
            </a:fld>
            <a:endParaRPr lang="en-US"/>
          </a:p>
        </p:txBody>
      </p:sp>
    </p:spTree>
    <p:extLst>
      <p:ext uri="{BB962C8B-B14F-4D97-AF65-F5344CB8AC3E}">
        <p14:creationId xmlns:p14="http://schemas.microsoft.com/office/powerpoint/2010/main" val="133629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Assessment and Plans of Care annual training.  Please see your Supervisor for any additional questions </a:t>
            </a:r>
            <a:r>
              <a:rPr lang="en-US"/>
              <a:t>or concerns.</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14</a:t>
            </a:fld>
            <a:endParaRPr lang="en-US"/>
          </a:p>
        </p:txBody>
      </p:sp>
    </p:spTree>
    <p:extLst>
      <p:ext uri="{BB962C8B-B14F-4D97-AF65-F5344CB8AC3E}">
        <p14:creationId xmlns:p14="http://schemas.microsoft.com/office/powerpoint/2010/main" val="394073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assessment and Case Management Plan is directed by the participant, legal guardian or parent  and developed by the Waiver Case Management provider based on the comprehensive assessment of the waiver participant’s strengths, needs and personal priorities and preferences.  The participant, family, legal guardian, caregivers, professional service providers (including physicians) and others of the participant’s choosing may provide input.  Such assessment activities include:</a:t>
            </a:r>
          </a:p>
          <a:p>
            <a:r>
              <a:rPr lang="en-US" dirty="0"/>
              <a:t>-taking individual history,</a:t>
            </a:r>
          </a:p>
          <a:p>
            <a:r>
              <a:rPr lang="en-US" dirty="0"/>
              <a:t>-identifying the needs of the person supported and completing any related documentation, and</a:t>
            </a:r>
          </a:p>
          <a:p>
            <a:r>
              <a:rPr lang="en-US" dirty="0"/>
              <a:t>-gathering information from other sources such as family members, medical providers, social workers and educators, if necessary, to form a complete assessment.</a:t>
            </a:r>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dirty="0"/>
          </a:p>
        </p:txBody>
      </p:sp>
    </p:spTree>
    <p:extLst>
      <p:ext uri="{BB962C8B-B14F-4D97-AF65-F5344CB8AC3E}">
        <p14:creationId xmlns:p14="http://schemas.microsoft.com/office/powerpoint/2010/main" val="190479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Case Management Plans are individualized for each waiver participant, stressing the importance of community support.  The Plan is updated as needed, and an annual Plan is completed every 365 days.  Participation in the planning process by the participant, parent or legal guardian, knowledgeable professionals and others of the participant, parent or legal guardian’s choosing, helps to assure that the participant’s personal priorities and preferences are recognized and addressed by the person-centered service plan.  All needs identified during the assessment process must be addressed.</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dirty="0"/>
          </a:p>
        </p:txBody>
      </p:sp>
    </p:spTree>
    <p:extLst>
      <p:ext uri="{BB962C8B-B14F-4D97-AF65-F5344CB8AC3E}">
        <p14:creationId xmlns:p14="http://schemas.microsoft.com/office/powerpoint/2010/main" val="419447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Case Management Plan development process, it is determined if the participant has health care needs that require consistent, coordinated care by a physician, therapist or other health care professionals.  The Waiver Case Management provider must utilize information about the participant’s strengths, priorities and preferences to determine how those needs will be addressed.  </a:t>
            </a:r>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dirty="0"/>
          </a:p>
        </p:txBody>
      </p:sp>
    </p:spTree>
    <p:extLst>
      <p:ext uri="{BB962C8B-B14F-4D97-AF65-F5344CB8AC3E}">
        <p14:creationId xmlns:p14="http://schemas.microsoft.com/office/powerpoint/2010/main" val="426114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t>The roles and responsibilities of the Waiver Case Manager, participant, parent or legal guardian for each service will be discussed during planning.  The Waiver Case Management provider will have primary responsibility for coordinating services but must rely on the participant, parent or legal guardian to choose a service provider from among those available and honor appointments that are scheduled with providers when needed for initial service implementation and ongoing monitoring of services.  The appointments must be at convenient times and locations for the participant in order to coordinate an effort of collaborative cooperation with all parties involved with the development and ongoing monitoring of the plan. </a:t>
            </a:r>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dirty="0"/>
          </a:p>
        </p:txBody>
      </p:sp>
    </p:spTree>
    <p:extLst>
      <p:ext uri="{BB962C8B-B14F-4D97-AF65-F5344CB8AC3E}">
        <p14:creationId xmlns:p14="http://schemas.microsoft.com/office/powerpoint/2010/main" val="154314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Waiver Case Management providers are responsible for locating and coordinating other community or State Plan services.  The objectives of Waiver Case Management are to counsel, support and assist participants and families with all activities related to the waiver program.  Waiver Case Management providers must provide ongoing problem solving to address participant and family needs.  They must also coordinate community-based support, provide referrals to other agencies and participate in interagency meetings as needed.  These activities must be fully documented in the participant’s waiver record.  </a:t>
            </a:r>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a:p>
        </p:txBody>
      </p:sp>
    </p:spTree>
    <p:extLst>
      <p:ext uri="{BB962C8B-B14F-4D97-AF65-F5344CB8AC3E}">
        <p14:creationId xmlns:p14="http://schemas.microsoft.com/office/powerpoint/2010/main" val="173668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to the Plan will be made as needed by the Waiver Case Manager when the results of monitoring or when information obtained from the participant, parent or legal guardian, and/or service providers indicates the need for a change to the Plan.  </a:t>
            </a:r>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a:p>
        </p:txBody>
      </p:sp>
    </p:spTree>
    <p:extLst>
      <p:ext uri="{BB962C8B-B14F-4D97-AF65-F5344CB8AC3E}">
        <p14:creationId xmlns:p14="http://schemas.microsoft.com/office/powerpoint/2010/main" val="121895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Monthly Waiver Case Management contact is required.  A “Waiver Case Management contact” is defined as a meaningful communication exchange with the participant or his representative to provide one or more Waiver Case Management activities.  Methods of contact include both face to face conversations and telephone calls, text messages, email messages, or written correspondence that are not face to face.  Non face-to-face contacts are required during months in which a face-to-face contact is not conducted.  Based on the results of the contact, amendments may be needed to update the Plan. </a:t>
            </a:r>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a:p>
        </p:txBody>
      </p:sp>
    </p:spTree>
    <p:extLst>
      <p:ext uri="{BB962C8B-B14F-4D97-AF65-F5344CB8AC3E}">
        <p14:creationId xmlns:p14="http://schemas.microsoft.com/office/powerpoint/2010/main" val="373965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face to face contact between the Waiver Case Manager and waiver participant is required at least quarterly.  Included as part of the quarterly face to face contacts, a face to face contact must take place in the participant’s home or natural environment every six months.  The purpose is to monitor the health and welfare of the participant’s living arrangements, as well as any changes in the family dynamics which might impact the needs of the participant.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a:p>
        </p:txBody>
      </p:sp>
    </p:spTree>
    <p:extLst>
      <p:ext uri="{BB962C8B-B14F-4D97-AF65-F5344CB8AC3E}">
        <p14:creationId xmlns:p14="http://schemas.microsoft.com/office/powerpoint/2010/main" val="361248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4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lickr.com/photos/136139065@N08/36918707272" TargetMode="Externa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9.jpg"/><Relationship Id="rId12" Type="http://schemas.openxmlformats.org/officeDocument/2006/relationships/image" Target="../media/image29.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8.svg"/><Relationship Id="rId11" Type="http://schemas.openxmlformats.org/officeDocument/2006/relationships/image" Target="../media/image28.png"/><Relationship Id="rId5" Type="http://schemas.openxmlformats.org/officeDocument/2006/relationships/image" Target="../media/image57.png"/><Relationship Id="rId15" Type="http://schemas.openxmlformats.org/officeDocument/2006/relationships/image" Target="../media/image4.png"/><Relationship Id="rId10" Type="http://schemas.openxmlformats.org/officeDocument/2006/relationships/hyperlink" Target="https://creativecommons.org/licenses/by-nc/2.0/?ref=ccsearch&amp;atype=rich" TargetMode="External"/><Relationship Id="rId4" Type="http://schemas.openxmlformats.org/officeDocument/2006/relationships/notesSlide" Target="../notesSlides/notesSlide10.xml"/><Relationship Id="rId9" Type="http://schemas.openxmlformats.org/officeDocument/2006/relationships/hyperlink" Target="https://www.flickr.com/photos/136139065@N08" TargetMode="External"/><Relationship Id="rId1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hyperlink" Target="https://www.flickr.com/photos/29262029@N07" TargetMode="External"/><Relationship Id="rId3" Type="http://schemas.openxmlformats.org/officeDocument/2006/relationships/slideLayout" Target="../slideLayouts/slideLayout2.xml"/><Relationship Id="rId7" Type="http://schemas.openxmlformats.org/officeDocument/2006/relationships/image" Target="../media/image63.png"/><Relationship Id="rId12" Type="http://schemas.openxmlformats.org/officeDocument/2006/relationships/hyperlink" Target="https://www.flickr.com/photos/29262029@N07/3717150553"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2.svg"/><Relationship Id="rId11" Type="http://schemas.openxmlformats.org/officeDocument/2006/relationships/image" Target="../media/image67.jpg"/><Relationship Id="rId5" Type="http://schemas.openxmlformats.org/officeDocument/2006/relationships/image" Target="../media/image61.png"/><Relationship Id="rId15" Type="http://schemas.openxmlformats.org/officeDocument/2006/relationships/image" Target="../media/image4.png"/><Relationship Id="rId10" Type="http://schemas.openxmlformats.org/officeDocument/2006/relationships/image" Target="../media/image66.svg"/><Relationship Id="rId4" Type="http://schemas.openxmlformats.org/officeDocument/2006/relationships/notesSlide" Target="../notesSlides/notesSlide12.xml"/><Relationship Id="rId9" Type="http://schemas.openxmlformats.org/officeDocument/2006/relationships/image" Target="../media/image65.png"/><Relationship Id="rId14" Type="http://schemas.openxmlformats.org/officeDocument/2006/relationships/hyperlink" Target="https://creativecommons.org/licenses/by-nc-nd/2.0/?ref=ccsearch&amp;atype=rich"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9.svg"/><Relationship Id="rId11" Type="http://schemas.openxmlformats.org/officeDocument/2006/relationships/image" Target="../media/image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notesSlide" Target="../notesSlides/notesSlide13.xml"/><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2.png"/><Relationship Id="rId2" Type="http://schemas.openxmlformats.org/officeDocument/2006/relationships/audio" Target="../media/media3.m4a"/><Relationship Id="rId16" Type="http://schemas.openxmlformats.org/officeDocument/2006/relationships/image" Target="../media/image4.png"/><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11.svg"/><Relationship Id="rId5" Type="http://schemas.openxmlformats.org/officeDocument/2006/relationships/diagramData" Target="../diagrams/data1.xml"/><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sv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flickr.com/photos/53130103@N05" TargetMode="External"/><Relationship Id="rId12" Type="http://schemas.openxmlformats.org/officeDocument/2006/relationships/image" Target="../media/image29.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lickr.com/photos/53130103@N05/42918393424" TargetMode="External"/><Relationship Id="rId11" Type="http://schemas.openxmlformats.org/officeDocument/2006/relationships/image" Target="../media/image28.png"/><Relationship Id="rId5" Type="http://schemas.openxmlformats.org/officeDocument/2006/relationships/image" Target="../media/image25.jpg"/><Relationship Id="rId10" Type="http://schemas.openxmlformats.org/officeDocument/2006/relationships/image" Target="../media/image27.svg"/><Relationship Id="rId4" Type="http://schemas.openxmlformats.org/officeDocument/2006/relationships/notesSlide" Target="../notesSlides/notesSlide6.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sa/2.0/?ref=ccsearch&amp;atype=rich" TargetMode="External"/><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hyperlink" Target="https://www.flickr.com/photos/10932175@N00" TargetMode="External"/><Relationship Id="rId12" Type="http://schemas.openxmlformats.org/officeDocument/2006/relationships/image" Target="../media/image34.svg"/><Relationship Id="rId17" Type="http://schemas.openxmlformats.org/officeDocument/2006/relationships/image" Target="../media/image4.png"/><Relationship Id="rId2" Type="http://schemas.openxmlformats.org/officeDocument/2006/relationships/audio" Target="../media/media7.m4a"/><Relationship Id="rId16" Type="http://schemas.openxmlformats.org/officeDocument/2006/relationships/image" Target="../media/image38.svg"/><Relationship Id="rId1" Type="http://schemas.microsoft.com/office/2007/relationships/media" Target="../media/media7.m4a"/><Relationship Id="rId6" Type="http://schemas.openxmlformats.org/officeDocument/2006/relationships/hyperlink" Target="https://www.flickr.com/photos/10932175@N00/6825946318" TargetMode="External"/><Relationship Id="rId11" Type="http://schemas.openxmlformats.org/officeDocument/2006/relationships/image" Target="../media/image33.png"/><Relationship Id="rId5" Type="http://schemas.openxmlformats.org/officeDocument/2006/relationships/image" Target="../media/image30.jp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notesSlide" Target="../notesSlides/notesSlide7.xml"/><Relationship Id="rId9" Type="http://schemas.openxmlformats.org/officeDocument/2006/relationships/image" Target="../media/image31.png"/><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hyperlink" Target="https://www.flickr.com/photos/46761163@N00" TargetMode="External"/><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hyperlink" Target="https://www.flickr.com/photos/46761163@N00/435338041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0.svg"/><Relationship Id="rId11" Type="http://schemas.openxmlformats.org/officeDocument/2006/relationships/image" Target="../media/image45.jpg"/><Relationship Id="rId5" Type="http://schemas.openxmlformats.org/officeDocument/2006/relationships/image" Target="../media/image39.png"/><Relationship Id="rId15" Type="http://schemas.openxmlformats.org/officeDocument/2006/relationships/image" Target="../media/image4.png"/><Relationship Id="rId10" Type="http://schemas.openxmlformats.org/officeDocument/2006/relationships/image" Target="../media/image44.svg"/><Relationship Id="rId4" Type="http://schemas.openxmlformats.org/officeDocument/2006/relationships/notesSlide" Target="../notesSlides/notesSlide8.xml"/><Relationship Id="rId9" Type="http://schemas.openxmlformats.org/officeDocument/2006/relationships/image" Target="../media/image43.png"/><Relationship Id="rId14" Type="http://schemas.openxmlformats.org/officeDocument/2006/relationships/hyperlink" Target="https://creativecommons.org/licenses/by-nc-nd/2.0/?ref=ccsearch&amp;atype=rich"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jpg"/><Relationship Id="rId18" Type="http://schemas.openxmlformats.org/officeDocument/2006/relationships/image" Target="../media/image56.sv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5.png"/><Relationship Id="rId2" Type="http://schemas.openxmlformats.org/officeDocument/2006/relationships/audio" Target="../media/media9.m4a"/><Relationship Id="rId16" Type="http://schemas.openxmlformats.org/officeDocument/2006/relationships/hyperlink" Target="https://creativecommons.org/licenses/by/2.0/?ref=ccsearch&amp;atype=rich" TargetMode="External"/><Relationship Id="rId1" Type="http://schemas.microsoft.com/office/2007/relationships/media" Target="../media/media9.m4a"/><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hyperlink" Target="https://www.flickr.com/photos/56087830@N00" TargetMode="External"/><Relationship Id="rId10" Type="http://schemas.openxmlformats.org/officeDocument/2006/relationships/image" Target="../media/image51.svg"/><Relationship Id="rId19"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50.png"/><Relationship Id="rId14" Type="http://schemas.openxmlformats.org/officeDocument/2006/relationships/hyperlink" Target="https://www.flickr.com/photos/56087830@N00/39346219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Assessment and Plans of Care</a:t>
            </a:r>
          </a:p>
        </p:txBody>
      </p:sp>
      <p:sp>
        <p:nvSpPr>
          <p:cNvPr id="4" name="TextBox 3">
            <a:extLst>
              <a:ext uri="{FF2B5EF4-FFF2-40B4-BE49-F238E27FC236}">
                <a16:creationId xmlns:a16="http://schemas.microsoft.com/office/drawing/2014/main" id="{39D62189-A660-47B5-ACB1-171D824B293A}"/>
              </a:ext>
            </a:extLst>
          </p:cNvPr>
          <p:cNvSpPr txBox="1"/>
          <p:nvPr/>
        </p:nvSpPr>
        <p:spPr>
          <a:xfrm>
            <a:off x="6746578" y="5947442"/>
            <a:ext cx="2302810" cy="369332"/>
          </a:xfrm>
          <a:prstGeom prst="rect">
            <a:avLst/>
          </a:prstGeom>
          <a:noFill/>
        </p:spPr>
        <p:txBody>
          <a:bodyPr wrap="none" rtlCol="0">
            <a:spAutoFit/>
          </a:bodyPr>
          <a:lstStyle/>
          <a:p>
            <a:r>
              <a:rPr lang="en-US" dirty="0"/>
              <a:t>Version 1.0 (07/01/20)</a:t>
            </a:r>
          </a:p>
        </p:txBody>
      </p:sp>
      <p:pic>
        <p:nvPicPr>
          <p:cNvPr id="2" name="Recorded Sound">
            <a:hlinkClick r:id="" action="ppaction://media"/>
            <a:extLst>
              <a:ext uri="{FF2B5EF4-FFF2-40B4-BE49-F238E27FC236}">
                <a16:creationId xmlns:a16="http://schemas.microsoft.com/office/drawing/2014/main" id="{13F09908-AC64-4EDF-9883-C200449008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1413" y="1932432"/>
            <a:ext cx="609600" cy="609600"/>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Management Plan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10</a:t>
            </a:fld>
            <a:endParaRPr lang="en-US" dirty="0"/>
          </a:p>
        </p:txBody>
      </p:sp>
      <p:pic>
        <p:nvPicPr>
          <p:cNvPr id="6" name="Graphic 5" descr="Medical">
            <a:extLst>
              <a:ext uri="{FF2B5EF4-FFF2-40B4-BE49-F238E27FC236}">
                <a16:creationId xmlns:a16="http://schemas.microsoft.com/office/drawing/2014/main" id="{12DD78AD-3345-4EA4-852C-A7752EBAD2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3628" y="1224073"/>
            <a:ext cx="1916413" cy="1916413"/>
          </a:xfrm>
          <a:prstGeom prst="rect">
            <a:avLst/>
          </a:prstGeom>
        </p:spPr>
      </p:pic>
      <p:grpSp>
        <p:nvGrpSpPr>
          <p:cNvPr id="10" name="Group 9">
            <a:extLst>
              <a:ext uri="{FF2B5EF4-FFF2-40B4-BE49-F238E27FC236}">
                <a16:creationId xmlns:a16="http://schemas.microsoft.com/office/drawing/2014/main" id="{333B4596-7115-467F-A09A-7B5D7EDD29AB}"/>
              </a:ext>
            </a:extLst>
          </p:cNvPr>
          <p:cNvGrpSpPr/>
          <p:nvPr/>
        </p:nvGrpSpPr>
        <p:grpSpPr>
          <a:xfrm>
            <a:off x="5417631" y="3403051"/>
            <a:ext cx="3257589" cy="2187050"/>
            <a:chOff x="5415025" y="3063833"/>
            <a:chExt cx="3257589" cy="2187050"/>
          </a:xfrm>
        </p:grpSpPr>
        <p:pic>
          <p:nvPicPr>
            <p:cNvPr id="8" name="Picture 7">
              <a:extLst>
                <a:ext uri="{FF2B5EF4-FFF2-40B4-BE49-F238E27FC236}">
                  <a16:creationId xmlns:a16="http://schemas.microsoft.com/office/drawing/2014/main" id="{A2AA8B73-7712-4EDB-A419-7A23408B1148}"/>
                </a:ext>
              </a:extLst>
            </p:cNvPr>
            <p:cNvPicPr>
              <a:picLocks noChangeAspect="1"/>
            </p:cNvPicPr>
            <p:nvPr/>
          </p:nvPicPr>
          <p:blipFill>
            <a:blip r:embed="rId7"/>
            <a:stretch>
              <a:fillRect/>
            </a:stretch>
          </p:blipFill>
          <p:spPr>
            <a:xfrm>
              <a:off x="5415025" y="3175487"/>
              <a:ext cx="2988408" cy="199028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26131B2-F75A-439E-9F1C-B736A8A1928B}"/>
                </a:ext>
              </a:extLst>
            </p:cNvPr>
            <p:cNvSpPr/>
            <p:nvPr/>
          </p:nvSpPr>
          <p:spPr>
            <a:xfrm rot="16200000">
              <a:off x="7409812" y="3988081"/>
              <a:ext cx="2187050" cy="338554"/>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8"/>
                </a:rPr>
                <a:t>"Aug9_2014 Charleston SC flooding Brandon </a:t>
              </a:r>
              <a:r>
                <a:rPr lang="en-US" sz="600" i="1" dirty="0" err="1">
                  <a:solidFill>
                    <a:srgbClr val="1779BA"/>
                  </a:solidFill>
                  <a:latin typeface="Source Sans Pro" panose="020B0503030403020204" pitchFamily="34" charset="0"/>
                  <a:hlinkClick r:id="rId8"/>
                </a:rPr>
                <a:t>MacGuire</a:t>
              </a:r>
              <a:r>
                <a:rPr lang="en-US" sz="600" i="1" dirty="0">
                  <a:solidFill>
                    <a:srgbClr val="1779BA"/>
                  </a:solidFill>
                  <a:latin typeface="Source Sans Pro" panose="020B0503030403020204" pitchFamily="34" charset="0"/>
                  <a:hlinkClick r:id="rId8"/>
                </a:rPr>
                <a:t>“</a:t>
              </a:r>
              <a:r>
                <a:rPr lang="en-US" sz="600" i="1" dirty="0">
                  <a:solidFill>
                    <a:srgbClr val="1779BA"/>
                  </a:solidFill>
                  <a:latin typeface="Source Sans Pro" panose="020B0503030403020204" pitchFamily="34" charset="0"/>
                </a:rPr>
                <a:t>  </a:t>
              </a:r>
            </a:p>
            <a:p>
              <a:r>
                <a:rPr lang="en-US" sz="500" i="1" dirty="0">
                  <a:solidFill>
                    <a:srgbClr val="0A0A0A"/>
                  </a:solidFill>
                  <a:latin typeface="Source Sans Pro" panose="020B0503030403020204" pitchFamily="34" charset="0"/>
                </a:rPr>
                <a:t>by </a:t>
              </a:r>
              <a:r>
                <a:rPr lang="en-US" sz="500" i="1" dirty="0">
                  <a:solidFill>
                    <a:srgbClr val="1779BA"/>
                  </a:solidFill>
                  <a:latin typeface="Source Sans Pro" panose="020B0503030403020204" pitchFamily="34" charset="0"/>
                  <a:hlinkClick r:id="rId9"/>
                </a:rPr>
                <a:t>Association of State Floodplain Managers Photos</a:t>
              </a:r>
              <a:r>
                <a:rPr lang="en-US" sz="500" i="1" dirty="0">
                  <a:solidFill>
                    <a:srgbClr val="0A0A0A"/>
                  </a:solidFill>
                  <a:latin typeface="Source Sans Pro" panose="020B0503030403020204" pitchFamily="34" charset="0"/>
                </a:rPr>
                <a:t> </a:t>
              </a:r>
            </a:p>
            <a:p>
              <a:r>
                <a:rPr lang="en-US" sz="500" i="1" dirty="0">
                  <a:solidFill>
                    <a:srgbClr val="0A0A0A"/>
                  </a:solidFill>
                  <a:latin typeface="Source Sans Pro" panose="020B0503030403020204" pitchFamily="34" charset="0"/>
                </a:rPr>
                <a:t> is licensed under </a:t>
              </a:r>
              <a:r>
                <a:rPr lang="en-US" sz="500" i="1" cap="all" dirty="0">
                  <a:solidFill>
                    <a:srgbClr val="1779BA"/>
                  </a:solidFill>
                  <a:latin typeface="Source Sans Pro" panose="020B0503030403020204" pitchFamily="34" charset="0"/>
                  <a:hlinkClick r:id="rId10"/>
                </a:rPr>
                <a:t>CC BY-NC 2.0 </a:t>
              </a:r>
              <a:endParaRPr lang="en-US" sz="600" dirty="0"/>
            </a:p>
          </p:txBody>
        </p:sp>
      </p:grpSp>
      <p:grpSp>
        <p:nvGrpSpPr>
          <p:cNvPr id="20" name="Group 19">
            <a:extLst>
              <a:ext uri="{FF2B5EF4-FFF2-40B4-BE49-F238E27FC236}">
                <a16:creationId xmlns:a16="http://schemas.microsoft.com/office/drawing/2014/main" id="{DECEE141-DD77-4EDE-A054-54BBC2F312A3}"/>
              </a:ext>
            </a:extLst>
          </p:cNvPr>
          <p:cNvGrpSpPr/>
          <p:nvPr/>
        </p:nvGrpSpPr>
        <p:grpSpPr>
          <a:xfrm>
            <a:off x="1267186" y="3789532"/>
            <a:ext cx="2648196" cy="2648196"/>
            <a:chOff x="761636" y="3530024"/>
            <a:chExt cx="2648196" cy="2648196"/>
          </a:xfrm>
        </p:grpSpPr>
        <p:pic>
          <p:nvPicPr>
            <p:cNvPr id="16" name="Graphic 15" descr="Open folder">
              <a:extLst>
                <a:ext uri="{FF2B5EF4-FFF2-40B4-BE49-F238E27FC236}">
                  <a16:creationId xmlns:a16="http://schemas.microsoft.com/office/drawing/2014/main" id="{316B6B27-3799-4774-8AA4-0692C27AED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1636" y="3530024"/>
              <a:ext cx="2648196" cy="2648196"/>
            </a:xfrm>
            <a:prstGeom prst="rect">
              <a:avLst/>
            </a:prstGeom>
          </p:spPr>
        </p:pic>
        <p:sp>
          <p:nvSpPr>
            <p:cNvPr id="19" name="TextBox 18">
              <a:extLst>
                <a:ext uri="{FF2B5EF4-FFF2-40B4-BE49-F238E27FC236}">
                  <a16:creationId xmlns:a16="http://schemas.microsoft.com/office/drawing/2014/main" id="{881CB51B-7EAD-4484-B4B1-28FEB76DFC5D}"/>
                </a:ext>
              </a:extLst>
            </p:cNvPr>
            <p:cNvSpPr txBox="1"/>
            <p:nvPr/>
          </p:nvSpPr>
          <p:spPr>
            <a:xfrm>
              <a:off x="1485650" y="4705435"/>
              <a:ext cx="1323503" cy="861774"/>
            </a:xfrm>
            <a:prstGeom prst="rect">
              <a:avLst/>
            </a:prstGeom>
            <a:noFill/>
          </p:spPr>
          <p:txBody>
            <a:bodyPr wrap="none" rtlCol="0">
              <a:spAutoFit/>
            </a:bodyPr>
            <a:lstStyle/>
            <a:p>
              <a:pPr algn="ctr"/>
              <a:r>
                <a:rPr lang="en-US" sz="1600" b="1" dirty="0">
                  <a:solidFill>
                    <a:srgbClr val="004875"/>
                  </a:solidFill>
                </a:rPr>
                <a:t>Case</a:t>
              </a:r>
            </a:p>
            <a:p>
              <a:pPr algn="ctr"/>
              <a:r>
                <a:rPr lang="en-US" sz="1600" b="1" dirty="0">
                  <a:solidFill>
                    <a:srgbClr val="004875"/>
                  </a:solidFill>
                </a:rPr>
                <a:t>Management</a:t>
              </a:r>
            </a:p>
            <a:p>
              <a:pPr algn="ctr"/>
              <a:r>
                <a:rPr lang="en-US" sz="1600" b="1" dirty="0">
                  <a:solidFill>
                    <a:srgbClr val="004875"/>
                  </a:solidFill>
                </a:rPr>
                <a:t>Plan</a:t>
              </a:r>
              <a:endParaRPr lang="en-US" sz="2400" b="1" dirty="0">
                <a:solidFill>
                  <a:srgbClr val="004875"/>
                </a:solidFill>
              </a:endParaRPr>
            </a:p>
          </p:txBody>
        </p:sp>
      </p:grpSp>
      <p:grpSp>
        <p:nvGrpSpPr>
          <p:cNvPr id="22" name="Group 21">
            <a:extLst>
              <a:ext uri="{FF2B5EF4-FFF2-40B4-BE49-F238E27FC236}">
                <a16:creationId xmlns:a16="http://schemas.microsoft.com/office/drawing/2014/main" id="{CCCC2D5F-B8C8-43E4-A044-6FC953601B7B}"/>
              </a:ext>
            </a:extLst>
          </p:cNvPr>
          <p:cNvGrpSpPr/>
          <p:nvPr/>
        </p:nvGrpSpPr>
        <p:grpSpPr>
          <a:xfrm rot="21375125">
            <a:off x="286117" y="1405698"/>
            <a:ext cx="2468928" cy="2500932"/>
            <a:chOff x="2319789" y="1294699"/>
            <a:chExt cx="2627126" cy="2627126"/>
          </a:xfrm>
        </p:grpSpPr>
        <p:pic>
          <p:nvPicPr>
            <p:cNvPr id="18" name="Graphic 17" descr="Paper">
              <a:extLst>
                <a:ext uri="{FF2B5EF4-FFF2-40B4-BE49-F238E27FC236}">
                  <a16:creationId xmlns:a16="http://schemas.microsoft.com/office/drawing/2014/main" id="{E5E90C23-34BA-482D-9967-213E45D5C4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789" y="1294699"/>
              <a:ext cx="2627126" cy="2627126"/>
            </a:xfrm>
            <a:prstGeom prst="rect">
              <a:avLst/>
            </a:prstGeom>
          </p:spPr>
        </p:pic>
        <p:sp>
          <p:nvSpPr>
            <p:cNvPr id="21" name="TextBox 20">
              <a:extLst>
                <a:ext uri="{FF2B5EF4-FFF2-40B4-BE49-F238E27FC236}">
                  <a16:creationId xmlns:a16="http://schemas.microsoft.com/office/drawing/2014/main" id="{7FD492CB-C2C8-41FB-B561-5C7C8F098FA3}"/>
                </a:ext>
              </a:extLst>
            </p:cNvPr>
            <p:cNvSpPr txBox="1"/>
            <p:nvPr/>
          </p:nvSpPr>
          <p:spPr>
            <a:xfrm>
              <a:off x="2899497" y="2438635"/>
              <a:ext cx="1467709" cy="784830"/>
            </a:xfrm>
            <a:prstGeom prst="rect">
              <a:avLst/>
            </a:prstGeom>
            <a:noFill/>
          </p:spPr>
          <p:txBody>
            <a:bodyPr wrap="none" rtlCol="0">
              <a:spAutoFit/>
            </a:bodyPr>
            <a:lstStyle/>
            <a:p>
              <a:pPr algn="ctr"/>
              <a:r>
                <a:rPr lang="en-US" sz="1400" b="1" dirty="0">
                  <a:solidFill>
                    <a:srgbClr val="004875"/>
                  </a:solidFill>
                </a:rPr>
                <a:t>Emergency/</a:t>
              </a:r>
            </a:p>
            <a:p>
              <a:pPr algn="ctr"/>
              <a:r>
                <a:rPr lang="en-US" sz="1400" b="1" dirty="0">
                  <a:solidFill>
                    <a:srgbClr val="004875"/>
                  </a:solidFill>
                </a:rPr>
                <a:t>Natural Disaster</a:t>
              </a:r>
            </a:p>
            <a:p>
              <a:pPr algn="ctr"/>
              <a:r>
                <a:rPr lang="en-US" sz="1400" b="1" dirty="0">
                  <a:solidFill>
                    <a:srgbClr val="004875"/>
                  </a:solidFill>
                </a:rPr>
                <a:t>Procedures</a:t>
              </a:r>
            </a:p>
          </p:txBody>
        </p:sp>
      </p:grpSp>
      <p:grpSp>
        <p:nvGrpSpPr>
          <p:cNvPr id="26" name="Group 25">
            <a:extLst>
              <a:ext uri="{FF2B5EF4-FFF2-40B4-BE49-F238E27FC236}">
                <a16:creationId xmlns:a16="http://schemas.microsoft.com/office/drawing/2014/main" id="{6696DF80-B92D-4ADD-A8FD-4D807447507F}"/>
              </a:ext>
            </a:extLst>
          </p:cNvPr>
          <p:cNvGrpSpPr/>
          <p:nvPr/>
        </p:nvGrpSpPr>
        <p:grpSpPr>
          <a:xfrm rot="273408">
            <a:off x="2555006" y="1416606"/>
            <a:ext cx="2468928" cy="2500932"/>
            <a:chOff x="2319789" y="1294699"/>
            <a:chExt cx="2627126" cy="2627126"/>
          </a:xfrm>
        </p:grpSpPr>
        <p:pic>
          <p:nvPicPr>
            <p:cNvPr id="27" name="Graphic 26" descr="Paper">
              <a:extLst>
                <a:ext uri="{FF2B5EF4-FFF2-40B4-BE49-F238E27FC236}">
                  <a16:creationId xmlns:a16="http://schemas.microsoft.com/office/drawing/2014/main" id="{69CBE7DF-FA7A-4D51-A2D2-7757FBD0C8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9789" y="1294699"/>
              <a:ext cx="2627126" cy="2627126"/>
            </a:xfrm>
            <a:prstGeom prst="rect">
              <a:avLst/>
            </a:prstGeom>
          </p:spPr>
        </p:pic>
        <p:sp>
          <p:nvSpPr>
            <p:cNvPr id="28" name="TextBox 27">
              <a:extLst>
                <a:ext uri="{FF2B5EF4-FFF2-40B4-BE49-F238E27FC236}">
                  <a16:creationId xmlns:a16="http://schemas.microsoft.com/office/drawing/2014/main" id="{377D682B-A3BB-4130-8D8A-5FEEBEE63FEB}"/>
                </a:ext>
              </a:extLst>
            </p:cNvPr>
            <p:cNvSpPr txBox="1"/>
            <p:nvPr/>
          </p:nvSpPr>
          <p:spPr>
            <a:xfrm>
              <a:off x="2909213" y="2278943"/>
              <a:ext cx="1458319" cy="1228565"/>
            </a:xfrm>
            <a:prstGeom prst="rect">
              <a:avLst/>
            </a:prstGeom>
            <a:noFill/>
          </p:spPr>
          <p:txBody>
            <a:bodyPr wrap="none" rtlCol="0">
              <a:spAutoFit/>
            </a:bodyPr>
            <a:lstStyle/>
            <a:p>
              <a:pPr algn="ctr"/>
              <a:r>
                <a:rPr lang="en-US" sz="1400" b="1" dirty="0">
                  <a:solidFill>
                    <a:srgbClr val="004875"/>
                  </a:solidFill>
                </a:rPr>
                <a:t>How to Provide</a:t>
              </a:r>
            </a:p>
            <a:p>
              <a:pPr algn="ctr"/>
              <a:r>
                <a:rPr lang="en-US" sz="1400" b="1" dirty="0">
                  <a:solidFill>
                    <a:srgbClr val="004875"/>
                  </a:solidFill>
                </a:rPr>
                <a:t>Care during the </a:t>
              </a:r>
            </a:p>
            <a:p>
              <a:pPr algn="ctr"/>
              <a:r>
                <a:rPr lang="en-US" sz="1400" b="1" dirty="0">
                  <a:solidFill>
                    <a:srgbClr val="004875"/>
                  </a:solidFill>
                </a:rPr>
                <a:t>Absence of </a:t>
              </a:r>
            </a:p>
            <a:p>
              <a:pPr algn="ctr"/>
              <a:r>
                <a:rPr lang="en-US" sz="1400" b="1" dirty="0">
                  <a:solidFill>
                    <a:srgbClr val="004875"/>
                  </a:solidFill>
                </a:rPr>
                <a:t>Caregiver/</a:t>
              </a:r>
            </a:p>
            <a:p>
              <a:pPr algn="ctr"/>
              <a:r>
                <a:rPr lang="en-US" sz="1400" b="1" dirty="0">
                  <a:solidFill>
                    <a:srgbClr val="004875"/>
                  </a:solidFill>
                </a:rPr>
                <a:t>Supporter</a:t>
              </a:r>
              <a:endParaRPr lang="en-US" sz="1500" b="1" dirty="0">
                <a:solidFill>
                  <a:srgbClr val="004875"/>
                </a:solidFill>
              </a:endParaRPr>
            </a:p>
          </p:txBody>
        </p:sp>
      </p:grpSp>
      <p:cxnSp>
        <p:nvCxnSpPr>
          <p:cNvPr id="30" name="Straight Arrow Connector 29">
            <a:extLst>
              <a:ext uri="{FF2B5EF4-FFF2-40B4-BE49-F238E27FC236}">
                <a16:creationId xmlns:a16="http://schemas.microsoft.com/office/drawing/2014/main" id="{08BF9474-6A70-4F37-AFE7-4B677A19FCEE}"/>
              </a:ext>
            </a:extLst>
          </p:cNvPr>
          <p:cNvCxnSpPr>
            <a:cxnSpLocks/>
          </p:cNvCxnSpPr>
          <p:nvPr/>
        </p:nvCxnSpPr>
        <p:spPr>
          <a:xfrm>
            <a:off x="1991200" y="3757041"/>
            <a:ext cx="170109" cy="458702"/>
          </a:xfrm>
          <a:prstGeom prst="straightConnector1">
            <a:avLst/>
          </a:prstGeom>
          <a:ln w="44450">
            <a:solidFill>
              <a:srgbClr val="00487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F46D59-3A59-47E8-80B7-7580F26D8F60}"/>
              </a:ext>
            </a:extLst>
          </p:cNvPr>
          <p:cNvCxnSpPr>
            <a:cxnSpLocks/>
          </p:cNvCxnSpPr>
          <p:nvPr/>
        </p:nvCxnSpPr>
        <p:spPr>
          <a:xfrm flipH="1">
            <a:off x="3314703" y="3840166"/>
            <a:ext cx="115285" cy="458702"/>
          </a:xfrm>
          <a:prstGeom prst="straightConnector1">
            <a:avLst/>
          </a:prstGeom>
          <a:ln w="44450">
            <a:solidFill>
              <a:srgbClr val="004875"/>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C8DD6D58-A364-45B9-B896-D3CEBCA217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44663" y="4660143"/>
            <a:ext cx="609600" cy="609600"/>
          </a:xfrm>
          <a:prstGeom prst="rect">
            <a:avLst/>
          </a:prstGeom>
        </p:spPr>
      </p:pic>
    </p:spTree>
    <p:extLst>
      <p:ext uri="{BB962C8B-B14F-4D97-AF65-F5344CB8AC3E}">
        <p14:creationId xmlns:p14="http://schemas.microsoft.com/office/powerpoint/2010/main" val="6661491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92" fill="hold"/>
                                        <p:tgtEl>
                                          <p:spTgt spid="2"/>
                                        </p:tgtEl>
                                      </p:cBhvr>
                                    </p:cmd>
                                  </p:childTnLst>
                                </p:cTn>
                              </p:par>
                              <p:par>
                                <p:cTn id="7" presetID="42" presetClass="entr" presetSubtype="0" fill="hold" nodeType="withEffect">
                                  <p:stCondLst>
                                    <p:cond delay="150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50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5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2" presetClass="entr" presetSubtype="3" fill="hold" nodeType="withEffect">
                                  <p:stCondLst>
                                    <p:cond delay="70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50" presetClass="entr" presetSubtype="0" decel="100000" fill="hold" nodeType="withEffect">
                                  <p:stCondLst>
                                    <p:cond delay="90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3"/>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47" presetClass="entr" presetSubtype="0" fill="hold" nodeType="withEffect">
                                  <p:stCondLst>
                                    <p:cond delay="1100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11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Management Plan (cont’d)</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11</a:t>
            </a:fld>
            <a:endParaRPr lang="en-US" dirty="0"/>
          </a:p>
        </p:txBody>
      </p:sp>
      <p:sp>
        <p:nvSpPr>
          <p:cNvPr id="11" name="TextBox 10">
            <a:extLst>
              <a:ext uri="{FF2B5EF4-FFF2-40B4-BE49-F238E27FC236}">
                <a16:creationId xmlns:a16="http://schemas.microsoft.com/office/drawing/2014/main" id="{76614EE2-ACDC-4575-83E4-FC314479AF66}"/>
              </a:ext>
            </a:extLst>
          </p:cNvPr>
          <p:cNvSpPr txBox="1"/>
          <p:nvPr/>
        </p:nvSpPr>
        <p:spPr>
          <a:xfrm>
            <a:off x="6073733" y="4135776"/>
            <a:ext cx="2711920" cy="671851"/>
          </a:xfrm>
          <a:prstGeom prst="rect">
            <a:avLst/>
          </a:prstGeom>
          <a:noFill/>
        </p:spPr>
        <p:txBody>
          <a:bodyPr wrap="square" rtlCol="0">
            <a:spAutoFit/>
          </a:bodyPr>
          <a:lstStyle/>
          <a:p>
            <a:pPr algn="r">
              <a:lnSpc>
                <a:spcPct val="150000"/>
              </a:lnSpc>
            </a:pPr>
            <a:r>
              <a:rPr lang="en-US" sz="2800" b="1" dirty="0">
                <a:solidFill>
                  <a:srgbClr val="004875"/>
                </a:solidFill>
              </a:rPr>
              <a:t>Emergency Plan</a:t>
            </a:r>
            <a:endParaRPr lang="en-US" sz="3600" b="1" dirty="0">
              <a:solidFill>
                <a:srgbClr val="004875"/>
              </a:solidFill>
            </a:endParaRPr>
          </a:p>
        </p:txBody>
      </p:sp>
      <p:sp>
        <p:nvSpPr>
          <p:cNvPr id="12" name="TextBox 11">
            <a:extLst>
              <a:ext uri="{FF2B5EF4-FFF2-40B4-BE49-F238E27FC236}">
                <a16:creationId xmlns:a16="http://schemas.microsoft.com/office/drawing/2014/main" id="{8CF5EA9F-E535-40C6-BB5F-1A911731BF62}"/>
              </a:ext>
            </a:extLst>
          </p:cNvPr>
          <p:cNvSpPr txBox="1"/>
          <p:nvPr/>
        </p:nvSpPr>
        <p:spPr>
          <a:xfrm>
            <a:off x="194706" y="2363954"/>
            <a:ext cx="3445565" cy="2554545"/>
          </a:xfrm>
          <a:prstGeom prst="rect">
            <a:avLst/>
          </a:prstGeom>
          <a:noFill/>
        </p:spPr>
        <p:txBody>
          <a:bodyPr wrap="square" rtlCol="0">
            <a:spAutoFit/>
          </a:bodyPr>
          <a:lstStyle/>
          <a:p>
            <a:r>
              <a:rPr lang="en-US" sz="3200" b="1" dirty="0">
                <a:solidFill>
                  <a:srgbClr val="004875"/>
                </a:solidFill>
              </a:rPr>
              <a:t>INTERESTS</a:t>
            </a:r>
          </a:p>
          <a:p>
            <a:endParaRPr lang="en-US" sz="3200" b="1" dirty="0">
              <a:solidFill>
                <a:srgbClr val="004875"/>
              </a:solidFill>
            </a:endParaRPr>
          </a:p>
          <a:p>
            <a:r>
              <a:rPr lang="en-US" sz="3200" b="1" dirty="0">
                <a:solidFill>
                  <a:srgbClr val="004875"/>
                </a:solidFill>
              </a:rPr>
              <a:t>	</a:t>
            </a:r>
            <a:r>
              <a:rPr lang="en-US" sz="3200" b="1" dirty="0">
                <a:solidFill>
                  <a:srgbClr val="007630"/>
                </a:solidFill>
              </a:rPr>
              <a:t>GOALS</a:t>
            </a:r>
          </a:p>
          <a:p>
            <a:endParaRPr lang="en-US" sz="3200" b="1" dirty="0">
              <a:solidFill>
                <a:srgbClr val="004875"/>
              </a:solidFill>
            </a:endParaRPr>
          </a:p>
          <a:p>
            <a:r>
              <a:rPr lang="en-US" sz="3200" b="1" dirty="0">
                <a:solidFill>
                  <a:srgbClr val="004875"/>
                </a:solidFill>
              </a:rPr>
              <a:t>		OBJECTIVES</a:t>
            </a:r>
          </a:p>
        </p:txBody>
      </p:sp>
      <p:grpSp>
        <p:nvGrpSpPr>
          <p:cNvPr id="5" name="Group 4">
            <a:extLst>
              <a:ext uri="{FF2B5EF4-FFF2-40B4-BE49-F238E27FC236}">
                <a16:creationId xmlns:a16="http://schemas.microsoft.com/office/drawing/2014/main" id="{3AB0D608-3ADA-4E30-87DA-9B0DA3623EA8}"/>
              </a:ext>
            </a:extLst>
          </p:cNvPr>
          <p:cNvGrpSpPr/>
          <p:nvPr/>
        </p:nvGrpSpPr>
        <p:grpSpPr>
          <a:xfrm>
            <a:off x="2994991" y="1855305"/>
            <a:ext cx="3733799" cy="3710608"/>
            <a:chOff x="2994991" y="1855305"/>
            <a:chExt cx="3733799" cy="3710608"/>
          </a:xfrm>
        </p:grpSpPr>
        <p:grpSp>
          <p:nvGrpSpPr>
            <p:cNvPr id="8" name="Group 7">
              <a:extLst>
                <a:ext uri="{FF2B5EF4-FFF2-40B4-BE49-F238E27FC236}">
                  <a16:creationId xmlns:a16="http://schemas.microsoft.com/office/drawing/2014/main" id="{91F387AC-E8A8-4436-A460-7EC72EAB5CDF}"/>
                </a:ext>
              </a:extLst>
            </p:cNvPr>
            <p:cNvGrpSpPr/>
            <p:nvPr/>
          </p:nvGrpSpPr>
          <p:grpSpPr>
            <a:xfrm>
              <a:off x="2994991" y="1855305"/>
              <a:ext cx="3733799" cy="3710608"/>
              <a:chOff x="3482009" y="1205947"/>
              <a:chExt cx="3313043" cy="3313043"/>
            </a:xfrm>
          </p:grpSpPr>
          <p:pic>
            <p:nvPicPr>
              <p:cNvPr id="9" name="Graphic 8" descr="Paper">
                <a:extLst>
                  <a:ext uri="{FF2B5EF4-FFF2-40B4-BE49-F238E27FC236}">
                    <a16:creationId xmlns:a16="http://schemas.microsoft.com/office/drawing/2014/main" id="{90236C52-B1EB-4C32-B73D-D19B187795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2009" y="1205947"/>
                <a:ext cx="3313043" cy="3313043"/>
              </a:xfrm>
              <a:prstGeom prst="rect">
                <a:avLst/>
              </a:prstGeom>
            </p:spPr>
          </p:pic>
          <p:sp>
            <p:nvSpPr>
              <p:cNvPr id="10" name="TextBox 9">
                <a:extLst>
                  <a:ext uri="{FF2B5EF4-FFF2-40B4-BE49-F238E27FC236}">
                    <a16:creationId xmlns:a16="http://schemas.microsoft.com/office/drawing/2014/main" id="{994F66CA-09A6-4720-BCBB-C2ED965FF225}"/>
                  </a:ext>
                </a:extLst>
              </p:cNvPr>
              <p:cNvSpPr txBox="1"/>
              <p:nvPr/>
            </p:nvSpPr>
            <p:spPr>
              <a:xfrm>
                <a:off x="4423793" y="2721989"/>
                <a:ext cx="1429474" cy="906842"/>
              </a:xfrm>
              <a:prstGeom prst="rect">
                <a:avLst/>
              </a:prstGeom>
              <a:noFill/>
            </p:spPr>
            <p:txBody>
              <a:bodyPr wrap="none" rtlCol="0">
                <a:spAutoFit/>
              </a:bodyPr>
              <a:lstStyle/>
              <a:p>
                <a:pPr algn="ctr"/>
                <a:r>
                  <a:rPr lang="en-US" sz="2000" b="1" dirty="0">
                    <a:solidFill>
                      <a:srgbClr val="004875"/>
                    </a:solidFill>
                  </a:rPr>
                  <a:t>Case</a:t>
                </a:r>
              </a:p>
              <a:p>
                <a:pPr algn="ctr"/>
                <a:r>
                  <a:rPr lang="en-US" sz="2000" b="1" dirty="0">
                    <a:solidFill>
                      <a:srgbClr val="004875"/>
                    </a:solidFill>
                  </a:rPr>
                  <a:t>Management</a:t>
                </a:r>
              </a:p>
              <a:p>
                <a:pPr algn="ctr"/>
                <a:r>
                  <a:rPr lang="en-US" sz="2000" b="1" dirty="0">
                    <a:solidFill>
                      <a:srgbClr val="004875"/>
                    </a:solidFill>
                  </a:rPr>
                  <a:t>Plan</a:t>
                </a:r>
                <a:endParaRPr lang="en-US" sz="3200" b="1" dirty="0">
                  <a:solidFill>
                    <a:srgbClr val="004875"/>
                  </a:solidFill>
                </a:endParaRPr>
              </a:p>
            </p:txBody>
          </p:sp>
        </p:grpSp>
        <p:sp>
          <p:nvSpPr>
            <p:cNvPr id="2" name="TextBox 1">
              <a:extLst>
                <a:ext uri="{FF2B5EF4-FFF2-40B4-BE49-F238E27FC236}">
                  <a16:creationId xmlns:a16="http://schemas.microsoft.com/office/drawing/2014/main" id="{C8231992-4617-4E15-BD7B-CEC20580C292}"/>
                </a:ext>
              </a:extLst>
            </p:cNvPr>
            <p:cNvSpPr txBox="1"/>
            <p:nvPr/>
          </p:nvSpPr>
          <p:spPr>
            <a:xfrm>
              <a:off x="3817580" y="2324568"/>
              <a:ext cx="1205779" cy="307777"/>
            </a:xfrm>
            <a:prstGeom prst="rect">
              <a:avLst/>
            </a:prstGeom>
            <a:noFill/>
          </p:spPr>
          <p:txBody>
            <a:bodyPr wrap="none" rtlCol="0">
              <a:spAutoFit/>
            </a:bodyPr>
            <a:lstStyle/>
            <a:p>
              <a:r>
                <a:rPr lang="en-US" sz="1400" b="1" dirty="0">
                  <a:solidFill>
                    <a:srgbClr val="004875"/>
                  </a:solidFill>
                </a:rPr>
                <a:t>Name ______</a:t>
              </a:r>
            </a:p>
          </p:txBody>
        </p:sp>
      </p:grpSp>
      <p:sp>
        <p:nvSpPr>
          <p:cNvPr id="13" name="TextBox 12">
            <a:extLst>
              <a:ext uri="{FF2B5EF4-FFF2-40B4-BE49-F238E27FC236}">
                <a16:creationId xmlns:a16="http://schemas.microsoft.com/office/drawing/2014/main" id="{E74A88F5-74F3-44A2-AFE1-62D8D81A0F35}"/>
              </a:ext>
            </a:extLst>
          </p:cNvPr>
          <p:cNvSpPr txBox="1"/>
          <p:nvPr/>
        </p:nvSpPr>
        <p:spPr>
          <a:xfrm>
            <a:off x="6073733" y="3326585"/>
            <a:ext cx="2711920" cy="671851"/>
          </a:xfrm>
          <a:prstGeom prst="rect">
            <a:avLst/>
          </a:prstGeom>
          <a:noFill/>
        </p:spPr>
        <p:txBody>
          <a:bodyPr wrap="square" rtlCol="0">
            <a:spAutoFit/>
          </a:bodyPr>
          <a:lstStyle/>
          <a:p>
            <a:pPr algn="r">
              <a:lnSpc>
                <a:spcPct val="150000"/>
              </a:lnSpc>
            </a:pPr>
            <a:r>
              <a:rPr lang="en-US" sz="2800" b="1" dirty="0">
                <a:solidFill>
                  <a:srgbClr val="007630"/>
                </a:solidFill>
              </a:rPr>
              <a:t>Provider Type</a:t>
            </a:r>
          </a:p>
        </p:txBody>
      </p:sp>
      <p:sp>
        <p:nvSpPr>
          <p:cNvPr id="14" name="TextBox 13">
            <a:extLst>
              <a:ext uri="{FF2B5EF4-FFF2-40B4-BE49-F238E27FC236}">
                <a16:creationId xmlns:a16="http://schemas.microsoft.com/office/drawing/2014/main" id="{E1F7B3AD-97C9-4A39-A571-6213E8D8DC65}"/>
              </a:ext>
            </a:extLst>
          </p:cNvPr>
          <p:cNvSpPr txBox="1"/>
          <p:nvPr/>
        </p:nvSpPr>
        <p:spPr>
          <a:xfrm>
            <a:off x="6073733" y="2632345"/>
            <a:ext cx="2711920" cy="671851"/>
          </a:xfrm>
          <a:prstGeom prst="rect">
            <a:avLst/>
          </a:prstGeom>
          <a:noFill/>
        </p:spPr>
        <p:txBody>
          <a:bodyPr wrap="square" rtlCol="0">
            <a:spAutoFit/>
          </a:bodyPr>
          <a:lstStyle/>
          <a:p>
            <a:pPr algn="r">
              <a:lnSpc>
                <a:spcPct val="150000"/>
              </a:lnSpc>
            </a:pPr>
            <a:r>
              <a:rPr lang="en-US" sz="2800" b="1" dirty="0">
                <a:solidFill>
                  <a:srgbClr val="004875"/>
                </a:solidFill>
              </a:rPr>
              <a:t>Duration</a:t>
            </a:r>
            <a:endParaRPr lang="en-US" sz="2800" b="1" dirty="0">
              <a:solidFill>
                <a:srgbClr val="007630"/>
              </a:solidFill>
            </a:endParaRPr>
          </a:p>
        </p:txBody>
      </p:sp>
      <p:sp>
        <p:nvSpPr>
          <p:cNvPr id="15" name="TextBox 14">
            <a:extLst>
              <a:ext uri="{FF2B5EF4-FFF2-40B4-BE49-F238E27FC236}">
                <a16:creationId xmlns:a16="http://schemas.microsoft.com/office/drawing/2014/main" id="{FC13C5D9-5BF4-4D02-AD6C-1137885A7A78}"/>
              </a:ext>
            </a:extLst>
          </p:cNvPr>
          <p:cNvSpPr txBox="1"/>
          <p:nvPr/>
        </p:nvSpPr>
        <p:spPr>
          <a:xfrm>
            <a:off x="6073733" y="1882724"/>
            <a:ext cx="2711920" cy="671851"/>
          </a:xfrm>
          <a:prstGeom prst="rect">
            <a:avLst/>
          </a:prstGeom>
          <a:noFill/>
        </p:spPr>
        <p:txBody>
          <a:bodyPr wrap="square" rtlCol="0">
            <a:spAutoFit/>
          </a:bodyPr>
          <a:lstStyle/>
          <a:p>
            <a:pPr algn="r">
              <a:lnSpc>
                <a:spcPct val="150000"/>
              </a:lnSpc>
            </a:pPr>
            <a:r>
              <a:rPr lang="en-US" sz="2800" b="1" dirty="0">
                <a:solidFill>
                  <a:srgbClr val="007630"/>
                </a:solidFill>
              </a:rPr>
              <a:t>Frequency </a:t>
            </a:r>
          </a:p>
        </p:txBody>
      </p:sp>
      <p:sp>
        <p:nvSpPr>
          <p:cNvPr id="16" name="TextBox 15">
            <a:extLst>
              <a:ext uri="{FF2B5EF4-FFF2-40B4-BE49-F238E27FC236}">
                <a16:creationId xmlns:a16="http://schemas.microsoft.com/office/drawing/2014/main" id="{A2EC8711-9A57-4C0C-855D-20A10F0C8844}"/>
              </a:ext>
            </a:extLst>
          </p:cNvPr>
          <p:cNvSpPr txBox="1"/>
          <p:nvPr/>
        </p:nvSpPr>
        <p:spPr>
          <a:xfrm>
            <a:off x="6073733" y="1224578"/>
            <a:ext cx="2711920" cy="671851"/>
          </a:xfrm>
          <a:prstGeom prst="rect">
            <a:avLst/>
          </a:prstGeom>
          <a:noFill/>
        </p:spPr>
        <p:txBody>
          <a:bodyPr wrap="square" rtlCol="0">
            <a:spAutoFit/>
          </a:bodyPr>
          <a:lstStyle/>
          <a:p>
            <a:pPr algn="r">
              <a:lnSpc>
                <a:spcPct val="150000"/>
              </a:lnSpc>
            </a:pPr>
            <a:r>
              <a:rPr lang="en-US" sz="2800" b="1" dirty="0">
                <a:solidFill>
                  <a:srgbClr val="004875"/>
                </a:solidFill>
              </a:rPr>
              <a:t>Amount</a:t>
            </a:r>
            <a:endParaRPr lang="en-US" sz="2800" b="1" dirty="0">
              <a:solidFill>
                <a:srgbClr val="007630"/>
              </a:solidFill>
            </a:endParaRPr>
          </a:p>
        </p:txBody>
      </p:sp>
      <p:pic>
        <p:nvPicPr>
          <p:cNvPr id="6" name="Recorded Sound">
            <a:hlinkClick r:id="" action="ppaction://media"/>
            <a:extLst>
              <a:ext uri="{FF2B5EF4-FFF2-40B4-BE49-F238E27FC236}">
                <a16:creationId xmlns:a16="http://schemas.microsoft.com/office/drawing/2014/main" id="{1245D078-0916-4283-B2DB-D528C57441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105" y="2218649"/>
            <a:ext cx="609600" cy="609600"/>
          </a:xfrm>
          <a:prstGeom prst="rect">
            <a:avLst/>
          </a:prstGeom>
        </p:spPr>
      </p:pic>
    </p:spTree>
    <p:extLst>
      <p:ext uri="{BB962C8B-B14F-4D97-AF65-F5344CB8AC3E}">
        <p14:creationId xmlns:p14="http://schemas.microsoft.com/office/powerpoint/2010/main" val="244373902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7" fill="hold"/>
                                        <p:tgtEl>
                                          <p:spTgt spid="6"/>
                                        </p:tgtEl>
                                      </p:cBhvr>
                                    </p:cmd>
                                  </p:childTnLst>
                                </p:cTn>
                              </p:par>
                              <p:par>
                                <p:cTn id="7" presetID="42"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10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15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7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8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00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21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Qualified Providers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12</a:t>
            </a:fld>
            <a:endParaRPr lang="en-US" dirty="0"/>
          </a:p>
        </p:txBody>
      </p:sp>
      <p:sp>
        <p:nvSpPr>
          <p:cNvPr id="16" name="TextBox 15">
            <a:extLst>
              <a:ext uri="{FF2B5EF4-FFF2-40B4-BE49-F238E27FC236}">
                <a16:creationId xmlns:a16="http://schemas.microsoft.com/office/drawing/2014/main" id="{6B97F18D-D8D2-4CBC-BE24-23CCC8CC4B1C}"/>
              </a:ext>
            </a:extLst>
          </p:cNvPr>
          <p:cNvSpPr txBox="1"/>
          <p:nvPr/>
        </p:nvSpPr>
        <p:spPr>
          <a:xfrm>
            <a:off x="782935" y="1460245"/>
            <a:ext cx="3206980" cy="1429622"/>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US" sz="2000" b="1" dirty="0">
                <a:solidFill>
                  <a:srgbClr val="007630"/>
                </a:solidFill>
              </a:rPr>
              <a:t>Offered Annually</a:t>
            </a:r>
          </a:p>
          <a:p>
            <a:pPr marL="342900" indent="-342900">
              <a:lnSpc>
                <a:spcPct val="150000"/>
              </a:lnSpc>
              <a:buFont typeface="Wingdings" panose="05000000000000000000" pitchFamily="2" charset="2"/>
              <a:buChar char="q"/>
            </a:pPr>
            <a:r>
              <a:rPr lang="en-US" sz="2000" b="1" dirty="0">
                <a:solidFill>
                  <a:srgbClr val="004875"/>
                </a:solidFill>
              </a:rPr>
              <a:t>A Change is Requested</a:t>
            </a:r>
          </a:p>
          <a:p>
            <a:pPr marL="342900" indent="-342900">
              <a:lnSpc>
                <a:spcPct val="150000"/>
              </a:lnSpc>
              <a:buFont typeface="Wingdings" panose="05000000000000000000" pitchFamily="2" charset="2"/>
              <a:buChar char="q"/>
            </a:pPr>
            <a:r>
              <a:rPr lang="en-US" sz="2000" b="1" dirty="0">
                <a:solidFill>
                  <a:srgbClr val="007630"/>
                </a:solidFill>
              </a:rPr>
              <a:t>New Need Identified</a:t>
            </a:r>
          </a:p>
        </p:txBody>
      </p:sp>
      <p:grpSp>
        <p:nvGrpSpPr>
          <p:cNvPr id="5" name="Group 4">
            <a:extLst>
              <a:ext uri="{FF2B5EF4-FFF2-40B4-BE49-F238E27FC236}">
                <a16:creationId xmlns:a16="http://schemas.microsoft.com/office/drawing/2014/main" id="{B5E5C04C-B987-479B-8DD1-9E31CD31A739}"/>
              </a:ext>
            </a:extLst>
          </p:cNvPr>
          <p:cNvGrpSpPr/>
          <p:nvPr/>
        </p:nvGrpSpPr>
        <p:grpSpPr>
          <a:xfrm>
            <a:off x="659573" y="2948583"/>
            <a:ext cx="2599907" cy="2599907"/>
            <a:chOff x="659573" y="2948583"/>
            <a:chExt cx="2599907" cy="2599907"/>
          </a:xfrm>
        </p:grpSpPr>
        <p:pic>
          <p:nvPicPr>
            <p:cNvPr id="10" name="Graphic 9" descr="Target Audience">
              <a:extLst>
                <a:ext uri="{FF2B5EF4-FFF2-40B4-BE49-F238E27FC236}">
                  <a16:creationId xmlns:a16="http://schemas.microsoft.com/office/drawing/2014/main" id="{91777569-FA94-48A7-AE38-4397FD9C6F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573" y="2948583"/>
              <a:ext cx="2599907" cy="2599907"/>
            </a:xfrm>
            <a:prstGeom prst="rect">
              <a:avLst/>
            </a:prstGeom>
          </p:spPr>
        </p:pic>
        <p:sp>
          <p:nvSpPr>
            <p:cNvPr id="18" name="TextBox 17">
              <a:extLst>
                <a:ext uri="{FF2B5EF4-FFF2-40B4-BE49-F238E27FC236}">
                  <a16:creationId xmlns:a16="http://schemas.microsoft.com/office/drawing/2014/main" id="{61559E72-B878-4931-9C9D-827423A185DF}"/>
                </a:ext>
              </a:extLst>
            </p:cNvPr>
            <p:cNvSpPr txBox="1"/>
            <p:nvPr/>
          </p:nvSpPr>
          <p:spPr>
            <a:xfrm>
              <a:off x="881197" y="5011456"/>
              <a:ext cx="2156658" cy="506292"/>
            </a:xfrm>
            <a:prstGeom prst="rect">
              <a:avLst/>
            </a:prstGeom>
            <a:noFill/>
          </p:spPr>
          <p:txBody>
            <a:bodyPr wrap="square" rtlCol="0">
              <a:spAutoFit/>
            </a:bodyPr>
            <a:lstStyle/>
            <a:p>
              <a:pPr algn="ctr">
                <a:lnSpc>
                  <a:spcPct val="150000"/>
                </a:lnSpc>
              </a:pPr>
              <a:r>
                <a:rPr lang="en-US" sz="2000" b="1" dirty="0">
                  <a:solidFill>
                    <a:srgbClr val="004875"/>
                  </a:solidFill>
                </a:rPr>
                <a:t>Potential Provider</a:t>
              </a:r>
            </a:p>
          </p:txBody>
        </p:sp>
      </p:grpSp>
      <p:pic>
        <p:nvPicPr>
          <p:cNvPr id="26" name="Graphic 25" descr="Man">
            <a:extLst>
              <a:ext uri="{FF2B5EF4-FFF2-40B4-BE49-F238E27FC236}">
                <a16:creationId xmlns:a16="http://schemas.microsoft.com/office/drawing/2014/main" id="{A8050AE5-8C49-4EFB-9FDE-DD00A6CC89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5447" y="4404134"/>
            <a:ext cx="1555949" cy="1555949"/>
          </a:xfrm>
          <a:prstGeom prst="rect">
            <a:avLst/>
          </a:prstGeom>
        </p:spPr>
      </p:pic>
      <p:cxnSp>
        <p:nvCxnSpPr>
          <p:cNvPr id="27" name="Straight Arrow Connector 26">
            <a:extLst>
              <a:ext uri="{FF2B5EF4-FFF2-40B4-BE49-F238E27FC236}">
                <a16:creationId xmlns:a16="http://schemas.microsoft.com/office/drawing/2014/main" id="{D7B61CA3-FAEB-4D69-9B32-58338FC14E26}"/>
              </a:ext>
            </a:extLst>
          </p:cNvPr>
          <p:cNvCxnSpPr>
            <a:cxnSpLocks/>
          </p:cNvCxnSpPr>
          <p:nvPr/>
        </p:nvCxnSpPr>
        <p:spPr>
          <a:xfrm>
            <a:off x="6221396" y="5151372"/>
            <a:ext cx="824231" cy="0"/>
          </a:xfrm>
          <a:prstGeom prst="straightConnector1">
            <a:avLst/>
          </a:prstGeom>
          <a:ln w="44450">
            <a:solidFill>
              <a:srgbClr val="00763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978E236-287F-42FB-AC8C-A2EA8AC523C0}"/>
              </a:ext>
            </a:extLst>
          </p:cNvPr>
          <p:cNvGrpSpPr/>
          <p:nvPr/>
        </p:nvGrpSpPr>
        <p:grpSpPr>
          <a:xfrm>
            <a:off x="7162820" y="4156372"/>
            <a:ext cx="1798171" cy="1803712"/>
            <a:chOff x="3730862" y="4404134"/>
            <a:chExt cx="1555949" cy="1555949"/>
          </a:xfrm>
        </p:grpSpPr>
        <p:pic>
          <p:nvPicPr>
            <p:cNvPr id="24" name="Graphic 23" descr="Female Profile">
              <a:extLst>
                <a:ext uri="{FF2B5EF4-FFF2-40B4-BE49-F238E27FC236}">
                  <a16:creationId xmlns:a16="http://schemas.microsoft.com/office/drawing/2014/main" id="{DD05555D-CE2A-4D26-A343-20B75E4940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30862" y="4404134"/>
              <a:ext cx="1555949" cy="1555949"/>
            </a:xfrm>
            <a:prstGeom prst="rect">
              <a:avLst/>
            </a:prstGeom>
          </p:spPr>
        </p:pic>
        <p:sp>
          <p:nvSpPr>
            <p:cNvPr id="29" name="TextBox 28">
              <a:extLst>
                <a:ext uri="{FF2B5EF4-FFF2-40B4-BE49-F238E27FC236}">
                  <a16:creationId xmlns:a16="http://schemas.microsoft.com/office/drawing/2014/main" id="{2969E0A7-5A47-453B-BA82-73E38737EB7F}"/>
                </a:ext>
              </a:extLst>
            </p:cNvPr>
            <p:cNvSpPr txBox="1"/>
            <p:nvPr/>
          </p:nvSpPr>
          <p:spPr>
            <a:xfrm>
              <a:off x="4114167" y="5230824"/>
              <a:ext cx="824348" cy="506292"/>
            </a:xfrm>
            <a:prstGeom prst="rect">
              <a:avLst/>
            </a:prstGeom>
            <a:noFill/>
          </p:spPr>
          <p:txBody>
            <a:bodyPr wrap="square" rtlCol="0">
              <a:spAutoFit/>
            </a:bodyPr>
            <a:lstStyle/>
            <a:p>
              <a:pPr algn="ctr">
                <a:lnSpc>
                  <a:spcPct val="150000"/>
                </a:lnSpc>
              </a:pPr>
              <a:r>
                <a:rPr lang="en-US" sz="2000" b="1" dirty="0">
                  <a:solidFill>
                    <a:srgbClr val="004875"/>
                  </a:solidFill>
                </a:rPr>
                <a:t>WCM</a:t>
              </a:r>
            </a:p>
          </p:txBody>
        </p:sp>
      </p:grpSp>
      <p:grpSp>
        <p:nvGrpSpPr>
          <p:cNvPr id="2" name="Group 1">
            <a:extLst>
              <a:ext uri="{FF2B5EF4-FFF2-40B4-BE49-F238E27FC236}">
                <a16:creationId xmlns:a16="http://schemas.microsoft.com/office/drawing/2014/main" id="{2A5A3BEA-3199-4656-B516-144CEEF5B421}"/>
              </a:ext>
            </a:extLst>
          </p:cNvPr>
          <p:cNvGrpSpPr/>
          <p:nvPr/>
        </p:nvGrpSpPr>
        <p:grpSpPr>
          <a:xfrm>
            <a:off x="4215710" y="912889"/>
            <a:ext cx="3818697" cy="2889010"/>
            <a:chOff x="4215710" y="912889"/>
            <a:chExt cx="3818697" cy="2889010"/>
          </a:xfrm>
        </p:grpSpPr>
        <p:pic>
          <p:nvPicPr>
            <p:cNvPr id="14" name="Picture 13">
              <a:extLst>
                <a:ext uri="{FF2B5EF4-FFF2-40B4-BE49-F238E27FC236}">
                  <a16:creationId xmlns:a16="http://schemas.microsoft.com/office/drawing/2014/main" id="{0DE818BC-0792-41BD-A790-C447E10B28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15710" y="1185922"/>
              <a:ext cx="3690739" cy="2461694"/>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2DFCDA75-0B11-4982-8384-1960A35E48BE}"/>
                </a:ext>
              </a:extLst>
            </p:cNvPr>
            <p:cNvSpPr/>
            <p:nvPr/>
          </p:nvSpPr>
          <p:spPr>
            <a:xfrm rot="16200000">
              <a:off x="6497569" y="2265061"/>
              <a:ext cx="2889010" cy="184666"/>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12"/>
                </a:rPr>
                <a:t>"Champagne Specialty Ring"</a:t>
              </a:r>
              <a:r>
                <a:rPr lang="en-US" sz="600" i="1" dirty="0">
                  <a:solidFill>
                    <a:srgbClr val="0A0A0A"/>
                  </a:solidFill>
                  <a:latin typeface="source sans pro" panose="020B0503030403020204" pitchFamily="34" charset="0"/>
                </a:rPr>
                <a:t> by </a:t>
              </a:r>
              <a:r>
                <a:rPr lang="en-US" sz="600" i="1" dirty="0" err="1">
                  <a:solidFill>
                    <a:srgbClr val="1779BA"/>
                  </a:solidFill>
                  <a:latin typeface="source sans pro" panose="020B0503030403020204" pitchFamily="34" charset="0"/>
                  <a:hlinkClick r:id="rId13"/>
                </a:rPr>
                <a:t>CrazyFerretGirl</a:t>
              </a:r>
              <a:r>
                <a:rPr lang="en-US" sz="600" i="1" dirty="0">
                  <a:solidFill>
                    <a:srgbClr val="0A0A0A"/>
                  </a:solidFill>
                  <a:latin typeface="source sans pro" panose="020B0503030403020204" pitchFamily="34" charset="0"/>
                </a:rPr>
                <a:t> is licensed under </a:t>
              </a:r>
              <a:r>
                <a:rPr lang="en-US" sz="600" i="1" cap="all" dirty="0">
                  <a:solidFill>
                    <a:srgbClr val="1779BA"/>
                  </a:solidFill>
                  <a:latin typeface="source sans pro" panose="020B0503030403020204" pitchFamily="34" charset="0"/>
                  <a:hlinkClick r:id="rId14"/>
                </a:rPr>
                <a:t>CC BY-NC-ND 2.0 </a:t>
              </a:r>
              <a:endParaRPr lang="en-US" sz="600" dirty="0"/>
            </a:p>
          </p:txBody>
        </p:sp>
      </p:grpSp>
      <p:cxnSp>
        <p:nvCxnSpPr>
          <p:cNvPr id="20" name="Straight Arrow Connector 19">
            <a:extLst>
              <a:ext uri="{FF2B5EF4-FFF2-40B4-BE49-F238E27FC236}">
                <a16:creationId xmlns:a16="http://schemas.microsoft.com/office/drawing/2014/main" id="{46D1DCB7-726E-42B1-99FB-12FA5A9ECE25}"/>
              </a:ext>
            </a:extLst>
          </p:cNvPr>
          <p:cNvCxnSpPr>
            <a:cxnSpLocks/>
          </p:cNvCxnSpPr>
          <p:nvPr/>
        </p:nvCxnSpPr>
        <p:spPr>
          <a:xfrm>
            <a:off x="3599167" y="4814438"/>
            <a:ext cx="819142" cy="291360"/>
          </a:xfrm>
          <a:prstGeom prst="straightConnector1">
            <a:avLst/>
          </a:prstGeom>
          <a:ln w="44450">
            <a:solidFill>
              <a:srgbClr val="007630"/>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4BC6D53D-EF2D-446C-97C0-88DC868F5BD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3722" y="3342816"/>
            <a:ext cx="609600" cy="609600"/>
          </a:xfrm>
          <a:prstGeom prst="rect">
            <a:avLst/>
          </a:prstGeom>
        </p:spPr>
      </p:pic>
    </p:spTree>
    <p:extLst>
      <p:ext uri="{BB962C8B-B14F-4D97-AF65-F5344CB8AC3E}">
        <p14:creationId xmlns:p14="http://schemas.microsoft.com/office/powerpoint/2010/main" val="14490180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1" fill="hold"/>
                                        <p:tgtEl>
                                          <p:spTgt spid="6"/>
                                        </p:tgtEl>
                                      </p:cBhvr>
                                    </p:cmd>
                                  </p:childTnLst>
                                </p:cTn>
                              </p:par>
                              <p:par>
                                <p:cTn id="7" presetID="42" presetClass="entr" presetSubtype="0" fill="hold"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1200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 presetClass="entr" presetSubtype="8" fill="hold" nodeType="withEffect">
                                  <p:stCondLst>
                                    <p:cond delay="34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47" presetClass="entr" presetSubtype="0" fill="hold" nodeType="withEffect">
                                  <p:stCondLst>
                                    <p:cond delay="36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385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4100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par>
                                <p:cTn id="34" presetID="42" presetClass="entr" presetSubtype="0" fill="hold" nodeType="withEffect">
                                  <p:stCondLst>
                                    <p:cond delay="435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Qualified Providers cont’d </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13</a:t>
            </a:fld>
            <a:endParaRPr lang="en-US" dirty="0"/>
          </a:p>
        </p:txBody>
      </p:sp>
      <p:grpSp>
        <p:nvGrpSpPr>
          <p:cNvPr id="5" name="Group 4">
            <a:extLst>
              <a:ext uri="{FF2B5EF4-FFF2-40B4-BE49-F238E27FC236}">
                <a16:creationId xmlns:a16="http://schemas.microsoft.com/office/drawing/2014/main" id="{3364C89C-7C59-491C-B155-732E0A58E8AD}"/>
              </a:ext>
            </a:extLst>
          </p:cNvPr>
          <p:cNvGrpSpPr/>
          <p:nvPr/>
        </p:nvGrpSpPr>
        <p:grpSpPr>
          <a:xfrm rot="343362">
            <a:off x="4610838" y="1505772"/>
            <a:ext cx="4003381" cy="4003381"/>
            <a:chOff x="4293308" y="1590260"/>
            <a:chExt cx="4003381" cy="4003381"/>
          </a:xfrm>
        </p:grpSpPr>
        <p:pic>
          <p:nvPicPr>
            <p:cNvPr id="6" name="Graphic 5" descr="List">
              <a:extLst>
                <a:ext uri="{FF2B5EF4-FFF2-40B4-BE49-F238E27FC236}">
                  <a16:creationId xmlns:a16="http://schemas.microsoft.com/office/drawing/2014/main" id="{AC5A6C86-7EBA-456E-94DA-B6A83DA9F7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3308" y="1590260"/>
              <a:ext cx="4003381" cy="4003381"/>
            </a:xfrm>
            <a:prstGeom prst="rect">
              <a:avLst/>
            </a:prstGeom>
          </p:spPr>
        </p:pic>
        <p:sp>
          <p:nvSpPr>
            <p:cNvPr id="7" name="TextBox 6">
              <a:extLst>
                <a:ext uri="{FF2B5EF4-FFF2-40B4-BE49-F238E27FC236}">
                  <a16:creationId xmlns:a16="http://schemas.microsoft.com/office/drawing/2014/main" id="{9B5FA850-027C-48FF-9953-9F3F48B2E67C}"/>
                </a:ext>
              </a:extLst>
            </p:cNvPr>
            <p:cNvSpPr txBox="1"/>
            <p:nvPr/>
          </p:nvSpPr>
          <p:spPr>
            <a:xfrm>
              <a:off x="5353880" y="2319132"/>
              <a:ext cx="1896256" cy="252376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US" sz="2000" b="1" dirty="0">
                  <a:solidFill>
                    <a:srgbClr val="004875"/>
                  </a:solidFill>
                </a:rPr>
                <a:t>Provider #1</a:t>
              </a:r>
            </a:p>
            <a:p>
              <a:endParaRPr lang="en-US" sz="2000" b="1" dirty="0">
                <a:solidFill>
                  <a:srgbClr val="004875"/>
                </a:solidFill>
              </a:endParaRPr>
            </a:p>
            <a:p>
              <a:pPr marL="285750" indent="-285750">
                <a:buFont typeface="Wingdings" panose="05000000000000000000" pitchFamily="2" charset="2"/>
                <a:buChar char="q"/>
              </a:pPr>
              <a:r>
                <a:rPr lang="en-US" sz="2000" b="1" dirty="0">
                  <a:solidFill>
                    <a:srgbClr val="004875"/>
                  </a:solidFill>
                </a:rPr>
                <a:t>Provider #2</a:t>
              </a:r>
            </a:p>
            <a:p>
              <a:endParaRPr lang="en-US" sz="2000" b="1" dirty="0">
                <a:solidFill>
                  <a:srgbClr val="004875"/>
                </a:solidFill>
              </a:endParaRPr>
            </a:p>
            <a:p>
              <a:pPr marL="285750" indent="-285750">
                <a:buFont typeface="Wingdings" panose="05000000000000000000" pitchFamily="2" charset="2"/>
                <a:buChar char="q"/>
              </a:pPr>
              <a:r>
                <a:rPr lang="en-US" sz="2000" b="1" dirty="0">
                  <a:solidFill>
                    <a:srgbClr val="004875"/>
                  </a:solidFill>
                </a:rPr>
                <a:t>Provider #3</a:t>
              </a:r>
            </a:p>
            <a:p>
              <a:endParaRPr lang="en-US" sz="2000" b="1" dirty="0">
                <a:solidFill>
                  <a:srgbClr val="004875"/>
                </a:solidFill>
              </a:endParaRPr>
            </a:p>
            <a:p>
              <a:pPr marL="285750" indent="-285750">
                <a:buFont typeface="Wingdings" panose="05000000000000000000" pitchFamily="2" charset="2"/>
                <a:buChar char="q"/>
              </a:pPr>
              <a:r>
                <a:rPr lang="en-US" sz="2000" b="1" dirty="0">
                  <a:solidFill>
                    <a:srgbClr val="004875"/>
                  </a:solidFill>
                </a:rPr>
                <a:t>Provider #4</a:t>
              </a:r>
              <a:endParaRPr lang="en-US" dirty="0"/>
            </a:p>
            <a:p>
              <a:endParaRPr lang="en-US" dirty="0"/>
            </a:p>
          </p:txBody>
        </p:sp>
        <p:sp>
          <p:nvSpPr>
            <p:cNvPr id="8" name="TextBox 7">
              <a:extLst>
                <a:ext uri="{FF2B5EF4-FFF2-40B4-BE49-F238E27FC236}">
                  <a16:creationId xmlns:a16="http://schemas.microsoft.com/office/drawing/2014/main" id="{69A4946E-943C-47B7-9E1D-058191E9D48F}"/>
                </a:ext>
              </a:extLst>
            </p:cNvPr>
            <p:cNvSpPr txBox="1"/>
            <p:nvPr/>
          </p:nvSpPr>
          <p:spPr>
            <a:xfrm>
              <a:off x="5515253" y="1842386"/>
              <a:ext cx="1506759" cy="400110"/>
            </a:xfrm>
            <a:prstGeom prst="rect">
              <a:avLst/>
            </a:prstGeom>
            <a:noFill/>
          </p:spPr>
          <p:txBody>
            <a:bodyPr wrap="none" rtlCol="0">
              <a:spAutoFit/>
            </a:bodyPr>
            <a:lstStyle/>
            <a:p>
              <a:r>
                <a:rPr lang="en-US" sz="2000" b="1" dirty="0">
                  <a:solidFill>
                    <a:srgbClr val="004875"/>
                  </a:solidFill>
                </a:rPr>
                <a:t>Provider List</a:t>
              </a:r>
            </a:p>
          </p:txBody>
        </p:sp>
        <p:pic>
          <p:nvPicPr>
            <p:cNvPr id="9" name="Graphic 8" descr="Checkmark">
              <a:extLst>
                <a:ext uri="{FF2B5EF4-FFF2-40B4-BE49-F238E27FC236}">
                  <a16:creationId xmlns:a16="http://schemas.microsoft.com/office/drawing/2014/main" id="{8144E768-9305-4C29-B086-3C42D71120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4563" y="4269964"/>
              <a:ext cx="796173" cy="796173"/>
            </a:xfrm>
            <a:prstGeom prst="rect">
              <a:avLst/>
            </a:prstGeom>
          </p:spPr>
        </p:pic>
      </p:grpSp>
      <p:grpSp>
        <p:nvGrpSpPr>
          <p:cNvPr id="16" name="Group 15">
            <a:extLst>
              <a:ext uri="{FF2B5EF4-FFF2-40B4-BE49-F238E27FC236}">
                <a16:creationId xmlns:a16="http://schemas.microsoft.com/office/drawing/2014/main" id="{059C8FC3-AB7D-4C1A-81A9-57F5B63DE938}"/>
              </a:ext>
            </a:extLst>
          </p:cNvPr>
          <p:cNvGrpSpPr/>
          <p:nvPr/>
        </p:nvGrpSpPr>
        <p:grpSpPr>
          <a:xfrm>
            <a:off x="474017" y="2571574"/>
            <a:ext cx="2188971" cy="2188971"/>
            <a:chOff x="1656431" y="2427111"/>
            <a:chExt cx="2188971" cy="2188971"/>
          </a:xfrm>
        </p:grpSpPr>
        <p:sp>
          <p:nvSpPr>
            <p:cNvPr id="17" name="Oval 16">
              <a:extLst>
                <a:ext uri="{FF2B5EF4-FFF2-40B4-BE49-F238E27FC236}">
                  <a16:creationId xmlns:a16="http://schemas.microsoft.com/office/drawing/2014/main" id="{301CFEDA-1739-4376-A9AB-62971147C6EE}"/>
                </a:ext>
              </a:extLst>
            </p:cNvPr>
            <p:cNvSpPr/>
            <p:nvPr/>
          </p:nvSpPr>
          <p:spPr>
            <a:xfrm>
              <a:off x="1656431" y="2427111"/>
              <a:ext cx="2188971" cy="2188971"/>
            </a:xfrm>
            <a:prstGeom prst="ellipse">
              <a:avLst/>
            </a:prstGeom>
            <a:solidFill>
              <a:srgbClr val="E27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8" name="Group 17">
              <a:extLst>
                <a:ext uri="{FF2B5EF4-FFF2-40B4-BE49-F238E27FC236}">
                  <a16:creationId xmlns:a16="http://schemas.microsoft.com/office/drawing/2014/main" id="{A07E9049-6C62-4564-9F88-B240B883E470}"/>
                </a:ext>
              </a:extLst>
            </p:cNvPr>
            <p:cNvGrpSpPr/>
            <p:nvPr/>
          </p:nvGrpSpPr>
          <p:grpSpPr>
            <a:xfrm>
              <a:off x="1955513" y="2748544"/>
              <a:ext cx="1590805" cy="1736943"/>
              <a:chOff x="940668" y="2702245"/>
              <a:chExt cx="1590805" cy="1736943"/>
            </a:xfrm>
          </p:grpSpPr>
          <p:pic>
            <p:nvPicPr>
              <p:cNvPr id="23" name="Graphic 22" descr="Group of women">
                <a:extLst>
                  <a:ext uri="{FF2B5EF4-FFF2-40B4-BE49-F238E27FC236}">
                    <a16:creationId xmlns:a16="http://schemas.microsoft.com/office/drawing/2014/main" id="{EECECDC4-6C1E-4652-9FEC-5F0C6F8256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668" y="2702245"/>
                <a:ext cx="1590805" cy="1590805"/>
              </a:xfrm>
              <a:prstGeom prst="rect">
                <a:avLst/>
              </a:prstGeom>
            </p:spPr>
          </p:pic>
          <p:sp>
            <p:nvSpPr>
              <p:cNvPr id="24" name="TextBox 23">
                <a:extLst>
                  <a:ext uri="{FF2B5EF4-FFF2-40B4-BE49-F238E27FC236}">
                    <a16:creationId xmlns:a16="http://schemas.microsoft.com/office/drawing/2014/main" id="{F54F2395-1CA7-4478-99C1-021FA18F5FD4}"/>
                  </a:ext>
                </a:extLst>
              </p:cNvPr>
              <p:cNvSpPr txBox="1"/>
              <p:nvPr/>
            </p:nvSpPr>
            <p:spPr>
              <a:xfrm>
                <a:off x="1239545" y="4131411"/>
                <a:ext cx="1044942" cy="307777"/>
              </a:xfrm>
              <a:prstGeom prst="rect">
                <a:avLst/>
              </a:prstGeom>
              <a:noFill/>
            </p:spPr>
            <p:txBody>
              <a:bodyPr wrap="square" rtlCol="0">
                <a:spAutoFit/>
              </a:bodyPr>
              <a:lstStyle/>
              <a:p>
                <a:r>
                  <a:rPr lang="en-US" sz="1400" b="1" dirty="0">
                    <a:solidFill>
                      <a:srgbClr val="004875"/>
                    </a:solidFill>
                  </a:rPr>
                  <a:t>Participant</a:t>
                </a:r>
              </a:p>
            </p:txBody>
          </p:sp>
        </p:grpSp>
      </p:grpSp>
      <p:grpSp>
        <p:nvGrpSpPr>
          <p:cNvPr id="25" name="Group 24">
            <a:extLst>
              <a:ext uri="{FF2B5EF4-FFF2-40B4-BE49-F238E27FC236}">
                <a16:creationId xmlns:a16="http://schemas.microsoft.com/office/drawing/2014/main" id="{4A604CBA-0F73-4DBF-8908-648444DE64BB}"/>
              </a:ext>
            </a:extLst>
          </p:cNvPr>
          <p:cNvGrpSpPr/>
          <p:nvPr/>
        </p:nvGrpSpPr>
        <p:grpSpPr>
          <a:xfrm>
            <a:off x="2955060" y="1372842"/>
            <a:ext cx="1225402" cy="1225402"/>
            <a:chOff x="2207342" y="293402"/>
            <a:chExt cx="1225402" cy="1225402"/>
          </a:xfrm>
        </p:grpSpPr>
        <p:sp>
          <p:nvSpPr>
            <p:cNvPr id="26" name="Oval 25">
              <a:extLst>
                <a:ext uri="{FF2B5EF4-FFF2-40B4-BE49-F238E27FC236}">
                  <a16:creationId xmlns:a16="http://schemas.microsoft.com/office/drawing/2014/main" id="{13265CA2-E22E-456F-B4EB-AA10853082CD}"/>
                </a:ext>
              </a:extLst>
            </p:cNvPr>
            <p:cNvSpPr/>
            <p:nvPr/>
          </p:nvSpPr>
          <p:spPr>
            <a:xfrm>
              <a:off x="2207342" y="293402"/>
              <a:ext cx="1225402" cy="1225402"/>
            </a:xfrm>
            <a:prstGeom prst="ellipse">
              <a:avLst/>
            </a:prstGeom>
            <a:solidFill>
              <a:srgbClr val="E27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7" name="Oval 4">
              <a:extLst>
                <a:ext uri="{FF2B5EF4-FFF2-40B4-BE49-F238E27FC236}">
                  <a16:creationId xmlns:a16="http://schemas.microsoft.com/office/drawing/2014/main" id="{20410E1A-6383-488B-83E9-B93EC06B8B60}"/>
                </a:ext>
              </a:extLst>
            </p:cNvPr>
            <p:cNvSpPr txBox="1"/>
            <p:nvPr/>
          </p:nvSpPr>
          <p:spPr>
            <a:xfrm>
              <a:off x="2386798" y="472858"/>
              <a:ext cx="866490" cy="86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Call the Provider</a:t>
              </a:r>
            </a:p>
          </p:txBody>
        </p:sp>
      </p:grpSp>
      <p:grpSp>
        <p:nvGrpSpPr>
          <p:cNvPr id="28" name="Group 27">
            <a:extLst>
              <a:ext uri="{FF2B5EF4-FFF2-40B4-BE49-F238E27FC236}">
                <a16:creationId xmlns:a16="http://schemas.microsoft.com/office/drawing/2014/main" id="{402AE54C-4B10-4D1E-91F5-72BA06BB8CD9}"/>
              </a:ext>
            </a:extLst>
          </p:cNvPr>
          <p:cNvGrpSpPr/>
          <p:nvPr/>
        </p:nvGrpSpPr>
        <p:grpSpPr>
          <a:xfrm>
            <a:off x="3535435" y="3145814"/>
            <a:ext cx="1225402" cy="1225402"/>
            <a:chOff x="2612009" y="1810420"/>
            <a:chExt cx="1225402" cy="1225402"/>
          </a:xfrm>
        </p:grpSpPr>
        <p:sp>
          <p:nvSpPr>
            <p:cNvPr id="29" name="Oval 28">
              <a:extLst>
                <a:ext uri="{FF2B5EF4-FFF2-40B4-BE49-F238E27FC236}">
                  <a16:creationId xmlns:a16="http://schemas.microsoft.com/office/drawing/2014/main" id="{A4172CBA-6E6D-4345-9BC2-E5F15FEF50B3}"/>
                </a:ext>
              </a:extLst>
            </p:cNvPr>
            <p:cNvSpPr/>
            <p:nvPr/>
          </p:nvSpPr>
          <p:spPr>
            <a:xfrm>
              <a:off x="2612009" y="1810420"/>
              <a:ext cx="1225402" cy="1225402"/>
            </a:xfrm>
            <a:prstGeom prst="ellipse">
              <a:avLst/>
            </a:prstGeom>
            <a:solidFill>
              <a:srgbClr val="E27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0" name="Oval 4">
              <a:extLst>
                <a:ext uri="{FF2B5EF4-FFF2-40B4-BE49-F238E27FC236}">
                  <a16:creationId xmlns:a16="http://schemas.microsoft.com/office/drawing/2014/main" id="{FAADC293-A2C4-4CE8-BEAB-6A4637D4DD17}"/>
                </a:ext>
              </a:extLst>
            </p:cNvPr>
            <p:cNvSpPr txBox="1"/>
            <p:nvPr/>
          </p:nvSpPr>
          <p:spPr>
            <a:xfrm>
              <a:off x="2791465" y="1989876"/>
              <a:ext cx="866490" cy="86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Ask Friends</a:t>
              </a:r>
            </a:p>
          </p:txBody>
        </p:sp>
      </p:grpSp>
      <p:grpSp>
        <p:nvGrpSpPr>
          <p:cNvPr id="31" name="Group 30">
            <a:extLst>
              <a:ext uri="{FF2B5EF4-FFF2-40B4-BE49-F238E27FC236}">
                <a16:creationId xmlns:a16="http://schemas.microsoft.com/office/drawing/2014/main" id="{03FA80D8-66C5-475E-AA1B-67C6134D4C54}"/>
              </a:ext>
            </a:extLst>
          </p:cNvPr>
          <p:cNvGrpSpPr/>
          <p:nvPr/>
        </p:nvGrpSpPr>
        <p:grpSpPr>
          <a:xfrm>
            <a:off x="2955060" y="4693001"/>
            <a:ext cx="1225402" cy="1225402"/>
            <a:chOff x="2195468" y="3364971"/>
            <a:chExt cx="1225402" cy="1225402"/>
          </a:xfrm>
        </p:grpSpPr>
        <p:sp>
          <p:nvSpPr>
            <p:cNvPr id="32" name="Oval 31">
              <a:extLst>
                <a:ext uri="{FF2B5EF4-FFF2-40B4-BE49-F238E27FC236}">
                  <a16:creationId xmlns:a16="http://schemas.microsoft.com/office/drawing/2014/main" id="{4101E510-ACA7-4A0A-9D9A-609E28FEA6AB}"/>
                </a:ext>
              </a:extLst>
            </p:cNvPr>
            <p:cNvSpPr/>
            <p:nvPr/>
          </p:nvSpPr>
          <p:spPr>
            <a:xfrm>
              <a:off x="2195468" y="3364971"/>
              <a:ext cx="1225402" cy="1225402"/>
            </a:xfrm>
            <a:prstGeom prst="ellipse">
              <a:avLst/>
            </a:prstGeom>
            <a:solidFill>
              <a:srgbClr val="E27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3" name="Oval 4">
              <a:extLst>
                <a:ext uri="{FF2B5EF4-FFF2-40B4-BE49-F238E27FC236}">
                  <a16:creationId xmlns:a16="http://schemas.microsoft.com/office/drawing/2014/main" id="{65400DB2-4A38-4033-846F-4C6A5DDD2102}"/>
                </a:ext>
              </a:extLst>
            </p:cNvPr>
            <p:cNvSpPr txBox="1"/>
            <p:nvPr/>
          </p:nvSpPr>
          <p:spPr>
            <a:xfrm>
              <a:off x="2374924" y="3544427"/>
              <a:ext cx="866490" cy="86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Provider websites</a:t>
              </a:r>
            </a:p>
          </p:txBody>
        </p:sp>
      </p:grpSp>
      <p:sp>
        <p:nvSpPr>
          <p:cNvPr id="34" name="Straight Connector 3">
            <a:extLst>
              <a:ext uri="{FF2B5EF4-FFF2-40B4-BE49-F238E27FC236}">
                <a16:creationId xmlns:a16="http://schemas.microsoft.com/office/drawing/2014/main" id="{6322BAE1-807F-4ED1-9210-B9269A9437AF}"/>
              </a:ext>
            </a:extLst>
          </p:cNvPr>
          <p:cNvSpPr/>
          <p:nvPr/>
        </p:nvSpPr>
        <p:spPr>
          <a:xfrm rot="1987953">
            <a:off x="2430228" y="4651813"/>
            <a:ext cx="663308" cy="67939"/>
          </a:xfrm>
          <a:custGeom>
            <a:avLst/>
            <a:gdLst/>
            <a:ahLst/>
            <a:cxnLst/>
            <a:rect l="0" t="0" r="0" b="0"/>
            <a:pathLst>
              <a:path>
                <a:moveTo>
                  <a:pt x="0" y="33969"/>
                </a:moveTo>
                <a:lnTo>
                  <a:pt x="663308" y="339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Straight Connector 3">
            <a:extLst>
              <a:ext uri="{FF2B5EF4-FFF2-40B4-BE49-F238E27FC236}">
                <a16:creationId xmlns:a16="http://schemas.microsoft.com/office/drawing/2014/main" id="{64DE27A0-5EFA-4888-A6C0-8759416C700E}"/>
              </a:ext>
            </a:extLst>
          </p:cNvPr>
          <p:cNvSpPr/>
          <p:nvPr/>
        </p:nvSpPr>
        <p:spPr>
          <a:xfrm>
            <a:off x="2749880" y="3723025"/>
            <a:ext cx="584414" cy="464798"/>
          </a:xfrm>
          <a:custGeom>
            <a:avLst/>
            <a:gdLst/>
            <a:ahLst/>
            <a:cxnLst/>
            <a:rect l="0" t="0" r="0" b="0"/>
            <a:pathLst>
              <a:path>
                <a:moveTo>
                  <a:pt x="0" y="33969"/>
                </a:moveTo>
                <a:lnTo>
                  <a:pt x="663308" y="339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6" name="Straight Connector 3">
            <a:extLst>
              <a:ext uri="{FF2B5EF4-FFF2-40B4-BE49-F238E27FC236}">
                <a16:creationId xmlns:a16="http://schemas.microsoft.com/office/drawing/2014/main" id="{1B579145-62AC-4C32-83DB-A75F00E397D3}"/>
              </a:ext>
            </a:extLst>
          </p:cNvPr>
          <p:cNvSpPr/>
          <p:nvPr/>
        </p:nvSpPr>
        <p:spPr>
          <a:xfrm rot="19119361">
            <a:off x="2455093" y="2655512"/>
            <a:ext cx="663308" cy="67939"/>
          </a:xfrm>
          <a:custGeom>
            <a:avLst/>
            <a:gdLst/>
            <a:ahLst/>
            <a:cxnLst/>
            <a:rect l="0" t="0" r="0" b="0"/>
            <a:pathLst>
              <a:path>
                <a:moveTo>
                  <a:pt x="0" y="33969"/>
                </a:moveTo>
                <a:lnTo>
                  <a:pt x="663308" y="3396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2" name="Recorded Sound">
            <a:hlinkClick r:id="" action="ppaction://media"/>
            <a:extLst>
              <a:ext uri="{FF2B5EF4-FFF2-40B4-BE49-F238E27FC236}">
                <a16:creationId xmlns:a16="http://schemas.microsoft.com/office/drawing/2014/main" id="{EAFF3150-8021-4943-AAE6-EF6167F9552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1902" y="2715670"/>
            <a:ext cx="609600" cy="609600"/>
          </a:xfrm>
          <a:prstGeom prst="rect">
            <a:avLst/>
          </a:prstGeom>
        </p:spPr>
      </p:pic>
    </p:spTree>
    <p:extLst>
      <p:ext uri="{BB962C8B-B14F-4D97-AF65-F5344CB8AC3E}">
        <p14:creationId xmlns:p14="http://schemas.microsoft.com/office/powerpoint/2010/main" val="18519517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6" fill="hold"/>
                                        <p:tgtEl>
                                          <p:spTgt spid="2"/>
                                        </p:tgtEl>
                                      </p:cBhvr>
                                    </p:cmd>
                                  </p:childTnLst>
                                </p:cTn>
                              </p:par>
                              <p:par>
                                <p:cTn id="7" presetID="23" presetClass="entr" presetSubtype="16" fill="hold" nodeType="withEffect">
                                  <p:stCondLst>
                                    <p:cond delay="150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childTnLst>
                                </p:cTn>
                              </p:par>
                              <p:par>
                                <p:cTn id="11" presetID="47" presetClass="entr" presetSubtype="0" fill="hold" nodeType="withEffect">
                                  <p:stCondLst>
                                    <p:cond delay="50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50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750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1+#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7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1+#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11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115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14" presetClass="entr" presetSubtype="10" fill="hold" nodeType="withEffect">
                                  <p:stCondLst>
                                    <p:cond delay="1700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 </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14</a:t>
            </a:fld>
            <a:endParaRPr lang="en-US" dirty="0"/>
          </a:p>
        </p:txBody>
      </p:sp>
      <p:pic>
        <p:nvPicPr>
          <p:cNvPr id="10" name="Graphic 9" descr="Question mark">
            <a:extLst>
              <a:ext uri="{FF2B5EF4-FFF2-40B4-BE49-F238E27FC236}">
                <a16:creationId xmlns:a16="http://schemas.microsoft.com/office/drawing/2014/main" id="{8D0CF057-6E65-4AD5-A32C-55C9EF80C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9050" y="1416050"/>
            <a:ext cx="4025900" cy="4025900"/>
          </a:xfrm>
          <a:prstGeom prst="rect">
            <a:avLst/>
          </a:prstGeom>
        </p:spPr>
      </p:pic>
      <p:pic>
        <p:nvPicPr>
          <p:cNvPr id="2" name="Recorded Sound">
            <a:hlinkClick r:id="" action="ppaction://media"/>
            <a:extLst>
              <a:ext uri="{FF2B5EF4-FFF2-40B4-BE49-F238E27FC236}">
                <a16:creationId xmlns:a16="http://schemas.microsoft.com/office/drawing/2014/main" id="{7A2F8597-AC37-40FF-BCA5-470359B50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232" y="2707230"/>
            <a:ext cx="609600" cy="609600"/>
          </a:xfrm>
          <a:prstGeom prst="rect">
            <a:avLst/>
          </a:prstGeom>
        </p:spPr>
      </p:pic>
    </p:spTree>
    <p:extLst>
      <p:ext uri="{BB962C8B-B14F-4D97-AF65-F5344CB8AC3E}">
        <p14:creationId xmlns:p14="http://schemas.microsoft.com/office/powerpoint/2010/main" val="31846988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640D55-031C-4AD9-A16C-4EFA2F922910}" type="slidenum">
              <a:rPr lang="en-US" smtClean="0"/>
              <a:pPr/>
              <a:t>15</a:t>
            </a:fld>
            <a:endParaRPr lang="en-US" dirty="0"/>
          </a:p>
        </p:txBody>
      </p:sp>
    </p:spTree>
    <p:extLst>
      <p:ext uri="{BB962C8B-B14F-4D97-AF65-F5344CB8AC3E}">
        <p14:creationId xmlns:p14="http://schemas.microsoft.com/office/powerpoint/2010/main" val="3826851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Annual Assessment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grpSp>
        <p:nvGrpSpPr>
          <p:cNvPr id="9" name="Group 8">
            <a:extLst>
              <a:ext uri="{FF2B5EF4-FFF2-40B4-BE49-F238E27FC236}">
                <a16:creationId xmlns:a16="http://schemas.microsoft.com/office/drawing/2014/main" id="{8379DCC0-9913-4E89-B837-D9E4D283052A}"/>
              </a:ext>
            </a:extLst>
          </p:cNvPr>
          <p:cNvGrpSpPr/>
          <p:nvPr/>
        </p:nvGrpSpPr>
        <p:grpSpPr>
          <a:xfrm>
            <a:off x="570925" y="849854"/>
            <a:ext cx="4285467" cy="4261981"/>
            <a:chOff x="2429266" y="1637777"/>
            <a:chExt cx="4285467" cy="4261981"/>
          </a:xfrm>
        </p:grpSpPr>
        <p:grpSp>
          <p:nvGrpSpPr>
            <p:cNvPr id="7" name="Group 6">
              <a:extLst>
                <a:ext uri="{FF2B5EF4-FFF2-40B4-BE49-F238E27FC236}">
                  <a16:creationId xmlns:a16="http://schemas.microsoft.com/office/drawing/2014/main" id="{9A7775E6-3B16-4C59-A1E1-4961ABED589F}"/>
                </a:ext>
              </a:extLst>
            </p:cNvPr>
            <p:cNvGrpSpPr/>
            <p:nvPr/>
          </p:nvGrpSpPr>
          <p:grpSpPr>
            <a:xfrm>
              <a:off x="2429266" y="1637777"/>
              <a:ext cx="4285467" cy="4261981"/>
              <a:chOff x="2616374" y="1838194"/>
              <a:chExt cx="3911252" cy="3911252"/>
            </a:xfrm>
          </p:grpSpPr>
          <p:pic>
            <p:nvPicPr>
              <p:cNvPr id="5" name="Graphic 4" descr="Classroom">
                <a:extLst>
                  <a:ext uri="{FF2B5EF4-FFF2-40B4-BE49-F238E27FC236}">
                    <a16:creationId xmlns:a16="http://schemas.microsoft.com/office/drawing/2014/main" id="{7E64125D-0D31-4687-B519-8437B829B1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6374" y="1838194"/>
                <a:ext cx="3911252" cy="3911252"/>
              </a:xfrm>
              <a:prstGeom prst="rect">
                <a:avLst/>
              </a:prstGeom>
            </p:spPr>
          </p:pic>
          <p:sp>
            <p:nvSpPr>
              <p:cNvPr id="6" name="TextBox 5">
                <a:extLst>
                  <a:ext uri="{FF2B5EF4-FFF2-40B4-BE49-F238E27FC236}">
                    <a16:creationId xmlns:a16="http://schemas.microsoft.com/office/drawing/2014/main" id="{33A6F15E-8AAC-476D-BCB6-DD22F988763D}"/>
                  </a:ext>
                </a:extLst>
              </p:cNvPr>
              <p:cNvSpPr txBox="1"/>
              <p:nvPr/>
            </p:nvSpPr>
            <p:spPr>
              <a:xfrm>
                <a:off x="3916327" y="2422845"/>
                <a:ext cx="1765868" cy="461665"/>
              </a:xfrm>
              <a:prstGeom prst="rect">
                <a:avLst/>
              </a:prstGeom>
              <a:noFill/>
            </p:spPr>
            <p:txBody>
              <a:bodyPr wrap="none" rtlCol="0">
                <a:spAutoFit/>
              </a:bodyPr>
              <a:lstStyle/>
              <a:p>
                <a:pPr algn="ctr"/>
                <a:r>
                  <a:rPr lang="en-US" sz="2400" b="1" dirty="0">
                    <a:solidFill>
                      <a:srgbClr val="004875"/>
                    </a:solidFill>
                  </a:rPr>
                  <a:t>Let’s Review</a:t>
                </a:r>
              </a:p>
            </p:txBody>
          </p:sp>
        </p:grpSp>
        <p:sp>
          <p:nvSpPr>
            <p:cNvPr id="8" name="TextBox 7">
              <a:extLst>
                <a:ext uri="{FF2B5EF4-FFF2-40B4-BE49-F238E27FC236}">
                  <a16:creationId xmlns:a16="http://schemas.microsoft.com/office/drawing/2014/main" id="{0B11BF6A-3B29-4D4C-9C28-07D384F985AB}"/>
                </a:ext>
              </a:extLst>
            </p:cNvPr>
            <p:cNvSpPr txBox="1"/>
            <p:nvPr/>
          </p:nvSpPr>
          <p:spPr>
            <a:xfrm>
              <a:off x="4276258" y="2987736"/>
              <a:ext cx="1668983" cy="553998"/>
            </a:xfrm>
            <a:prstGeom prst="rect">
              <a:avLst/>
            </a:prstGeom>
            <a:noFill/>
          </p:spPr>
          <p:txBody>
            <a:bodyPr wrap="none" rtlCol="0">
              <a:spAutoFit/>
            </a:bodyPr>
            <a:lstStyle/>
            <a:p>
              <a:pPr algn="r"/>
              <a:r>
                <a:rPr lang="en-US" sz="1600" b="1" dirty="0">
                  <a:solidFill>
                    <a:srgbClr val="004875"/>
                  </a:solidFill>
                </a:rPr>
                <a:t>-</a:t>
              </a:r>
              <a:r>
                <a:rPr lang="en-US" sz="1400" b="1" dirty="0">
                  <a:solidFill>
                    <a:srgbClr val="004875"/>
                  </a:solidFill>
                </a:rPr>
                <a:t>Plan of care</a:t>
              </a:r>
            </a:p>
            <a:p>
              <a:pPr algn="r"/>
              <a:r>
                <a:rPr lang="en-US" sz="1400" b="1" dirty="0">
                  <a:solidFill>
                    <a:srgbClr val="004875"/>
                  </a:solidFill>
                </a:rPr>
                <a:t>-Annual assessment</a:t>
              </a:r>
            </a:p>
          </p:txBody>
        </p:sp>
      </p:grpSp>
      <p:sp>
        <p:nvSpPr>
          <p:cNvPr id="10" name="TextBox 9">
            <a:extLst>
              <a:ext uri="{FF2B5EF4-FFF2-40B4-BE49-F238E27FC236}">
                <a16:creationId xmlns:a16="http://schemas.microsoft.com/office/drawing/2014/main" id="{737B5935-2801-414B-97BF-C4B236B8E249}"/>
              </a:ext>
            </a:extLst>
          </p:cNvPr>
          <p:cNvSpPr txBox="1"/>
          <p:nvPr/>
        </p:nvSpPr>
        <p:spPr>
          <a:xfrm>
            <a:off x="1804661" y="4712366"/>
            <a:ext cx="2767339" cy="1429622"/>
          </a:xfrm>
          <a:prstGeom prst="rect">
            <a:avLst/>
          </a:prstGeom>
          <a:noFill/>
        </p:spPr>
        <p:txBody>
          <a:bodyPr wrap="square" rtlCol="0">
            <a:spAutoFit/>
          </a:bodyPr>
          <a:lstStyle/>
          <a:p>
            <a:pPr>
              <a:lnSpc>
                <a:spcPct val="150000"/>
              </a:lnSpc>
            </a:pPr>
            <a:r>
              <a:rPr lang="en-US" sz="2000" b="1" dirty="0">
                <a:solidFill>
                  <a:srgbClr val="007630"/>
                </a:solidFill>
              </a:rPr>
              <a:t>-Individual History</a:t>
            </a:r>
          </a:p>
          <a:p>
            <a:pPr>
              <a:lnSpc>
                <a:spcPct val="150000"/>
              </a:lnSpc>
            </a:pPr>
            <a:r>
              <a:rPr lang="en-US" sz="2000" b="1" dirty="0">
                <a:solidFill>
                  <a:srgbClr val="004875"/>
                </a:solidFill>
              </a:rPr>
              <a:t>-Identifying Needs</a:t>
            </a:r>
          </a:p>
          <a:p>
            <a:pPr>
              <a:lnSpc>
                <a:spcPct val="150000"/>
              </a:lnSpc>
            </a:pPr>
            <a:r>
              <a:rPr lang="en-US" sz="2000" b="1" dirty="0">
                <a:solidFill>
                  <a:srgbClr val="007630"/>
                </a:solidFill>
              </a:rPr>
              <a:t>-Gathering Information</a:t>
            </a:r>
            <a:endParaRPr lang="en-US" sz="2000" b="1" dirty="0">
              <a:solidFill>
                <a:srgbClr val="004875"/>
              </a:solidFill>
            </a:endParaRPr>
          </a:p>
        </p:txBody>
      </p:sp>
      <p:sp>
        <p:nvSpPr>
          <p:cNvPr id="11" name="TextBox 10">
            <a:extLst>
              <a:ext uri="{FF2B5EF4-FFF2-40B4-BE49-F238E27FC236}">
                <a16:creationId xmlns:a16="http://schemas.microsoft.com/office/drawing/2014/main" id="{D4E663D6-B040-433F-92F5-C735EF2D29F1}"/>
              </a:ext>
            </a:extLst>
          </p:cNvPr>
          <p:cNvSpPr txBox="1"/>
          <p:nvPr/>
        </p:nvSpPr>
        <p:spPr>
          <a:xfrm>
            <a:off x="4856392" y="1127343"/>
            <a:ext cx="3990109" cy="225106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b="1" dirty="0">
                <a:solidFill>
                  <a:srgbClr val="007630"/>
                </a:solidFill>
              </a:rPr>
              <a:t>STRENGTHS</a:t>
            </a:r>
          </a:p>
          <a:p>
            <a:pPr marL="800100" lvl="1" indent="-342900">
              <a:lnSpc>
                <a:spcPct val="150000"/>
              </a:lnSpc>
              <a:buFont typeface="Arial" panose="020B0604020202020204" pitchFamily="34" charset="0"/>
              <a:buChar char="•"/>
            </a:pPr>
            <a:r>
              <a:rPr lang="en-US" sz="2400" b="1" dirty="0">
                <a:solidFill>
                  <a:srgbClr val="004875"/>
                </a:solidFill>
              </a:rPr>
              <a:t>NEEDS</a:t>
            </a:r>
          </a:p>
          <a:p>
            <a:pPr marL="1257300" lvl="2" indent="-342900">
              <a:lnSpc>
                <a:spcPct val="150000"/>
              </a:lnSpc>
              <a:buFont typeface="Arial" panose="020B0604020202020204" pitchFamily="34" charset="0"/>
              <a:buChar char="•"/>
            </a:pPr>
            <a:r>
              <a:rPr lang="en-US" sz="2400" b="1" dirty="0">
                <a:solidFill>
                  <a:srgbClr val="007630"/>
                </a:solidFill>
              </a:rPr>
              <a:t>PERSONAL GOALS</a:t>
            </a:r>
          </a:p>
          <a:p>
            <a:pPr marL="1714500" lvl="3" indent="-342900">
              <a:lnSpc>
                <a:spcPct val="150000"/>
              </a:lnSpc>
              <a:buFont typeface="Arial" panose="020B0604020202020204" pitchFamily="34" charset="0"/>
              <a:buChar char="•"/>
            </a:pPr>
            <a:r>
              <a:rPr lang="en-US" sz="2400" b="1" dirty="0">
                <a:solidFill>
                  <a:srgbClr val="004875"/>
                </a:solidFill>
              </a:rPr>
              <a:t>PREFERENCES</a:t>
            </a:r>
          </a:p>
        </p:txBody>
      </p:sp>
      <p:pic>
        <p:nvPicPr>
          <p:cNvPr id="14" name="Picture 13">
            <a:extLst>
              <a:ext uri="{FF2B5EF4-FFF2-40B4-BE49-F238E27FC236}">
                <a16:creationId xmlns:a16="http://schemas.microsoft.com/office/drawing/2014/main" id="{D13CB0CE-5A91-47FC-AE0B-D5D890272DB5}"/>
              </a:ext>
            </a:extLst>
          </p:cNvPr>
          <p:cNvPicPr>
            <a:picLocks noChangeAspect="1"/>
          </p:cNvPicPr>
          <p:nvPr/>
        </p:nvPicPr>
        <p:blipFill rotWithShape="1">
          <a:blip r:embed="rId7"/>
          <a:srcRect l="17371" r="17418"/>
          <a:stretch/>
        </p:blipFill>
        <p:spPr>
          <a:xfrm>
            <a:off x="7118677" y="3543560"/>
            <a:ext cx="1400538" cy="107228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7CF3E44-A89A-42B8-AEB8-5D3D852BE0C5}"/>
              </a:ext>
            </a:extLst>
          </p:cNvPr>
          <p:cNvPicPr>
            <a:picLocks noChangeAspect="1"/>
          </p:cNvPicPr>
          <p:nvPr/>
        </p:nvPicPr>
        <p:blipFill>
          <a:blip r:embed="rId8"/>
          <a:stretch>
            <a:fillRect/>
          </a:stretch>
        </p:blipFill>
        <p:spPr>
          <a:xfrm>
            <a:off x="6062046" y="4781001"/>
            <a:ext cx="1950720" cy="129235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03B47C5-4A2E-4E6E-9661-F7A6422A6E4A}"/>
              </a:ext>
            </a:extLst>
          </p:cNvPr>
          <p:cNvPicPr>
            <a:picLocks noChangeAspect="1"/>
          </p:cNvPicPr>
          <p:nvPr/>
        </p:nvPicPr>
        <p:blipFill>
          <a:blip r:embed="rId9"/>
          <a:stretch>
            <a:fillRect/>
          </a:stretch>
        </p:blipFill>
        <p:spPr>
          <a:xfrm>
            <a:off x="5249645" y="3543560"/>
            <a:ext cx="1530190" cy="1072289"/>
          </a:xfrm>
          <a:prstGeom prst="rect">
            <a:avLst/>
          </a:prstGeom>
          <a:ln>
            <a:noFill/>
          </a:ln>
          <a:effectLst>
            <a:outerShdw blurRad="292100" dist="139700" dir="2700000" algn="tl" rotWithShape="0">
              <a:srgbClr val="333333">
                <a:alpha val="65000"/>
              </a:srgbClr>
            </a:outerShdw>
          </a:effectLst>
        </p:spPr>
      </p:pic>
      <p:pic>
        <p:nvPicPr>
          <p:cNvPr id="2" name="Recorded Sound">
            <a:hlinkClick r:id="" action="ppaction://media"/>
            <a:extLst>
              <a:ext uri="{FF2B5EF4-FFF2-40B4-BE49-F238E27FC236}">
                <a16:creationId xmlns:a16="http://schemas.microsoft.com/office/drawing/2014/main" id="{5D4C59D8-F698-49B2-A601-E0A9C16758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4102" y="3124200"/>
            <a:ext cx="609600" cy="609600"/>
          </a:xfrm>
          <a:prstGeom prst="rect">
            <a:avLst/>
          </a:prstGeom>
        </p:spPr>
      </p:pic>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29" fill="hold"/>
                                        <p:tgtEl>
                                          <p:spTgt spid="2"/>
                                        </p:tgtEl>
                                      </p:cBhvr>
                                    </p:cmd>
                                  </p:childTnLst>
                                </p:cTn>
                              </p:par>
                              <p:par>
                                <p:cTn id="7" presetID="47" presetClass="entr" presetSubtype="0" fill="hold"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2" presetClass="entr" presetSubtype="2" fill="hold" grpId="0" nodeType="withEffect">
                                  <p:stCondLst>
                                    <p:cond delay="12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17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0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3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9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Management Plan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3</a:t>
            </a:fld>
            <a:endParaRPr lang="en-US" dirty="0"/>
          </a:p>
        </p:txBody>
      </p:sp>
      <p:grpSp>
        <p:nvGrpSpPr>
          <p:cNvPr id="6" name="Group 5">
            <a:extLst>
              <a:ext uri="{FF2B5EF4-FFF2-40B4-BE49-F238E27FC236}">
                <a16:creationId xmlns:a16="http://schemas.microsoft.com/office/drawing/2014/main" id="{8B019982-61D8-4E87-84EE-B6575DA8BDF9}"/>
              </a:ext>
            </a:extLst>
          </p:cNvPr>
          <p:cNvGrpSpPr/>
          <p:nvPr/>
        </p:nvGrpSpPr>
        <p:grpSpPr>
          <a:xfrm>
            <a:off x="2820694" y="1397000"/>
            <a:ext cx="6096000" cy="4064000"/>
            <a:chOff x="2820694" y="1397000"/>
            <a:chExt cx="6096000" cy="4064000"/>
          </a:xfrm>
        </p:grpSpPr>
        <p:graphicFrame>
          <p:nvGraphicFramePr>
            <p:cNvPr id="5" name="Diagram 4">
              <a:extLst>
                <a:ext uri="{FF2B5EF4-FFF2-40B4-BE49-F238E27FC236}">
                  <a16:creationId xmlns:a16="http://schemas.microsoft.com/office/drawing/2014/main" id="{467D2153-9008-4DDE-8C42-375356F829F2}"/>
                </a:ext>
              </a:extLst>
            </p:cNvPr>
            <p:cNvGraphicFramePr/>
            <p:nvPr>
              <p:extLst>
                <p:ext uri="{D42A27DB-BD31-4B8C-83A1-F6EECF244321}">
                  <p14:modId xmlns:p14="http://schemas.microsoft.com/office/powerpoint/2010/main" val="3949848328"/>
                </p:ext>
              </p:extLst>
            </p:nvPr>
          </p:nvGraphicFramePr>
          <p:xfrm>
            <a:off x="2820694"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Graphic 8" descr="Man">
              <a:extLst>
                <a:ext uri="{FF2B5EF4-FFF2-40B4-BE49-F238E27FC236}">
                  <a16:creationId xmlns:a16="http://schemas.microsoft.com/office/drawing/2014/main" id="{EA11F4FB-498E-46DC-814F-FF1FF9AC2B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7499" y="3812764"/>
              <a:ext cx="1399785" cy="1399785"/>
            </a:xfrm>
            <a:prstGeom prst="rect">
              <a:avLst/>
            </a:prstGeom>
          </p:spPr>
        </p:pic>
        <p:pic>
          <p:nvPicPr>
            <p:cNvPr id="11" name="Graphic 10" descr="Cheers">
              <a:extLst>
                <a:ext uri="{FF2B5EF4-FFF2-40B4-BE49-F238E27FC236}">
                  <a16:creationId xmlns:a16="http://schemas.microsoft.com/office/drawing/2014/main" id="{AE982ED0-3385-4C17-9BF9-16A64F2907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5435" y="1901435"/>
              <a:ext cx="914400" cy="914400"/>
            </a:xfrm>
            <a:prstGeom prst="rect">
              <a:avLst/>
            </a:prstGeom>
          </p:spPr>
        </p:pic>
      </p:grpSp>
      <p:grpSp>
        <p:nvGrpSpPr>
          <p:cNvPr id="18" name="Group 17">
            <a:extLst>
              <a:ext uri="{FF2B5EF4-FFF2-40B4-BE49-F238E27FC236}">
                <a16:creationId xmlns:a16="http://schemas.microsoft.com/office/drawing/2014/main" id="{AC8F4E25-8CF5-4027-8BD6-91503D46FE4E}"/>
              </a:ext>
            </a:extLst>
          </p:cNvPr>
          <p:cNvGrpSpPr/>
          <p:nvPr/>
        </p:nvGrpSpPr>
        <p:grpSpPr>
          <a:xfrm>
            <a:off x="496189" y="2164528"/>
            <a:ext cx="3181611" cy="3296472"/>
            <a:chOff x="3482009" y="1205947"/>
            <a:chExt cx="3313043" cy="3313043"/>
          </a:xfrm>
        </p:grpSpPr>
        <p:pic>
          <p:nvPicPr>
            <p:cNvPr id="19" name="Graphic 18" descr="Paper">
              <a:extLst>
                <a:ext uri="{FF2B5EF4-FFF2-40B4-BE49-F238E27FC236}">
                  <a16:creationId xmlns:a16="http://schemas.microsoft.com/office/drawing/2014/main" id="{CC637BBB-756B-4706-BB87-04C363BB490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82009" y="1205947"/>
              <a:ext cx="3313043" cy="3313043"/>
            </a:xfrm>
            <a:prstGeom prst="rect">
              <a:avLst/>
            </a:prstGeom>
          </p:spPr>
        </p:pic>
        <p:sp>
          <p:nvSpPr>
            <p:cNvPr id="20" name="TextBox 19">
              <a:extLst>
                <a:ext uri="{FF2B5EF4-FFF2-40B4-BE49-F238E27FC236}">
                  <a16:creationId xmlns:a16="http://schemas.microsoft.com/office/drawing/2014/main" id="{37775FD8-822D-43BE-8FFB-A3E19A1FBE8C}"/>
                </a:ext>
              </a:extLst>
            </p:cNvPr>
            <p:cNvSpPr txBox="1"/>
            <p:nvPr/>
          </p:nvSpPr>
          <p:spPr>
            <a:xfrm>
              <a:off x="4299745" y="2696868"/>
              <a:ext cx="1677568" cy="1020769"/>
            </a:xfrm>
            <a:prstGeom prst="rect">
              <a:avLst/>
            </a:prstGeom>
            <a:noFill/>
          </p:spPr>
          <p:txBody>
            <a:bodyPr wrap="none" rtlCol="0">
              <a:spAutoFit/>
            </a:bodyPr>
            <a:lstStyle/>
            <a:p>
              <a:pPr algn="ctr"/>
              <a:r>
                <a:rPr lang="en-US" sz="2000" b="1" dirty="0">
                  <a:solidFill>
                    <a:srgbClr val="004875"/>
                  </a:solidFill>
                </a:rPr>
                <a:t>Case </a:t>
              </a:r>
            </a:p>
            <a:p>
              <a:pPr algn="ctr"/>
              <a:r>
                <a:rPr lang="en-US" sz="2000" b="1" dirty="0">
                  <a:solidFill>
                    <a:srgbClr val="004875"/>
                  </a:solidFill>
                </a:rPr>
                <a:t>Management</a:t>
              </a:r>
            </a:p>
            <a:p>
              <a:pPr algn="ctr"/>
              <a:r>
                <a:rPr lang="en-US" sz="2000" b="1" dirty="0">
                  <a:solidFill>
                    <a:srgbClr val="004875"/>
                  </a:solidFill>
                </a:rPr>
                <a:t>Plan</a:t>
              </a:r>
              <a:endParaRPr lang="en-US" sz="3200" b="1" dirty="0">
                <a:solidFill>
                  <a:srgbClr val="004875"/>
                </a:solidFill>
              </a:endParaRPr>
            </a:p>
          </p:txBody>
        </p:sp>
      </p:grpSp>
      <p:pic>
        <p:nvPicPr>
          <p:cNvPr id="2" name="Recorded Sound">
            <a:hlinkClick r:id="" action="ppaction://media"/>
            <a:extLst>
              <a:ext uri="{FF2B5EF4-FFF2-40B4-BE49-F238E27FC236}">
                <a16:creationId xmlns:a16="http://schemas.microsoft.com/office/drawing/2014/main" id="{6962C071-58F6-43EB-A648-1972603482B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41880" y="2112107"/>
            <a:ext cx="609600" cy="609600"/>
          </a:xfrm>
          <a:prstGeom prst="rect">
            <a:avLst/>
          </a:prstGeom>
        </p:spPr>
      </p:pic>
    </p:spTree>
    <p:extLst>
      <p:ext uri="{BB962C8B-B14F-4D97-AF65-F5344CB8AC3E}">
        <p14:creationId xmlns:p14="http://schemas.microsoft.com/office/powerpoint/2010/main" val="17870301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57" fill="hold"/>
                                        <p:tgtEl>
                                          <p:spTgt spid="2"/>
                                        </p:tgtEl>
                                      </p:cBhvr>
                                    </p:cmd>
                                  </p:childTnLst>
                                </p:cTn>
                              </p:par>
                              <p:par>
                                <p:cTn id="7" presetID="42" presetClass="entr" presetSubtype="0" fill="hold" nodeType="withEffect">
                                  <p:stCondLst>
                                    <p:cond delay="20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par>
                                <p:cTn id="12" presetID="14" presetClass="entr" presetSubtype="10" fill="hold" nodeType="withEffect">
                                  <p:stCondLst>
                                    <p:cond delay="800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Support Plan Development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4</a:t>
            </a:fld>
            <a:endParaRPr lang="en-US" dirty="0"/>
          </a:p>
        </p:txBody>
      </p:sp>
      <p:sp>
        <p:nvSpPr>
          <p:cNvPr id="11" name="TextBox 10">
            <a:extLst>
              <a:ext uri="{FF2B5EF4-FFF2-40B4-BE49-F238E27FC236}">
                <a16:creationId xmlns:a16="http://schemas.microsoft.com/office/drawing/2014/main" id="{580C259F-A11C-4118-9110-58244636A996}"/>
              </a:ext>
            </a:extLst>
          </p:cNvPr>
          <p:cNvSpPr txBox="1"/>
          <p:nvPr/>
        </p:nvSpPr>
        <p:spPr>
          <a:xfrm>
            <a:off x="40198" y="1452568"/>
            <a:ext cx="2453621" cy="2251065"/>
          </a:xfrm>
          <a:prstGeom prst="rect">
            <a:avLst/>
          </a:prstGeom>
          <a:noFill/>
        </p:spPr>
        <p:txBody>
          <a:bodyPr wrap="square" rtlCol="0">
            <a:spAutoFit/>
          </a:bodyPr>
          <a:lstStyle/>
          <a:p>
            <a:pPr algn="ctr">
              <a:lnSpc>
                <a:spcPct val="150000"/>
              </a:lnSpc>
            </a:pPr>
            <a:r>
              <a:rPr lang="en-US" sz="2400" b="1" u="sng" dirty="0">
                <a:solidFill>
                  <a:srgbClr val="007630"/>
                </a:solidFill>
              </a:rPr>
              <a:t>Coordinated Care</a:t>
            </a:r>
          </a:p>
          <a:p>
            <a:pPr algn="ctr">
              <a:lnSpc>
                <a:spcPct val="150000"/>
              </a:lnSpc>
            </a:pPr>
            <a:r>
              <a:rPr lang="en-US" sz="2400" b="1" dirty="0">
                <a:solidFill>
                  <a:srgbClr val="007630"/>
                </a:solidFill>
              </a:rPr>
              <a:t>Physician</a:t>
            </a:r>
          </a:p>
          <a:p>
            <a:pPr algn="ctr">
              <a:lnSpc>
                <a:spcPct val="150000"/>
              </a:lnSpc>
            </a:pPr>
            <a:r>
              <a:rPr lang="en-US" sz="2400" b="1" dirty="0">
                <a:solidFill>
                  <a:srgbClr val="007630"/>
                </a:solidFill>
              </a:rPr>
              <a:t>Therapist</a:t>
            </a:r>
          </a:p>
          <a:p>
            <a:pPr algn="ctr">
              <a:lnSpc>
                <a:spcPct val="150000"/>
              </a:lnSpc>
            </a:pPr>
            <a:r>
              <a:rPr lang="en-US" sz="2400" b="1" dirty="0">
                <a:solidFill>
                  <a:srgbClr val="007630"/>
                </a:solidFill>
              </a:rPr>
              <a:t>Other</a:t>
            </a:r>
            <a:endParaRPr lang="en-US" sz="2000" b="1" dirty="0">
              <a:solidFill>
                <a:srgbClr val="007630"/>
              </a:solidFill>
            </a:endParaRPr>
          </a:p>
        </p:txBody>
      </p:sp>
      <p:pic>
        <p:nvPicPr>
          <p:cNvPr id="13" name="Graphic 12" descr="Heart with pulse">
            <a:extLst>
              <a:ext uri="{FF2B5EF4-FFF2-40B4-BE49-F238E27FC236}">
                <a16:creationId xmlns:a16="http://schemas.microsoft.com/office/drawing/2014/main" id="{E889CB5B-E767-485B-A68E-318663FDCB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7220" y="4034518"/>
            <a:ext cx="2199662" cy="2199662"/>
          </a:xfrm>
          <a:prstGeom prst="rect">
            <a:avLst/>
          </a:prstGeom>
        </p:spPr>
      </p:pic>
      <p:pic>
        <p:nvPicPr>
          <p:cNvPr id="5" name="Picture 4">
            <a:extLst>
              <a:ext uri="{FF2B5EF4-FFF2-40B4-BE49-F238E27FC236}">
                <a16:creationId xmlns:a16="http://schemas.microsoft.com/office/drawing/2014/main" id="{01A8A835-7331-4073-9357-96DFC8A44533}"/>
              </a:ext>
            </a:extLst>
          </p:cNvPr>
          <p:cNvPicPr>
            <a:picLocks noChangeAspect="1"/>
          </p:cNvPicPr>
          <p:nvPr/>
        </p:nvPicPr>
        <p:blipFill>
          <a:blip r:embed="rId7"/>
          <a:stretch>
            <a:fillRect/>
          </a:stretch>
        </p:blipFill>
        <p:spPr>
          <a:xfrm>
            <a:off x="2537051" y="1203323"/>
            <a:ext cx="4069897" cy="27090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4B5523F-FAEC-419C-A56F-11DD0D421F84}"/>
              </a:ext>
            </a:extLst>
          </p:cNvPr>
          <p:cNvSpPr txBox="1"/>
          <p:nvPr/>
        </p:nvSpPr>
        <p:spPr>
          <a:xfrm>
            <a:off x="4953796" y="4285815"/>
            <a:ext cx="3990109" cy="169706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b="1" dirty="0">
                <a:solidFill>
                  <a:srgbClr val="007630"/>
                </a:solidFill>
              </a:rPr>
              <a:t>STRENGTHS</a:t>
            </a:r>
          </a:p>
          <a:p>
            <a:pPr marL="800100" lvl="1" indent="-342900">
              <a:lnSpc>
                <a:spcPct val="150000"/>
              </a:lnSpc>
              <a:buFont typeface="Arial" panose="020B0604020202020204" pitchFamily="34" charset="0"/>
              <a:buChar char="•"/>
            </a:pPr>
            <a:r>
              <a:rPr lang="en-US" sz="2400" b="1" dirty="0">
                <a:solidFill>
                  <a:srgbClr val="004875"/>
                </a:solidFill>
              </a:rPr>
              <a:t>PRIORITIES</a:t>
            </a:r>
            <a:endParaRPr lang="en-US" sz="2400" b="1" dirty="0">
              <a:solidFill>
                <a:srgbClr val="007630"/>
              </a:solidFill>
            </a:endParaRPr>
          </a:p>
          <a:p>
            <a:pPr marL="1714500" lvl="3" indent="-342900">
              <a:lnSpc>
                <a:spcPct val="150000"/>
              </a:lnSpc>
              <a:buFont typeface="Arial" panose="020B0604020202020204" pitchFamily="34" charset="0"/>
              <a:buChar char="•"/>
            </a:pPr>
            <a:r>
              <a:rPr lang="en-US" sz="2400" b="1" dirty="0">
                <a:solidFill>
                  <a:srgbClr val="007630"/>
                </a:solidFill>
              </a:rPr>
              <a:t>PREFERENCES</a:t>
            </a:r>
          </a:p>
        </p:txBody>
      </p:sp>
      <p:pic>
        <p:nvPicPr>
          <p:cNvPr id="2" name="Recorded Sound">
            <a:hlinkClick r:id="" action="ppaction://media"/>
            <a:extLst>
              <a:ext uri="{FF2B5EF4-FFF2-40B4-BE49-F238E27FC236}">
                <a16:creationId xmlns:a16="http://schemas.microsoft.com/office/drawing/2014/main" id="{AEFE415B-024B-4DE2-871C-15260EA171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41852" y="2373027"/>
            <a:ext cx="609600" cy="609600"/>
          </a:xfrm>
          <a:prstGeom prst="rect">
            <a:avLst/>
          </a:prstGeom>
        </p:spPr>
      </p:pic>
    </p:spTree>
    <p:extLst>
      <p:ext uri="{BB962C8B-B14F-4D97-AF65-F5344CB8AC3E}">
        <p14:creationId xmlns:p14="http://schemas.microsoft.com/office/powerpoint/2010/main" val="20299695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2" fill="hold"/>
                                        <p:tgtEl>
                                          <p:spTgt spid="2"/>
                                        </p:tgtEl>
                                      </p:cBhvr>
                                    </p:cmd>
                                  </p:childTnLst>
                                </p:cTn>
                              </p:par>
                              <p:par>
                                <p:cTn id="7" presetID="42"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2" presetClass="entr" presetSubtype="8" fill="hold" nodeType="withEffect">
                                  <p:stCondLst>
                                    <p:cond delay="60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8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6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11"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Roles and Responsibilities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5</a:t>
            </a:fld>
            <a:endParaRPr lang="en-US" dirty="0"/>
          </a:p>
        </p:txBody>
      </p:sp>
      <p:grpSp>
        <p:nvGrpSpPr>
          <p:cNvPr id="18" name="Group 17">
            <a:extLst>
              <a:ext uri="{FF2B5EF4-FFF2-40B4-BE49-F238E27FC236}">
                <a16:creationId xmlns:a16="http://schemas.microsoft.com/office/drawing/2014/main" id="{D54CE9FD-79D6-4164-AAEA-04EB42CA1B0C}"/>
              </a:ext>
            </a:extLst>
          </p:cNvPr>
          <p:cNvGrpSpPr/>
          <p:nvPr/>
        </p:nvGrpSpPr>
        <p:grpSpPr>
          <a:xfrm>
            <a:off x="987837" y="1580148"/>
            <a:ext cx="4045907" cy="4045907"/>
            <a:chOff x="987837" y="1580148"/>
            <a:chExt cx="4045907" cy="4045907"/>
          </a:xfrm>
        </p:grpSpPr>
        <p:grpSp>
          <p:nvGrpSpPr>
            <p:cNvPr id="14" name="Group 13">
              <a:extLst>
                <a:ext uri="{FF2B5EF4-FFF2-40B4-BE49-F238E27FC236}">
                  <a16:creationId xmlns:a16="http://schemas.microsoft.com/office/drawing/2014/main" id="{1B0C6001-5E49-4C5C-82AA-9972B977ADAB}"/>
                </a:ext>
              </a:extLst>
            </p:cNvPr>
            <p:cNvGrpSpPr/>
            <p:nvPr/>
          </p:nvGrpSpPr>
          <p:grpSpPr>
            <a:xfrm>
              <a:off x="987837" y="1580148"/>
              <a:ext cx="4045907" cy="4045907"/>
              <a:chOff x="987837" y="1580148"/>
              <a:chExt cx="4045907" cy="4045907"/>
            </a:xfrm>
          </p:grpSpPr>
          <p:pic>
            <p:nvPicPr>
              <p:cNvPr id="10" name="Graphic 9" descr="Customer review">
                <a:extLst>
                  <a:ext uri="{FF2B5EF4-FFF2-40B4-BE49-F238E27FC236}">
                    <a16:creationId xmlns:a16="http://schemas.microsoft.com/office/drawing/2014/main" id="{71B9D09A-FC81-44F5-B4A0-C4CC00493F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837" y="1580148"/>
                <a:ext cx="4045907" cy="4045907"/>
              </a:xfrm>
              <a:prstGeom prst="rect">
                <a:avLst/>
              </a:prstGeom>
            </p:spPr>
          </p:pic>
          <p:sp>
            <p:nvSpPr>
              <p:cNvPr id="13" name="TextBox 12">
                <a:extLst>
                  <a:ext uri="{FF2B5EF4-FFF2-40B4-BE49-F238E27FC236}">
                    <a16:creationId xmlns:a16="http://schemas.microsoft.com/office/drawing/2014/main" id="{A1F6C1B0-AA01-4377-8B8F-C111C17B8BDD}"/>
                  </a:ext>
                </a:extLst>
              </p:cNvPr>
              <p:cNvSpPr txBox="1"/>
              <p:nvPr/>
            </p:nvSpPr>
            <p:spPr>
              <a:xfrm>
                <a:off x="1703540" y="2106603"/>
                <a:ext cx="2617939" cy="830997"/>
              </a:xfrm>
              <a:prstGeom prst="rect">
                <a:avLst/>
              </a:prstGeom>
              <a:solidFill>
                <a:srgbClr val="E27500"/>
              </a:solidFill>
            </p:spPr>
            <p:txBody>
              <a:bodyPr wrap="square" rtlCol="0">
                <a:spAutoFit/>
              </a:bodyPr>
              <a:lstStyle/>
              <a:p>
                <a:pPr algn="ctr"/>
                <a:r>
                  <a:rPr lang="en-US" sz="2400" b="1" dirty="0">
                    <a:solidFill>
                      <a:srgbClr val="004875"/>
                    </a:solidFill>
                  </a:rPr>
                  <a:t>“Let’s talk about </a:t>
                </a:r>
              </a:p>
              <a:p>
                <a:pPr algn="ctr"/>
                <a:r>
                  <a:rPr lang="en-US" sz="2400" b="1" dirty="0">
                    <a:solidFill>
                      <a:srgbClr val="004875"/>
                    </a:solidFill>
                  </a:rPr>
                  <a:t>services”</a:t>
                </a:r>
              </a:p>
            </p:txBody>
          </p:sp>
        </p:grpSp>
        <p:sp>
          <p:nvSpPr>
            <p:cNvPr id="15" name="TextBox 14">
              <a:extLst>
                <a:ext uri="{FF2B5EF4-FFF2-40B4-BE49-F238E27FC236}">
                  <a16:creationId xmlns:a16="http://schemas.microsoft.com/office/drawing/2014/main" id="{F2101EB9-1566-4DC1-B8DF-97363C397839}"/>
                </a:ext>
              </a:extLst>
            </p:cNvPr>
            <p:cNvSpPr txBox="1"/>
            <p:nvPr/>
          </p:nvSpPr>
          <p:spPr>
            <a:xfrm>
              <a:off x="1530168" y="4565968"/>
              <a:ext cx="774507" cy="400110"/>
            </a:xfrm>
            <a:prstGeom prst="rect">
              <a:avLst/>
            </a:prstGeom>
            <a:noFill/>
          </p:spPr>
          <p:txBody>
            <a:bodyPr wrap="none" rtlCol="0">
              <a:spAutoFit/>
            </a:bodyPr>
            <a:lstStyle/>
            <a:p>
              <a:r>
                <a:rPr lang="en-US" sz="2000" b="1" dirty="0">
                  <a:solidFill>
                    <a:srgbClr val="004875"/>
                  </a:solidFill>
                </a:rPr>
                <a:t>WCM</a:t>
              </a:r>
            </a:p>
          </p:txBody>
        </p:sp>
        <p:sp>
          <p:nvSpPr>
            <p:cNvPr id="16" name="TextBox 15">
              <a:extLst>
                <a:ext uri="{FF2B5EF4-FFF2-40B4-BE49-F238E27FC236}">
                  <a16:creationId xmlns:a16="http://schemas.microsoft.com/office/drawing/2014/main" id="{7AE13DCC-72FC-4624-B485-CEA08A6CD4B5}"/>
                </a:ext>
              </a:extLst>
            </p:cNvPr>
            <p:cNvSpPr txBox="1"/>
            <p:nvPr/>
          </p:nvSpPr>
          <p:spPr>
            <a:xfrm>
              <a:off x="2364504" y="4804944"/>
              <a:ext cx="1342675" cy="400110"/>
            </a:xfrm>
            <a:prstGeom prst="rect">
              <a:avLst/>
            </a:prstGeom>
            <a:noFill/>
          </p:spPr>
          <p:txBody>
            <a:bodyPr wrap="none" rtlCol="0">
              <a:spAutoFit/>
            </a:bodyPr>
            <a:lstStyle/>
            <a:p>
              <a:r>
                <a:rPr lang="en-US" sz="2000" b="1" dirty="0">
                  <a:solidFill>
                    <a:srgbClr val="004875"/>
                  </a:solidFill>
                </a:rPr>
                <a:t>Participant</a:t>
              </a:r>
            </a:p>
          </p:txBody>
        </p:sp>
        <p:sp>
          <p:nvSpPr>
            <p:cNvPr id="17" name="TextBox 16">
              <a:extLst>
                <a:ext uri="{FF2B5EF4-FFF2-40B4-BE49-F238E27FC236}">
                  <a16:creationId xmlns:a16="http://schemas.microsoft.com/office/drawing/2014/main" id="{86C5E760-9D92-4CE5-86ED-A1E4203C3E36}"/>
                </a:ext>
              </a:extLst>
            </p:cNvPr>
            <p:cNvSpPr txBox="1"/>
            <p:nvPr/>
          </p:nvSpPr>
          <p:spPr>
            <a:xfrm>
              <a:off x="3734057" y="4565968"/>
              <a:ext cx="884538" cy="400110"/>
            </a:xfrm>
            <a:prstGeom prst="rect">
              <a:avLst/>
            </a:prstGeom>
            <a:noFill/>
          </p:spPr>
          <p:txBody>
            <a:bodyPr wrap="none" rtlCol="0">
              <a:spAutoFit/>
            </a:bodyPr>
            <a:lstStyle/>
            <a:p>
              <a:r>
                <a:rPr lang="en-US" sz="2000" b="1" dirty="0">
                  <a:solidFill>
                    <a:srgbClr val="004875"/>
                  </a:solidFill>
                </a:rPr>
                <a:t>Parent</a:t>
              </a:r>
            </a:p>
          </p:txBody>
        </p:sp>
      </p:grpSp>
      <p:grpSp>
        <p:nvGrpSpPr>
          <p:cNvPr id="20" name="Group 19">
            <a:extLst>
              <a:ext uri="{FF2B5EF4-FFF2-40B4-BE49-F238E27FC236}">
                <a16:creationId xmlns:a16="http://schemas.microsoft.com/office/drawing/2014/main" id="{3278D2C1-1259-4CD9-91C6-998C70B21A01}"/>
              </a:ext>
            </a:extLst>
          </p:cNvPr>
          <p:cNvGrpSpPr/>
          <p:nvPr/>
        </p:nvGrpSpPr>
        <p:grpSpPr>
          <a:xfrm>
            <a:off x="4973616" y="2725989"/>
            <a:ext cx="2617939" cy="3245179"/>
            <a:chOff x="5461075" y="2362734"/>
            <a:chExt cx="2617939" cy="3245179"/>
          </a:xfrm>
        </p:grpSpPr>
        <p:pic>
          <p:nvPicPr>
            <p:cNvPr id="8" name="Graphic 7" descr="Clock">
              <a:extLst>
                <a:ext uri="{FF2B5EF4-FFF2-40B4-BE49-F238E27FC236}">
                  <a16:creationId xmlns:a16="http://schemas.microsoft.com/office/drawing/2014/main" id="{02D6AF95-CECC-4D1D-BEEF-9BB407F0D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9447" y="2362734"/>
              <a:ext cx="2132532" cy="2132532"/>
            </a:xfrm>
            <a:prstGeom prst="rect">
              <a:avLst/>
            </a:prstGeom>
          </p:spPr>
        </p:pic>
        <p:sp>
          <p:nvSpPr>
            <p:cNvPr id="19" name="TextBox 18">
              <a:extLst>
                <a:ext uri="{FF2B5EF4-FFF2-40B4-BE49-F238E27FC236}">
                  <a16:creationId xmlns:a16="http://schemas.microsoft.com/office/drawing/2014/main" id="{DAA7523F-85CD-45F2-A672-3F335306D489}"/>
                </a:ext>
              </a:extLst>
            </p:cNvPr>
            <p:cNvSpPr txBox="1"/>
            <p:nvPr/>
          </p:nvSpPr>
          <p:spPr>
            <a:xfrm>
              <a:off x="5461075" y="4407584"/>
              <a:ext cx="2617939" cy="1200329"/>
            </a:xfrm>
            <a:prstGeom prst="rect">
              <a:avLst/>
            </a:prstGeom>
            <a:noFill/>
          </p:spPr>
          <p:txBody>
            <a:bodyPr wrap="square" rtlCol="0">
              <a:spAutoFit/>
            </a:bodyPr>
            <a:lstStyle/>
            <a:p>
              <a:pPr algn="ctr"/>
              <a:r>
                <a:rPr lang="en-US" sz="2400" b="1" dirty="0">
                  <a:solidFill>
                    <a:srgbClr val="E27500"/>
                  </a:solidFill>
                </a:rPr>
                <a:t>Scheduled appointment time with providers</a:t>
              </a:r>
            </a:p>
          </p:txBody>
        </p:sp>
      </p:grpSp>
      <p:grpSp>
        <p:nvGrpSpPr>
          <p:cNvPr id="28" name="Group 27">
            <a:extLst>
              <a:ext uri="{FF2B5EF4-FFF2-40B4-BE49-F238E27FC236}">
                <a16:creationId xmlns:a16="http://schemas.microsoft.com/office/drawing/2014/main" id="{DC3F8299-E18C-4868-A460-40446182F078}"/>
              </a:ext>
            </a:extLst>
          </p:cNvPr>
          <p:cNvGrpSpPr/>
          <p:nvPr/>
        </p:nvGrpSpPr>
        <p:grpSpPr>
          <a:xfrm>
            <a:off x="6766664" y="1122823"/>
            <a:ext cx="2132532" cy="2214887"/>
            <a:chOff x="6766664" y="1122823"/>
            <a:chExt cx="2132532" cy="2214887"/>
          </a:xfrm>
        </p:grpSpPr>
        <p:sp>
          <p:nvSpPr>
            <p:cNvPr id="25" name="TextBox 24">
              <a:extLst>
                <a:ext uri="{FF2B5EF4-FFF2-40B4-BE49-F238E27FC236}">
                  <a16:creationId xmlns:a16="http://schemas.microsoft.com/office/drawing/2014/main" id="{906A980A-BD6A-4821-A050-147D93057671}"/>
                </a:ext>
              </a:extLst>
            </p:cNvPr>
            <p:cNvSpPr txBox="1"/>
            <p:nvPr/>
          </p:nvSpPr>
          <p:spPr>
            <a:xfrm>
              <a:off x="7422400" y="2937600"/>
              <a:ext cx="821059" cy="400110"/>
            </a:xfrm>
            <a:prstGeom prst="rect">
              <a:avLst/>
            </a:prstGeom>
            <a:noFill/>
          </p:spPr>
          <p:txBody>
            <a:bodyPr wrap="none" rtlCol="0">
              <a:spAutoFit/>
            </a:bodyPr>
            <a:lstStyle/>
            <a:p>
              <a:r>
                <a:rPr lang="en-US" sz="2000" b="1" dirty="0">
                  <a:solidFill>
                    <a:srgbClr val="004875"/>
                  </a:solidFill>
                </a:rPr>
                <a:t>Office</a:t>
              </a:r>
            </a:p>
          </p:txBody>
        </p:sp>
        <p:pic>
          <p:nvPicPr>
            <p:cNvPr id="27" name="Graphic 26" descr="Schoolhouse">
              <a:extLst>
                <a:ext uri="{FF2B5EF4-FFF2-40B4-BE49-F238E27FC236}">
                  <a16:creationId xmlns:a16="http://schemas.microsoft.com/office/drawing/2014/main" id="{D4E82866-35BB-4479-8EEC-680A12BEF3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66664" y="1122823"/>
              <a:ext cx="2132532" cy="2169363"/>
            </a:xfrm>
            <a:prstGeom prst="rect">
              <a:avLst/>
            </a:prstGeom>
          </p:spPr>
        </p:pic>
      </p:grpSp>
      <p:pic>
        <p:nvPicPr>
          <p:cNvPr id="2" name="Recorded Sound">
            <a:hlinkClick r:id="" action="ppaction://media"/>
            <a:extLst>
              <a:ext uri="{FF2B5EF4-FFF2-40B4-BE49-F238E27FC236}">
                <a16:creationId xmlns:a16="http://schemas.microsoft.com/office/drawing/2014/main" id="{86A33630-3F93-413C-B9A0-C955F45D880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54683" y="2421189"/>
            <a:ext cx="609600" cy="609600"/>
          </a:xfrm>
          <a:prstGeom prst="rect">
            <a:avLst/>
          </a:prstGeom>
        </p:spPr>
      </p:pic>
    </p:spTree>
    <p:extLst>
      <p:ext uri="{BB962C8B-B14F-4D97-AF65-F5344CB8AC3E}">
        <p14:creationId xmlns:p14="http://schemas.microsoft.com/office/powerpoint/2010/main" val="42045718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8" fill="hold"/>
                                        <p:tgtEl>
                                          <p:spTgt spid="2"/>
                                        </p:tgtEl>
                                      </p:cBhvr>
                                    </p:cmd>
                                  </p:childTnLst>
                                </p:cTn>
                              </p:par>
                              <p:par>
                                <p:cTn id="7" presetID="16" presetClass="entr" presetSubtype="21" fill="hold" nodeType="withEffect">
                                  <p:stCondLst>
                                    <p:cond delay="1500"/>
                                  </p:stCondLst>
                                  <p:childTnLst>
                                    <p:set>
                                      <p:cBhvr>
                                        <p:cTn id="8" dur="1" fill="hold">
                                          <p:stCondLst>
                                            <p:cond delay="0"/>
                                          </p:stCondLst>
                                        </p:cTn>
                                        <p:tgtEl>
                                          <p:spTgt spid="18"/>
                                        </p:tgtEl>
                                        <p:attrNameLst>
                                          <p:attrName>style.visibility</p:attrName>
                                        </p:attrNameLst>
                                      </p:cBhvr>
                                      <p:to>
                                        <p:strVal val="visible"/>
                                      </p:to>
                                    </p:set>
                                    <p:animEffect transition="in" filter="barn(inVertical)">
                                      <p:cBhvr>
                                        <p:cTn id="9" dur="500"/>
                                        <p:tgtEl>
                                          <p:spTgt spid="18"/>
                                        </p:tgtEl>
                                      </p:cBhvr>
                                    </p:animEffect>
                                  </p:childTnLst>
                                </p:cTn>
                              </p:par>
                              <p:par>
                                <p:cTn id="10" presetID="42" presetClass="entr" presetSubtype="0" fill="hold" nodeType="withEffect">
                                  <p:stCondLst>
                                    <p:cond delay="23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335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Waiver Case Management Objectives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6</a:t>
            </a:fld>
            <a:endParaRPr lang="en-US" dirty="0"/>
          </a:p>
        </p:txBody>
      </p:sp>
      <p:grpSp>
        <p:nvGrpSpPr>
          <p:cNvPr id="15" name="Group 14">
            <a:extLst>
              <a:ext uri="{FF2B5EF4-FFF2-40B4-BE49-F238E27FC236}">
                <a16:creationId xmlns:a16="http://schemas.microsoft.com/office/drawing/2014/main" id="{B51B8BAE-C39B-45F8-9123-687B02434B84}"/>
              </a:ext>
            </a:extLst>
          </p:cNvPr>
          <p:cNvGrpSpPr/>
          <p:nvPr/>
        </p:nvGrpSpPr>
        <p:grpSpPr>
          <a:xfrm>
            <a:off x="3631543" y="764692"/>
            <a:ext cx="4414489" cy="3399761"/>
            <a:chOff x="2447621" y="761109"/>
            <a:chExt cx="4414489" cy="3399761"/>
          </a:xfrm>
        </p:grpSpPr>
        <p:pic>
          <p:nvPicPr>
            <p:cNvPr id="6" name="Picture 5">
              <a:extLst>
                <a:ext uri="{FF2B5EF4-FFF2-40B4-BE49-F238E27FC236}">
                  <a16:creationId xmlns:a16="http://schemas.microsoft.com/office/drawing/2014/main" id="{2BC5380E-514A-4819-A92E-AF566DB29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7621" y="1278414"/>
              <a:ext cx="4273809" cy="284920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B41CA5A-E9F1-4A09-A67F-6A5E0E4CC65F}"/>
                </a:ext>
              </a:extLst>
            </p:cNvPr>
            <p:cNvSpPr/>
            <p:nvPr/>
          </p:nvSpPr>
          <p:spPr>
            <a:xfrm rot="16200000">
              <a:off x="5062202" y="2360962"/>
              <a:ext cx="3399761" cy="200055"/>
            </a:xfrm>
            <a:prstGeom prst="rect">
              <a:avLst/>
            </a:prstGeom>
          </p:spPr>
          <p:txBody>
            <a:bodyPr wrap="square">
              <a:spAutoFit/>
            </a:bodyPr>
            <a:lstStyle/>
            <a:p>
              <a:r>
                <a:rPr lang="en-US" sz="700" i="1" dirty="0">
                  <a:solidFill>
                    <a:srgbClr val="1779BA"/>
                  </a:solidFill>
                  <a:latin typeface="source sans pro" panose="020B0503030403020204" pitchFamily="34" charset="0"/>
                  <a:hlinkClick r:id="rId6">
                    <a:extLst>
                      <a:ext uri="{A12FA001-AC4F-418D-AE19-62706E023703}">
                        <ahyp:hlinkClr xmlns:ahyp="http://schemas.microsoft.com/office/drawing/2018/hyperlinkcolor" val="tx"/>
                      </a:ext>
                    </a:extLst>
                  </a:hlinkClick>
                </a:rPr>
                <a:t>"Family with therapist"</a:t>
              </a:r>
              <a:r>
                <a:rPr lang="en-US" sz="700" i="1" dirty="0">
                  <a:solidFill>
                    <a:srgbClr val="0A0A0A"/>
                  </a:solidFill>
                  <a:latin typeface="source sans pro" panose="020B0503030403020204" pitchFamily="34" charset="0"/>
                </a:rPr>
                <a:t> by </a:t>
              </a:r>
              <a:r>
                <a:rPr lang="en-US" sz="700" i="1" dirty="0" err="1">
                  <a:solidFill>
                    <a:srgbClr val="1779BA"/>
                  </a:solidFill>
                  <a:latin typeface="source sans pro" panose="020B0503030403020204" pitchFamily="34" charset="0"/>
                  <a:hlinkClick r:id="rId7">
                    <a:extLst>
                      <a:ext uri="{A12FA001-AC4F-418D-AE19-62706E023703}">
                        <ahyp:hlinkClr xmlns:ahyp="http://schemas.microsoft.com/office/drawing/2018/hyperlinkcolor" val="tx"/>
                      </a:ext>
                    </a:extLst>
                  </a:hlinkClick>
                </a:rPr>
                <a:t>pennstatenews</a:t>
              </a:r>
              <a:r>
                <a:rPr lang="en-US" sz="700" i="1" dirty="0">
                  <a:solidFill>
                    <a:srgbClr val="0A0A0A"/>
                  </a:solidFill>
                  <a:latin typeface="source sans pro" panose="020B0503030403020204" pitchFamily="34" charset="0"/>
                </a:rPr>
                <a:t> is licensed under </a:t>
              </a:r>
              <a:r>
                <a:rPr lang="en-US" sz="700" i="1" cap="all" dirty="0">
                  <a:solidFill>
                    <a:srgbClr val="1779BA"/>
                  </a:solidFill>
                  <a:latin typeface="source sans pro" panose="020B0503030403020204" pitchFamily="34" charset="0"/>
                  <a:hlinkClick r:id="rId8">
                    <a:extLst>
                      <a:ext uri="{A12FA001-AC4F-418D-AE19-62706E023703}">
                        <ahyp:hlinkClr xmlns:ahyp="http://schemas.microsoft.com/office/drawing/2018/hyperlinkcolor" val="tx"/>
                      </a:ext>
                    </a:extLst>
                  </a:hlinkClick>
                </a:rPr>
                <a:t>CC BY-NC-ND 2.0 </a:t>
              </a:r>
              <a:endParaRPr lang="en-US" sz="700" dirty="0"/>
            </a:p>
          </p:txBody>
        </p:sp>
      </p:grpSp>
      <p:sp>
        <p:nvSpPr>
          <p:cNvPr id="7" name="TextBox 6">
            <a:extLst>
              <a:ext uri="{FF2B5EF4-FFF2-40B4-BE49-F238E27FC236}">
                <a16:creationId xmlns:a16="http://schemas.microsoft.com/office/drawing/2014/main" id="{46607D83-913A-4674-B4D7-8A215D7D652B}"/>
              </a:ext>
            </a:extLst>
          </p:cNvPr>
          <p:cNvSpPr txBox="1"/>
          <p:nvPr/>
        </p:nvSpPr>
        <p:spPr>
          <a:xfrm>
            <a:off x="624415" y="1430914"/>
            <a:ext cx="2794641" cy="209826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000" b="1" dirty="0">
                <a:solidFill>
                  <a:srgbClr val="004875"/>
                </a:solidFill>
              </a:rPr>
              <a:t>Counsel</a:t>
            </a:r>
          </a:p>
          <a:p>
            <a:pPr marL="914400" lvl="1" indent="-457200">
              <a:lnSpc>
                <a:spcPct val="150000"/>
              </a:lnSpc>
              <a:buFont typeface="Arial" panose="020B0604020202020204" pitchFamily="34" charset="0"/>
              <a:buChar char="•"/>
            </a:pPr>
            <a:r>
              <a:rPr lang="en-US" sz="3000" b="1" dirty="0">
                <a:solidFill>
                  <a:srgbClr val="007630"/>
                </a:solidFill>
              </a:rPr>
              <a:t>Support</a:t>
            </a:r>
          </a:p>
          <a:p>
            <a:pPr marL="1371600" lvl="2" indent="-457200">
              <a:lnSpc>
                <a:spcPct val="150000"/>
              </a:lnSpc>
              <a:buFont typeface="Arial" panose="020B0604020202020204" pitchFamily="34" charset="0"/>
              <a:buChar char="•"/>
            </a:pPr>
            <a:r>
              <a:rPr lang="en-US" sz="3000" b="1" dirty="0">
                <a:solidFill>
                  <a:srgbClr val="004875"/>
                </a:solidFill>
              </a:rPr>
              <a:t>Assist</a:t>
            </a:r>
          </a:p>
        </p:txBody>
      </p:sp>
      <p:grpSp>
        <p:nvGrpSpPr>
          <p:cNvPr id="10" name="Group 9">
            <a:extLst>
              <a:ext uri="{FF2B5EF4-FFF2-40B4-BE49-F238E27FC236}">
                <a16:creationId xmlns:a16="http://schemas.microsoft.com/office/drawing/2014/main" id="{826EF8AE-A2D5-4C8F-A49B-2D27DA355CD6}"/>
              </a:ext>
            </a:extLst>
          </p:cNvPr>
          <p:cNvGrpSpPr/>
          <p:nvPr/>
        </p:nvGrpSpPr>
        <p:grpSpPr>
          <a:xfrm>
            <a:off x="1082284" y="4252428"/>
            <a:ext cx="4228000" cy="1878905"/>
            <a:chOff x="1119862" y="4302532"/>
            <a:chExt cx="4228000" cy="1878905"/>
          </a:xfrm>
        </p:grpSpPr>
        <p:pic>
          <p:nvPicPr>
            <p:cNvPr id="8" name="Graphic 7" descr="Puzzle pieces">
              <a:extLst>
                <a:ext uri="{FF2B5EF4-FFF2-40B4-BE49-F238E27FC236}">
                  <a16:creationId xmlns:a16="http://schemas.microsoft.com/office/drawing/2014/main" id="{638F3BDF-41F7-4D46-A28E-814D0A8D91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9862" y="4302532"/>
              <a:ext cx="1878905" cy="1878905"/>
            </a:xfrm>
            <a:prstGeom prst="rect">
              <a:avLst/>
            </a:prstGeom>
          </p:spPr>
        </p:pic>
        <p:sp>
          <p:nvSpPr>
            <p:cNvPr id="9" name="TextBox 8">
              <a:extLst>
                <a:ext uri="{FF2B5EF4-FFF2-40B4-BE49-F238E27FC236}">
                  <a16:creationId xmlns:a16="http://schemas.microsoft.com/office/drawing/2014/main" id="{94FAD4A0-9768-43D1-809D-3B9DF81E4264}"/>
                </a:ext>
              </a:extLst>
            </p:cNvPr>
            <p:cNvSpPr txBox="1"/>
            <p:nvPr/>
          </p:nvSpPr>
          <p:spPr>
            <a:xfrm>
              <a:off x="2059314" y="4906058"/>
              <a:ext cx="3288548" cy="671851"/>
            </a:xfrm>
            <a:prstGeom prst="rect">
              <a:avLst/>
            </a:prstGeom>
            <a:noFill/>
          </p:spPr>
          <p:txBody>
            <a:bodyPr wrap="square" rtlCol="0">
              <a:spAutoFit/>
            </a:bodyPr>
            <a:lstStyle/>
            <a:p>
              <a:pPr>
                <a:lnSpc>
                  <a:spcPct val="150000"/>
                </a:lnSpc>
              </a:pPr>
              <a:r>
                <a:rPr lang="en-US" sz="2400" b="1" dirty="0">
                  <a:solidFill>
                    <a:srgbClr val="004875"/>
                  </a:solidFill>
                </a:rPr>
                <a:t>	</a:t>
              </a:r>
              <a:r>
                <a:rPr lang="en-US" sz="2800" b="1" dirty="0">
                  <a:solidFill>
                    <a:srgbClr val="004875"/>
                  </a:solidFill>
                </a:rPr>
                <a:t>Problem-solving</a:t>
              </a:r>
            </a:p>
          </p:txBody>
        </p:sp>
      </p:grpSp>
      <p:grpSp>
        <p:nvGrpSpPr>
          <p:cNvPr id="14" name="Group 13">
            <a:extLst>
              <a:ext uri="{FF2B5EF4-FFF2-40B4-BE49-F238E27FC236}">
                <a16:creationId xmlns:a16="http://schemas.microsoft.com/office/drawing/2014/main" id="{BBEEEE1E-C0AE-436A-A193-D4E1C3A10CB8}"/>
              </a:ext>
            </a:extLst>
          </p:cNvPr>
          <p:cNvGrpSpPr/>
          <p:nvPr/>
        </p:nvGrpSpPr>
        <p:grpSpPr>
          <a:xfrm rot="261593">
            <a:off x="5821198" y="4010725"/>
            <a:ext cx="2159031" cy="2225997"/>
            <a:chOff x="5607745" y="4245470"/>
            <a:chExt cx="1878905" cy="1878905"/>
          </a:xfrm>
        </p:grpSpPr>
        <p:pic>
          <p:nvPicPr>
            <p:cNvPr id="12" name="Graphic 11" descr="Open folder">
              <a:extLst>
                <a:ext uri="{FF2B5EF4-FFF2-40B4-BE49-F238E27FC236}">
                  <a16:creationId xmlns:a16="http://schemas.microsoft.com/office/drawing/2014/main" id="{989B50F1-4E54-4AEF-8996-4EDB781062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7745" y="4245470"/>
              <a:ext cx="1878905" cy="1878905"/>
            </a:xfrm>
            <a:prstGeom prst="rect">
              <a:avLst/>
            </a:prstGeom>
          </p:spPr>
        </p:pic>
        <p:sp>
          <p:nvSpPr>
            <p:cNvPr id="13" name="TextBox 12">
              <a:extLst>
                <a:ext uri="{FF2B5EF4-FFF2-40B4-BE49-F238E27FC236}">
                  <a16:creationId xmlns:a16="http://schemas.microsoft.com/office/drawing/2014/main" id="{4945F224-E27A-4E81-ACF3-16C2FC1D883B}"/>
                </a:ext>
              </a:extLst>
            </p:cNvPr>
            <p:cNvSpPr txBox="1"/>
            <p:nvPr/>
          </p:nvSpPr>
          <p:spPr>
            <a:xfrm rot="133476">
              <a:off x="5702193" y="5103118"/>
              <a:ext cx="1698293" cy="646331"/>
            </a:xfrm>
            <a:prstGeom prst="rect">
              <a:avLst/>
            </a:prstGeom>
            <a:noFill/>
          </p:spPr>
          <p:txBody>
            <a:bodyPr wrap="square" rtlCol="0">
              <a:spAutoFit/>
            </a:bodyPr>
            <a:lstStyle/>
            <a:p>
              <a:pPr algn="ctr"/>
              <a:r>
                <a:rPr lang="en-US" b="1" dirty="0">
                  <a:solidFill>
                    <a:srgbClr val="004875"/>
                  </a:solidFill>
                </a:rPr>
                <a:t>Waiver </a:t>
              </a:r>
            </a:p>
            <a:p>
              <a:pPr algn="ctr"/>
              <a:r>
                <a:rPr lang="en-US" b="1" dirty="0">
                  <a:solidFill>
                    <a:srgbClr val="004875"/>
                  </a:solidFill>
                </a:rPr>
                <a:t>Record</a:t>
              </a:r>
              <a:endParaRPr lang="en-US" sz="2800" b="1" dirty="0">
                <a:solidFill>
                  <a:srgbClr val="004875"/>
                </a:solidFill>
              </a:endParaRPr>
            </a:p>
          </p:txBody>
        </p:sp>
      </p:grpSp>
      <p:pic>
        <p:nvPicPr>
          <p:cNvPr id="5" name="Recorded Sound">
            <a:hlinkClick r:id="" action="ppaction://media"/>
            <a:extLst>
              <a:ext uri="{FF2B5EF4-FFF2-40B4-BE49-F238E27FC236}">
                <a16:creationId xmlns:a16="http://schemas.microsoft.com/office/drawing/2014/main" id="{78530EF2-1082-4387-84B9-E904106A48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4445" y="3529181"/>
            <a:ext cx="609600" cy="609600"/>
          </a:xfrm>
          <a:prstGeom prst="rect">
            <a:avLst/>
          </a:prstGeom>
        </p:spPr>
      </p:pic>
    </p:spTree>
    <p:extLst>
      <p:ext uri="{BB962C8B-B14F-4D97-AF65-F5344CB8AC3E}">
        <p14:creationId xmlns:p14="http://schemas.microsoft.com/office/powerpoint/2010/main" val="495595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2" fill="hold"/>
                                        <p:tgtEl>
                                          <p:spTgt spid="5"/>
                                        </p:tgtEl>
                                      </p:cBhvr>
                                    </p:cmd>
                                  </p:childTnLst>
                                </p:cTn>
                              </p:par>
                              <p:par>
                                <p:cTn id="7" presetID="55" presetClass="entr" presetSubtype="0" fill="hold" nodeType="withEffect">
                                  <p:stCondLst>
                                    <p:cond delay="1500"/>
                                  </p:stCondLst>
                                  <p:childTnLst>
                                    <p:set>
                                      <p:cBhvr>
                                        <p:cTn id="8" dur="1" fill="hold">
                                          <p:stCondLst>
                                            <p:cond delay="0"/>
                                          </p:stCondLst>
                                        </p:cTn>
                                        <p:tgtEl>
                                          <p:spTgt spid="15"/>
                                        </p:tgtEl>
                                        <p:attrNameLst>
                                          <p:attrName>style.visibility</p:attrName>
                                        </p:attrNameLst>
                                      </p:cBhvr>
                                      <p:to>
                                        <p:strVal val="visible"/>
                                      </p:to>
                                    </p:set>
                                    <p:anim calcmode="lin" valueType="num">
                                      <p:cBhvr>
                                        <p:cTn id="9" dur="1000" fill="hold"/>
                                        <p:tgtEl>
                                          <p:spTgt spid="15"/>
                                        </p:tgtEl>
                                        <p:attrNameLst>
                                          <p:attrName>ppt_w</p:attrName>
                                        </p:attrNameLst>
                                      </p:cBhvr>
                                      <p:tavLst>
                                        <p:tav tm="0">
                                          <p:val>
                                            <p:strVal val="#ppt_w*0.70"/>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Effect transition="in" filter="fade">
                                      <p:cBhvr>
                                        <p:cTn id="11" dur="1000"/>
                                        <p:tgtEl>
                                          <p:spTgt spid="15"/>
                                        </p:tgtEl>
                                      </p:cBhvr>
                                    </p:animEffect>
                                  </p:childTnLst>
                                </p:cTn>
                              </p:par>
                              <p:par>
                                <p:cTn id="12" presetID="42" presetClass="entr" presetSubtype="0" fill="hold" grpId="0" nodeType="withEffect">
                                  <p:stCondLst>
                                    <p:cond delay="10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50" presetClass="entr" presetSubtype="0" decel="100000" fill="hold" nodeType="withEffect">
                                  <p:stCondLst>
                                    <p:cond delay="20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par>
                                <p:cTn id="22" presetID="42" presetClass="entr" presetSubtype="0" fill="hold" nodeType="withEffect">
                                  <p:stCondLst>
                                    <p:cond delay="350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 Changes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7</a:t>
            </a:fld>
            <a:endParaRPr lang="en-US" dirty="0"/>
          </a:p>
        </p:txBody>
      </p:sp>
      <p:grpSp>
        <p:nvGrpSpPr>
          <p:cNvPr id="2" name="Group 1">
            <a:extLst>
              <a:ext uri="{FF2B5EF4-FFF2-40B4-BE49-F238E27FC236}">
                <a16:creationId xmlns:a16="http://schemas.microsoft.com/office/drawing/2014/main" id="{A1441C4C-FCC4-47D5-A7B3-D2C6FFB48FD5}"/>
              </a:ext>
            </a:extLst>
          </p:cNvPr>
          <p:cNvGrpSpPr/>
          <p:nvPr/>
        </p:nvGrpSpPr>
        <p:grpSpPr>
          <a:xfrm>
            <a:off x="837355" y="1192649"/>
            <a:ext cx="3919401" cy="2757141"/>
            <a:chOff x="2674691" y="1174811"/>
            <a:chExt cx="3919246" cy="2519863"/>
          </a:xfrm>
        </p:grpSpPr>
        <p:pic>
          <p:nvPicPr>
            <p:cNvPr id="5" name="Picture 4">
              <a:extLst>
                <a:ext uri="{FF2B5EF4-FFF2-40B4-BE49-F238E27FC236}">
                  <a16:creationId xmlns:a16="http://schemas.microsoft.com/office/drawing/2014/main" id="{8CF7A65F-CED5-4B4A-A947-9C529B445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691" y="1174811"/>
              <a:ext cx="3794618" cy="251986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1D7FBA8-D0CD-4CD3-90B8-A60B9AE506E9}"/>
                </a:ext>
              </a:extLst>
            </p:cNvPr>
            <p:cNvSpPr/>
            <p:nvPr/>
          </p:nvSpPr>
          <p:spPr>
            <a:xfrm rot="16200000">
              <a:off x="5476290" y="2419106"/>
              <a:ext cx="2035247" cy="200047"/>
            </a:xfrm>
            <a:prstGeom prst="rect">
              <a:avLst/>
            </a:prstGeom>
          </p:spPr>
          <p:txBody>
            <a:bodyPr wrap="none">
              <a:spAutoFit/>
            </a:bodyPr>
            <a:lstStyle/>
            <a:p>
              <a:r>
                <a:rPr lang="en-US" sz="700" i="1" dirty="0">
                  <a:solidFill>
                    <a:srgbClr val="1779BA"/>
                  </a:solidFill>
                  <a:latin typeface="source sans pro" panose="020B0503030403020204" pitchFamily="34" charset="0"/>
                  <a:hlinkClick r:id="rId6"/>
                </a:rPr>
                <a:t>"Revision"</a:t>
              </a:r>
              <a:r>
                <a:rPr lang="en-US" sz="700" i="1" dirty="0">
                  <a:solidFill>
                    <a:srgbClr val="0A0A0A"/>
                  </a:solidFill>
                  <a:latin typeface="source sans pro" panose="020B0503030403020204" pitchFamily="34" charset="0"/>
                </a:rPr>
                <a:t> by </a:t>
              </a:r>
              <a:r>
                <a:rPr lang="en-US" sz="700" i="1" dirty="0" err="1">
                  <a:solidFill>
                    <a:srgbClr val="1779BA"/>
                  </a:solidFill>
                  <a:latin typeface="source sans pro" panose="020B0503030403020204" pitchFamily="34" charset="0"/>
                  <a:hlinkClick r:id="rId7"/>
                </a:rPr>
                <a:t>raindog</a:t>
              </a:r>
              <a:r>
                <a:rPr lang="en-US" sz="700" i="1" dirty="0">
                  <a:solidFill>
                    <a:srgbClr val="0A0A0A"/>
                  </a:solidFill>
                  <a:latin typeface="source sans pro" panose="020B0503030403020204" pitchFamily="34" charset="0"/>
                </a:rPr>
                <a:t> is licensed under </a:t>
              </a:r>
              <a:r>
                <a:rPr lang="en-US" sz="700" i="1" cap="all" dirty="0">
                  <a:solidFill>
                    <a:srgbClr val="1468A0"/>
                  </a:solidFill>
                  <a:latin typeface="source sans pro" panose="020B0503030403020204" pitchFamily="34" charset="0"/>
                  <a:hlinkClick r:id="rId8"/>
                </a:rPr>
                <a:t>CC BY-NC-SA 2.0 </a:t>
              </a:r>
              <a:endParaRPr lang="en-US" sz="700" dirty="0"/>
            </a:p>
          </p:txBody>
        </p:sp>
      </p:grpSp>
      <p:pic>
        <p:nvPicPr>
          <p:cNvPr id="14" name="Graphic 13" descr="Line arrow Straight">
            <a:extLst>
              <a:ext uri="{FF2B5EF4-FFF2-40B4-BE49-F238E27FC236}">
                <a16:creationId xmlns:a16="http://schemas.microsoft.com/office/drawing/2014/main" id="{14868630-62A0-488D-94E3-612FC457F8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931774" y="4432384"/>
            <a:ext cx="1641595" cy="1281316"/>
          </a:xfrm>
          <a:prstGeom prst="rect">
            <a:avLst/>
          </a:prstGeom>
        </p:spPr>
      </p:pic>
      <p:grpSp>
        <p:nvGrpSpPr>
          <p:cNvPr id="18" name="Group 17">
            <a:extLst>
              <a:ext uri="{FF2B5EF4-FFF2-40B4-BE49-F238E27FC236}">
                <a16:creationId xmlns:a16="http://schemas.microsoft.com/office/drawing/2014/main" id="{6A914C2C-2CB9-456E-8B8D-0CE6335A7ADF}"/>
              </a:ext>
            </a:extLst>
          </p:cNvPr>
          <p:cNvGrpSpPr/>
          <p:nvPr/>
        </p:nvGrpSpPr>
        <p:grpSpPr>
          <a:xfrm>
            <a:off x="5745791" y="3976594"/>
            <a:ext cx="2047112" cy="2075634"/>
            <a:chOff x="1535333" y="4187380"/>
            <a:chExt cx="1731339" cy="1731339"/>
          </a:xfrm>
        </p:grpSpPr>
        <p:pic>
          <p:nvPicPr>
            <p:cNvPr id="8" name="Graphic 7" descr="Call center">
              <a:extLst>
                <a:ext uri="{FF2B5EF4-FFF2-40B4-BE49-F238E27FC236}">
                  <a16:creationId xmlns:a16="http://schemas.microsoft.com/office/drawing/2014/main" id="{6DD72A64-2B27-42C6-8D0E-D33124DDB0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35333" y="4187380"/>
              <a:ext cx="1731339" cy="1731339"/>
            </a:xfrm>
            <a:prstGeom prst="rect">
              <a:avLst/>
            </a:prstGeom>
          </p:spPr>
        </p:pic>
        <p:sp>
          <p:nvSpPr>
            <p:cNvPr id="17" name="TextBox 16">
              <a:extLst>
                <a:ext uri="{FF2B5EF4-FFF2-40B4-BE49-F238E27FC236}">
                  <a16:creationId xmlns:a16="http://schemas.microsoft.com/office/drawing/2014/main" id="{D8EA121E-9160-4BA1-AB8D-EE99231A7D54}"/>
                </a:ext>
              </a:extLst>
            </p:cNvPr>
            <p:cNvSpPr txBox="1"/>
            <p:nvPr/>
          </p:nvSpPr>
          <p:spPr>
            <a:xfrm>
              <a:off x="2087905" y="5314424"/>
              <a:ext cx="774507" cy="400110"/>
            </a:xfrm>
            <a:prstGeom prst="rect">
              <a:avLst/>
            </a:prstGeom>
            <a:noFill/>
          </p:spPr>
          <p:txBody>
            <a:bodyPr wrap="none" rtlCol="0">
              <a:spAutoFit/>
            </a:bodyPr>
            <a:lstStyle/>
            <a:p>
              <a:r>
                <a:rPr lang="en-US" sz="2000" b="1" dirty="0">
                  <a:solidFill>
                    <a:srgbClr val="004875"/>
                  </a:solidFill>
                </a:rPr>
                <a:t>WCM</a:t>
              </a:r>
            </a:p>
          </p:txBody>
        </p:sp>
      </p:grpSp>
      <p:grpSp>
        <p:nvGrpSpPr>
          <p:cNvPr id="10" name="Group 9">
            <a:extLst>
              <a:ext uri="{FF2B5EF4-FFF2-40B4-BE49-F238E27FC236}">
                <a16:creationId xmlns:a16="http://schemas.microsoft.com/office/drawing/2014/main" id="{316E689F-F8A6-4527-94A0-3AA56AA0CDCF}"/>
              </a:ext>
            </a:extLst>
          </p:cNvPr>
          <p:cNvGrpSpPr/>
          <p:nvPr/>
        </p:nvGrpSpPr>
        <p:grpSpPr>
          <a:xfrm>
            <a:off x="5688247" y="1257452"/>
            <a:ext cx="2600630" cy="2600630"/>
            <a:chOff x="5688247" y="1257452"/>
            <a:chExt cx="2600630" cy="2600630"/>
          </a:xfrm>
        </p:grpSpPr>
        <p:pic>
          <p:nvPicPr>
            <p:cNvPr id="9" name="Graphic 8" descr="Checklist RTL">
              <a:extLst>
                <a:ext uri="{FF2B5EF4-FFF2-40B4-BE49-F238E27FC236}">
                  <a16:creationId xmlns:a16="http://schemas.microsoft.com/office/drawing/2014/main" id="{B2EEBA47-95E5-4A9C-AE39-6B9D16A107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07572">
              <a:off x="5688247" y="1257452"/>
              <a:ext cx="2600630" cy="2600630"/>
            </a:xfrm>
            <a:prstGeom prst="rect">
              <a:avLst/>
            </a:prstGeom>
          </p:spPr>
        </p:pic>
        <p:sp>
          <p:nvSpPr>
            <p:cNvPr id="15" name="TextBox 14">
              <a:extLst>
                <a:ext uri="{FF2B5EF4-FFF2-40B4-BE49-F238E27FC236}">
                  <a16:creationId xmlns:a16="http://schemas.microsoft.com/office/drawing/2014/main" id="{ED5C7F93-F678-440D-8B89-74F08CE0DCA8}"/>
                </a:ext>
              </a:extLst>
            </p:cNvPr>
            <p:cNvSpPr txBox="1"/>
            <p:nvPr/>
          </p:nvSpPr>
          <p:spPr>
            <a:xfrm rot="477481">
              <a:off x="6787183" y="1404973"/>
              <a:ext cx="720647" cy="307777"/>
            </a:xfrm>
            <a:prstGeom prst="rect">
              <a:avLst/>
            </a:prstGeom>
            <a:noFill/>
          </p:spPr>
          <p:txBody>
            <a:bodyPr wrap="none" rtlCol="0">
              <a:spAutoFit/>
            </a:bodyPr>
            <a:lstStyle/>
            <a:p>
              <a:r>
                <a:rPr lang="en-US" sz="1400" b="1" dirty="0">
                  <a:solidFill>
                    <a:schemeClr val="bg1"/>
                  </a:solidFill>
                </a:rPr>
                <a:t>Results</a:t>
              </a:r>
            </a:p>
          </p:txBody>
        </p:sp>
      </p:grpSp>
      <p:pic>
        <p:nvPicPr>
          <p:cNvPr id="13" name="Graphic 12" descr="Group of men">
            <a:extLst>
              <a:ext uri="{FF2B5EF4-FFF2-40B4-BE49-F238E27FC236}">
                <a16:creationId xmlns:a16="http://schemas.microsoft.com/office/drawing/2014/main" id="{5C4A2963-FE4F-4301-BEAC-BFEBB88D16E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33962" y="4140918"/>
            <a:ext cx="1864248" cy="1864248"/>
          </a:xfrm>
          <a:prstGeom prst="rect">
            <a:avLst/>
          </a:prstGeom>
        </p:spPr>
      </p:pic>
      <p:pic>
        <p:nvPicPr>
          <p:cNvPr id="7" name="Recorded Sound">
            <a:hlinkClick r:id="" action="ppaction://media"/>
            <a:extLst>
              <a:ext uri="{FF2B5EF4-FFF2-40B4-BE49-F238E27FC236}">
                <a16:creationId xmlns:a16="http://schemas.microsoft.com/office/drawing/2014/main" id="{8B152125-D081-4902-8FA3-3CB48884780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8419" y="4127584"/>
            <a:ext cx="609600" cy="609600"/>
          </a:xfrm>
          <a:prstGeom prst="rect">
            <a:avLst/>
          </a:prstGeom>
        </p:spPr>
      </p:pic>
    </p:spTree>
    <p:extLst>
      <p:ext uri="{BB962C8B-B14F-4D97-AF65-F5344CB8AC3E}">
        <p14:creationId xmlns:p14="http://schemas.microsoft.com/office/powerpoint/2010/main" val="24993477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9" fill="hold"/>
                                        <p:tgtEl>
                                          <p:spTgt spid="7"/>
                                        </p:tgtEl>
                                      </p:cBhvr>
                                    </p:cmd>
                                  </p:childTnLst>
                                </p:cTn>
                              </p:par>
                              <p:par>
                                <p:cTn id="7" presetID="47" presetClass="entr" presetSubtype="0" fill="hold"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 presetClass="entr" presetSubtype="3" fill="hold" nodeType="withEffect">
                                  <p:stCondLst>
                                    <p:cond delay="55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par>
                                <p:cTn id="16" presetID="2" presetClass="entr" presetSubtype="8" fill="hold" nodeType="withEffect">
                                  <p:stCondLst>
                                    <p:cond delay="8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10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14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Waiver Case Management Contact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8</a:t>
            </a:fld>
            <a:endParaRPr lang="en-US" dirty="0"/>
          </a:p>
        </p:txBody>
      </p:sp>
      <p:pic>
        <p:nvPicPr>
          <p:cNvPr id="11" name="Graphic 10" descr="Telephone">
            <a:extLst>
              <a:ext uri="{FF2B5EF4-FFF2-40B4-BE49-F238E27FC236}">
                <a16:creationId xmlns:a16="http://schemas.microsoft.com/office/drawing/2014/main" id="{B504F40B-333C-494B-A7F3-F55236F2EE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7948" y="1121911"/>
            <a:ext cx="1557997" cy="1557997"/>
          </a:xfrm>
          <a:prstGeom prst="rect">
            <a:avLst/>
          </a:prstGeom>
        </p:spPr>
      </p:pic>
      <p:pic>
        <p:nvPicPr>
          <p:cNvPr id="16" name="Graphic 15" descr="Smart Phone">
            <a:extLst>
              <a:ext uri="{FF2B5EF4-FFF2-40B4-BE49-F238E27FC236}">
                <a16:creationId xmlns:a16="http://schemas.microsoft.com/office/drawing/2014/main" id="{14EF21CB-A46B-4A7D-843D-E16D9E5206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84622">
            <a:off x="6457946" y="2854622"/>
            <a:ext cx="1557997" cy="1557997"/>
          </a:xfrm>
          <a:prstGeom prst="rect">
            <a:avLst/>
          </a:prstGeom>
        </p:spPr>
      </p:pic>
      <p:pic>
        <p:nvPicPr>
          <p:cNvPr id="20" name="Graphic 19" descr="Computer">
            <a:extLst>
              <a:ext uri="{FF2B5EF4-FFF2-40B4-BE49-F238E27FC236}">
                <a16:creationId xmlns:a16="http://schemas.microsoft.com/office/drawing/2014/main" id="{05B99953-6C6E-40F0-92BA-514887D303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88125" y="4455956"/>
            <a:ext cx="1697641" cy="1697641"/>
          </a:xfrm>
          <a:prstGeom prst="rect">
            <a:avLst/>
          </a:prstGeom>
        </p:spPr>
      </p:pic>
      <p:grpSp>
        <p:nvGrpSpPr>
          <p:cNvPr id="7" name="Group 6">
            <a:extLst>
              <a:ext uri="{FF2B5EF4-FFF2-40B4-BE49-F238E27FC236}">
                <a16:creationId xmlns:a16="http://schemas.microsoft.com/office/drawing/2014/main" id="{40C94FC9-F7B5-4AB6-AC7F-5982BF691F18}"/>
              </a:ext>
            </a:extLst>
          </p:cNvPr>
          <p:cNvGrpSpPr/>
          <p:nvPr/>
        </p:nvGrpSpPr>
        <p:grpSpPr>
          <a:xfrm>
            <a:off x="1128055" y="1428142"/>
            <a:ext cx="4762500" cy="2825566"/>
            <a:chOff x="1128055" y="1428142"/>
            <a:chExt cx="4762500" cy="2825566"/>
          </a:xfrm>
        </p:grpSpPr>
        <p:pic>
          <p:nvPicPr>
            <p:cNvPr id="5" name="Picture 4">
              <a:extLst>
                <a:ext uri="{FF2B5EF4-FFF2-40B4-BE49-F238E27FC236}">
                  <a16:creationId xmlns:a16="http://schemas.microsoft.com/office/drawing/2014/main" id="{D1ECABFC-A795-4851-A4C3-33FCCDE61F6F}"/>
                </a:ext>
              </a:extLst>
            </p:cNvPr>
            <p:cNvPicPr>
              <a:picLocks noChangeAspect="1"/>
            </p:cNvPicPr>
            <p:nvPr/>
          </p:nvPicPr>
          <p:blipFill>
            <a:blip r:embed="rId11"/>
            <a:stretch>
              <a:fillRect/>
            </a:stretch>
          </p:blipFill>
          <p:spPr>
            <a:xfrm>
              <a:off x="1128055" y="1428142"/>
              <a:ext cx="4762500" cy="267652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21E57DC-F361-4EF8-BDAF-FC07068DBDC0}"/>
                </a:ext>
              </a:extLst>
            </p:cNvPr>
            <p:cNvSpPr/>
            <p:nvPr/>
          </p:nvSpPr>
          <p:spPr>
            <a:xfrm>
              <a:off x="1128055" y="4069042"/>
              <a:ext cx="2535383" cy="184666"/>
            </a:xfrm>
            <a:prstGeom prst="rect">
              <a:avLst/>
            </a:prstGeom>
          </p:spPr>
          <p:txBody>
            <a:bodyPr wrap="square">
              <a:spAutoFit/>
            </a:bodyPr>
            <a:lstStyle/>
            <a:p>
              <a:r>
                <a:rPr lang="en-US" sz="600" i="1" dirty="0">
                  <a:solidFill>
                    <a:srgbClr val="1779BA"/>
                  </a:solidFill>
                  <a:latin typeface="Source Sans Pro" panose="020B0503030403020204" pitchFamily="34" charset="0"/>
                  <a:hlinkClick r:id="rId12"/>
                </a:rPr>
                <a:t>"February 10, 2010 Lugano"</a:t>
              </a:r>
              <a:r>
                <a:rPr lang="en-US" sz="600" i="1" dirty="0">
                  <a:solidFill>
                    <a:srgbClr val="0A0A0A"/>
                  </a:solidFill>
                  <a:latin typeface="Source Sans Pro" panose="020B0503030403020204" pitchFamily="34" charset="0"/>
                </a:rPr>
                <a:t> by </a:t>
              </a:r>
              <a:r>
                <a:rPr lang="en-US" sz="600" i="1" dirty="0" err="1">
                  <a:solidFill>
                    <a:srgbClr val="1779BA"/>
                  </a:solidFill>
                  <a:latin typeface="Source Sans Pro" panose="020B0503030403020204" pitchFamily="34" charset="0"/>
                  <a:hlinkClick r:id="rId13"/>
                </a:rPr>
                <a:t>fuyunam</a:t>
              </a:r>
              <a:r>
                <a:rPr lang="en-US" sz="600" i="1" dirty="0">
                  <a:solidFill>
                    <a:srgbClr val="0A0A0A"/>
                  </a:solidFill>
                  <a:latin typeface="Source Sans Pro" panose="020B0503030403020204" pitchFamily="34" charset="0"/>
                </a:rPr>
                <a:t> is licensed under </a:t>
              </a:r>
              <a:r>
                <a:rPr lang="en-US" sz="600" i="1" cap="all" dirty="0">
                  <a:solidFill>
                    <a:srgbClr val="1468A0"/>
                  </a:solidFill>
                  <a:latin typeface="Source Sans Pro" panose="020B0503030403020204" pitchFamily="34" charset="0"/>
                  <a:hlinkClick r:id="rId14"/>
                </a:rPr>
                <a:t>CC BY-NC-ND 2.0 </a:t>
              </a:r>
              <a:endParaRPr lang="en-US" sz="600" dirty="0"/>
            </a:p>
          </p:txBody>
        </p:sp>
      </p:grpSp>
      <p:sp>
        <p:nvSpPr>
          <p:cNvPr id="12" name="TextBox 11">
            <a:extLst>
              <a:ext uri="{FF2B5EF4-FFF2-40B4-BE49-F238E27FC236}">
                <a16:creationId xmlns:a16="http://schemas.microsoft.com/office/drawing/2014/main" id="{442CF31A-5AB9-431D-B32B-522E92F6C030}"/>
              </a:ext>
            </a:extLst>
          </p:cNvPr>
          <p:cNvSpPr txBox="1"/>
          <p:nvPr/>
        </p:nvSpPr>
        <p:spPr>
          <a:xfrm>
            <a:off x="753434" y="4631859"/>
            <a:ext cx="4762500" cy="1143070"/>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Ø"/>
            </a:pPr>
            <a:r>
              <a:rPr lang="en-US" sz="2400" b="1" dirty="0">
                <a:solidFill>
                  <a:srgbClr val="007630"/>
                </a:solidFill>
              </a:rPr>
              <a:t>Meaningful Communication</a:t>
            </a:r>
          </a:p>
          <a:p>
            <a:pPr marL="342900" indent="-342900" algn="ctr">
              <a:lnSpc>
                <a:spcPct val="150000"/>
              </a:lnSpc>
              <a:buFont typeface="Wingdings" panose="05000000000000000000" pitchFamily="2" charset="2"/>
              <a:buChar char="Ø"/>
            </a:pPr>
            <a:r>
              <a:rPr lang="en-US" sz="2400" b="1" dirty="0">
                <a:solidFill>
                  <a:srgbClr val="004875"/>
                </a:solidFill>
              </a:rPr>
              <a:t>WCM activities</a:t>
            </a:r>
          </a:p>
        </p:txBody>
      </p:sp>
      <p:pic>
        <p:nvPicPr>
          <p:cNvPr id="2" name="Recorded Sound">
            <a:hlinkClick r:id="" action="ppaction://media"/>
            <a:extLst>
              <a:ext uri="{FF2B5EF4-FFF2-40B4-BE49-F238E27FC236}">
                <a16:creationId xmlns:a16="http://schemas.microsoft.com/office/drawing/2014/main" id="{6B9F71B7-8ECB-4572-AEB3-3618D6102D5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09311" y="4253708"/>
            <a:ext cx="609600" cy="609600"/>
          </a:xfrm>
          <a:prstGeom prst="rect">
            <a:avLst/>
          </a:prstGeom>
        </p:spPr>
      </p:pic>
    </p:spTree>
    <p:extLst>
      <p:ext uri="{BB962C8B-B14F-4D97-AF65-F5344CB8AC3E}">
        <p14:creationId xmlns:p14="http://schemas.microsoft.com/office/powerpoint/2010/main" val="15933569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91" fill="hold"/>
                                        <p:tgtEl>
                                          <p:spTgt spid="2"/>
                                        </p:tgtEl>
                                      </p:cBhvr>
                                    </p:cmd>
                                  </p:childTnLst>
                                </p:cTn>
                              </p:par>
                              <p:par>
                                <p:cTn id="7" presetID="47" presetClass="entr" presetSubtype="0" fill="hold" nodeType="withEffect">
                                  <p:stCondLst>
                                    <p:cond delay="1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7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3" presetClass="entr" presetSubtype="16" fill="hold" nodeType="withEffect">
                                  <p:stCondLst>
                                    <p:cond delay="200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225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2400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Quarterly Visits</a:t>
            </a:r>
          </a:p>
        </p:txBody>
      </p:sp>
      <p:sp>
        <p:nvSpPr>
          <p:cNvPr id="4" name="Slide Number Placeholder 3"/>
          <p:cNvSpPr>
            <a:spLocks noGrp="1"/>
          </p:cNvSpPr>
          <p:nvPr>
            <p:ph type="sldNum" sz="quarter" idx="10"/>
          </p:nvPr>
        </p:nvSpPr>
        <p:spPr>
          <a:xfrm>
            <a:off x="6457950" y="6318772"/>
            <a:ext cx="2057400" cy="365125"/>
          </a:xfrm>
        </p:spPr>
        <p:txBody>
          <a:bodyPr/>
          <a:lstStyle/>
          <a:p>
            <a:fld id="{C1640D55-031C-4AD9-A16C-4EFA2F922910}" type="slidenum">
              <a:rPr lang="en-US" smtClean="0"/>
              <a:pPr/>
              <a:t>9</a:t>
            </a:fld>
            <a:endParaRPr lang="en-US" dirty="0"/>
          </a:p>
        </p:txBody>
      </p:sp>
      <p:grpSp>
        <p:nvGrpSpPr>
          <p:cNvPr id="12" name="Group 11">
            <a:extLst>
              <a:ext uri="{FF2B5EF4-FFF2-40B4-BE49-F238E27FC236}">
                <a16:creationId xmlns:a16="http://schemas.microsoft.com/office/drawing/2014/main" id="{D7166D5A-F538-40F1-A280-278E7D24C981}"/>
              </a:ext>
            </a:extLst>
          </p:cNvPr>
          <p:cNvGrpSpPr/>
          <p:nvPr/>
        </p:nvGrpSpPr>
        <p:grpSpPr>
          <a:xfrm>
            <a:off x="6738058" y="2296889"/>
            <a:ext cx="1809877" cy="1830690"/>
            <a:chOff x="6738058" y="2296889"/>
            <a:chExt cx="1809877" cy="1830690"/>
          </a:xfrm>
        </p:grpSpPr>
        <p:sp>
          <p:nvSpPr>
            <p:cNvPr id="25" name="Flowchart: Connector 24">
              <a:extLst>
                <a:ext uri="{FF2B5EF4-FFF2-40B4-BE49-F238E27FC236}">
                  <a16:creationId xmlns:a16="http://schemas.microsoft.com/office/drawing/2014/main" id="{1304C4BE-B718-471D-9255-FE50B185F4D2}"/>
                </a:ext>
              </a:extLst>
            </p:cNvPr>
            <p:cNvSpPr/>
            <p:nvPr/>
          </p:nvSpPr>
          <p:spPr>
            <a:xfrm>
              <a:off x="6738058" y="2296889"/>
              <a:ext cx="1809877" cy="1830690"/>
            </a:xfrm>
            <a:prstGeom prst="flowChartConnector">
              <a:avLst/>
            </a:prstGeom>
            <a:solidFill>
              <a:srgbClr val="E275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71EE6EB-73F5-46E7-A5B6-46032F37EBF8}"/>
                </a:ext>
              </a:extLst>
            </p:cNvPr>
            <p:cNvGrpSpPr/>
            <p:nvPr/>
          </p:nvGrpSpPr>
          <p:grpSpPr>
            <a:xfrm>
              <a:off x="7064666" y="2684957"/>
              <a:ext cx="1176921" cy="1120419"/>
              <a:chOff x="6913585" y="2637239"/>
              <a:chExt cx="1176921" cy="1120419"/>
            </a:xfrm>
          </p:grpSpPr>
          <p:pic>
            <p:nvPicPr>
              <p:cNvPr id="26" name="Graphic 25" descr="Moon and stars">
                <a:extLst>
                  <a:ext uri="{FF2B5EF4-FFF2-40B4-BE49-F238E27FC236}">
                    <a16:creationId xmlns:a16="http://schemas.microsoft.com/office/drawing/2014/main" id="{E0D217D9-9F82-464C-A667-02718D7F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13585" y="2637239"/>
                <a:ext cx="385175" cy="413608"/>
              </a:xfrm>
              <a:prstGeom prst="rect">
                <a:avLst/>
              </a:prstGeom>
            </p:spPr>
          </p:pic>
          <p:pic>
            <p:nvPicPr>
              <p:cNvPr id="24" name="Graphic 23" descr="Sleep">
                <a:extLst>
                  <a:ext uri="{FF2B5EF4-FFF2-40B4-BE49-F238E27FC236}">
                    <a16:creationId xmlns:a16="http://schemas.microsoft.com/office/drawing/2014/main" id="{7A8943DE-F6FA-4CEA-A621-AB0AE5F1D9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6106" y="2843258"/>
                <a:ext cx="914400" cy="914400"/>
              </a:xfrm>
              <a:prstGeom prst="rect">
                <a:avLst/>
              </a:prstGeom>
            </p:spPr>
          </p:pic>
        </p:grpSp>
      </p:grpSp>
      <p:grpSp>
        <p:nvGrpSpPr>
          <p:cNvPr id="17" name="Group 16">
            <a:extLst>
              <a:ext uri="{FF2B5EF4-FFF2-40B4-BE49-F238E27FC236}">
                <a16:creationId xmlns:a16="http://schemas.microsoft.com/office/drawing/2014/main" id="{BA46386F-14B1-4223-B00F-CDED9325F270}"/>
              </a:ext>
            </a:extLst>
          </p:cNvPr>
          <p:cNvGrpSpPr/>
          <p:nvPr/>
        </p:nvGrpSpPr>
        <p:grpSpPr>
          <a:xfrm>
            <a:off x="5762627" y="3757986"/>
            <a:ext cx="1809877" cy="1830690"/>
            <a:chOff x="5762627" y="3757986"/>
            <a:chExt cx="1809877" cy="1830690"/>
          </a:xfrm>
        </p:grpSpPr>
        <p:sp>
          <p:nvSpPr>
            <p:cNvPr id="27" name="Flowchart: Connector 26">
              <a:extLst>
                <a:ext uri="{FF2B5EF4-FFF2-40B4-BE49-F238E27FC236}">
                  <a16:creationId xmlns:a16="http://schemas.microsoft.com/office/drawing/2014/main" id="{14DC02AA-5184-4C62-81BB-8E85650E4F04}"/>
                </a:ext>
              </a:extLst>
            </p:cNvPr>
            <p:cNvSpPr/>
            <p:nvPr/>
          </p:nvSpPr>
          <p:spPr>
            <a:xfrm>
              <a:off x="5762627" y="3757986"/>
              <a:ext cx="1809877" cy="1830690"/>
            </a:xfrm>
            <a:prstGeom prst="flowChartConnector">
              <a:avLst/>
            </a:prstGeom>
            <a:solidFill>
              <a:srgbClr val="E275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Heart">
              <a:extLst>
                <a:ext uri="{FF2B5EF4-FFF2-40B4-BE49-F238E27FC236}">
                  <a16:creationId xmlns:a16="http://schemas.microsoft.com/office/drawing/2014/main" id="{24EFC6B4-0394-45DE-BA8F-AE41CFBBFE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8333" y="4250757"/>
              <a:ext cx="914400" cy="914400"/>
            </a:xfrm>
            <a:prstGeom prst="rect">
              <a:avLst/>
            </a:prstGeom>
          </p:spPr>
        </p:pic>
      </p:grpSp>
      <p:grpSp>
        <p:nvGrpSpPr>
          <p:cNvPr id="18" name="Group 17">
            <a:extLst>
              <a:ext uri="{FF2B5EF4-FFF2-40B4-BE49-F238E27FC236}">
                <a16:creationId xmlns:a16="http://schemas.microsoft.com/office/drawing/2014/main" id="{3111D019-DE48-482C-9CB1-DA12F3EF7731}"/>
              </a:ext>
            </a:extLst>
          </p:cNvPr>
          <p:cNvGrpSpPr/>
          <p:nvPr/>
        </p:nvGrpSpPr>
        <p:grpSpPr>
          <a:xfrm>
            <a:off x="5343395" y="1280610"/>
            <a:ext cx="1809877" cy="1830690"/>
            <a:chOff x="5343395" y="1280610"/>
            <a:chExt cx="1809877" cy="1830690"/>
          </a:xfrm>
        </p:grpSpPr>
        <p:sp>
          <p:nvSpPr>
            <p:cNvPr id="15" name="Flowchart: Connector 14">
              <a:extLst>
                <a:ext uri="{FF2B5EF4-FFF2-40B4-BE49-F238E27FC236}">
                  <a16:creationId xmlns:a16="http://schemas.microsoft.com/office/drawing/2014/main" id="{41811EEF-5C9D-4D6C-A9F4-033DE3AB065F}"/>
                </a:ext>
              </a:extLst>
            </p:cNvPr>
            <p:cNvSpPr/>
            <p:nvPr/>
          </p:nvSpPr>
          <p:spPr>
            <a:xfrm>
              <a:off x="5343395" y="1280610"/>
              <a:ext cx="1809877" cy="1830690"/>
            </a:xfrm>
            <a:prstGeom prst="flowChartConnector">
              <a:avLst/>
            </a:prstGeom>
            <a:solidFill>
              <a:srgbClr val="E275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Apple">
              <a:extLst>
                <a:ext uri="{FF2B5EF4-FFF2-40B4-BE49-F238E27FC236}">
                  <a16:creationId xmlns:a16="http://schemas.microsoft.com/office/drawing/2014/main" id="{88FDEFB3-B0C1-4EE0-A33B-C539D7B6CC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1133" y="1738755"/>
              <a:ext cx="914400" cy="914400"/>
            </a:xfrm>
            <a:prstGeom prst="rect">
              <a:avLst/>
            </a:prstGeom>
          </p:spPr>
        </p:pic>
      </p:grpSp>
      <p:grpSp>
        <p:nvGrpSpPr>
          <p:cNvPr id="2" name="Group 1">
            <a:extLst>
              <a:ext uri="{FF2B5EF4-FFF2-40B4-BE49-F238E27FC236}">
                <a16:creationId xmlns:a16="http://schemas.microsoft.com/office/drawing/2014/main" id="{9DF95867-3F99-4383-976B-EC01B983AA67}"/>
              </a:ext>
            </a:extLst>
          </p:cNvPr>
          <p:cNvGrpSpPr/>
          <p:nvPr/>
        </p:nvGrpSpPr>
        <p:grpSpPr>
          <a:xfrm>
            <a:off x="800690" y="1230487"/>
            <a:ext cx="3862022" cy="2782293"/>
            <a:chOff x="800690" y="1230487"/>
            <a:chExt cx="3862022" cy="2782293"/>
          </a:xfrm>
        </p:grpSpPr>
        <p:pic>
          <p:nvPicPr>
            <p:cNvPr id="13" name="Picture 12">
              <a:extLst>
                <a:ext uri="{FF2B5EF4-FFF2-40B4-BE49-F238E27FC236}">
                  <a16:creationId xmlns:a16="http://schemas.microsoft.com/office/drawing/2014/main" id="{432A592A-A34C-4451-BEE0-ABFD5274BBD9}"/>
                </a:ext>
              </a:extLst>
            </p:cNvPr>
            <p:cNvPicPr>
              <a:picLocks noChangeAspect="1"/>
            </p:cNvPicPr>
            <p:nvPr/>
          </p:nvPicPr>
          <p:blipFill>
            <a:blip r:embed="rId13"/>
            <a:stretch>
              <a:fillRect/>
            </a:stretch>
          </p:blipFill>
          <p:spPr>
            <a:xfrm rot="21438523">
              <a:off x="952988" y="1230487"/>
              <a:ext cx="3709724" cy="2782293"/>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2BBB4F91-6C60-4381-B1E4-3F229608C74F}"/>
                </a:ext>
              </a:extLst>
            </p:cNvPr>
            <p:cNvSpPr/>
            <p:nvPr/>
          </p:nvSpPr>
          <p:spPr>
            <a:xfrm rot="5186591">
              <a:off x="-245398" y="2318549"/>
              <a:ext cx="2307620" cy="215444"/>
            </a:xfrm>
            <a:prstGeom prst="rect">
              <a:avLst/>
            </a:prstGeom>
          </p:spPr>
          <p:txBody>
            <a:bodyPr wrap="square">
              <a:spAutoFit/>
            </a:bodyPr>
            <a:lstStyle/>
            <a:p>
              <a:r>
                <a:rPr lang="en-US" sz="800" i="1" dirty="0">
                  <a:solidFill>
                    <a:srgbClr val="1779BA"/>
                  </a:solidFill>
                  <a:latin typeface="source sans pro" panose="020B0503030403020204" pitchFamily="34" charset="0"/>
                  <a:hlinkClick r:id="rId14"/>
                </a:rPr>
                <a:t>"</a:t>
              </a:r>
              <a:r>
                <a:rPr lang="en-US" sz="600" i="1" dirty="0">
                  <a:solidFill>
                    <a:srgbClr val="1779BA"/>
                  </a:solidFill>
                  <a:latin typeface="source sans pro" panose="020B0503030403020204" pitchFamily="34" charset="0"/>
                  <a:hlinkClick r:id="rId14"/>
                </a:rPr>
                <a:t>Dad, Caroline, Grandad"</a:t>
              </a:r>
              <a:r>
                <a:rPr lang="en-US" sz="600" i="1" dirty="0">
                  <a:solidFill>
                    <a:srgbClr val="0A0A0A"/>
                  </a:solidFill>
                  <a:latin typeface="source sans pro" panose="020B0503030403020204" pitchFamily="34" charset="0"/>
                </a:rPr>
                <a:t> by </a:t>
              </a:r>
              <a:r>
                <a:rPr lang="en-US" sz="600" i="1" dirty="0" err="1">
                  <a:solidFill>
                    <a:srgbClr val="1779BA"/>
                  </a:solidFill>
                  <a:latin typeface="source sans pro" panose="020B0503030403020204" pitchFamily="34" charset="0"/>
                  <a:hlinkClick r:id="rId15"/>
                </a:rPr>
                <a:t>markhillary</a:t>
              </a:r>
              <a:r>
                <a:rPr lang="en-US" sz="600" i="1" dirty="0">
                  <a:solidFill>
                    <a:srgbClr val="0A0A0A"/>
                  </a:solidFill>
                  <a:latin typeface="source sans pro" panose="020B0503030403020204" pitchFamily="34" charset="0"/>
                </a:rPr>
                <a:t> is licensed under </a:t>
              </a:r>
              <a:r>
                <a:rPr lang="en-US" sz="600" i="1" cap="all" dirty="0">
                  <a:solidFill>
                    <a:srgbClr val="1779BA"/>
                  </a:solidFill>
                  <a:latin typeface="source sans pro" panose="020B0503030403020204" pitchFamily="34" charset="0"/>
                  <a:hlinkClick r:id="rId16"/>
                </a:rPr>
                <a:t>CC BY 2.0 </a:t>
              </a:r>
              <a:endParaRPr lang="en-US" sz="800" dirty="0"/>
            </a:p>
          </p:txBody>
        </p:sp>
      </p:grpSp>
      <p:grpSp>
        <p:nvGrpSpPr>
          <p:cNvPr id="10" name="Group 9">
            <a:extLst>
              <a:ext uri="{FF2B5EF4-FFF2-40B4-BE49-F238E27FC236}">
                <a16:creationId xmlns:a16="http://schemas.microsoft.com/office/drawing/2014/main" id="{D6E6D50D-A6BB-43FB-A585-E44115EDF9BF}"/>
              </a:ext>
            </a:extLst>
          </p:cNvPr>
          <p:cNvGrpSpPr/>
          <p:nvPr/>
        </p:nvGrpSpPr>
        <p:grpSpPr>
          <a:xfrm>
            <a:off x="3221518" y="4324346"/>
            <a:ext cx="2822326" cy="1830690"/>
            <a:chOff x="3221518" y="4324346"/>
            <a:chExt cx="2822326" cy="1830690"/>
          </a:xfrm>
        </p:grpSpPr>
        <p:grpSp>
          <p:nvGrpSpPr>
            <p:cNvPr id="7" name="Group 6">
              <a:extLst>
                <a:ext uri="{FF2B5EF4-FFF2-40B4-BE49-F238E27FC236}">
                  <a16:creationId xmlns:a16="http://schemas.microsoft.com/office/drawing/2014/main" id="{FC79C052-F934-4121-8340-ED13C1CB6587}"/>
                </a:ext>
              </a:extLst>
            </p:cNvPr>
            <p:cNvGrpSpPr/>
            <p:nvPr/>
          </p:nvGrpSpPr>
          <p:grpSpPr>
            <a:xfrm>
              <a:off x="3221518" y="4324346"/>
              <a:ext cx="2822326" cy="1830690"/>
              <a:chOff x="908412" y="4393413"/>
              <a:chExt cx="2822326" cy="1830690"/>
            </a:xfrm>
          </p:grpSpPr>
          <p:sp>
            <p:nvSpPr>
              <p:cNvPr id="23" name="Flowchart: Connector 22">
                <a:extLst>
                  <a:ext uri="{FF2B5EF4-FFF2-40B4-BE49-F238E27FC236}">
                    <a16:creationId xmlns:a16="http://schemas.microsoft.com/office/drawing/2014/main" id="{1EC16E0A-FC27-4B29-9F49-E19D90ED97D8}"/>
                  </a:ext>
                </a:extLst>
              </p:cNvPr>
              <p:cNvSpPr/>
              <p:nvPr/>
            </p:nvSpPr>
            <p:spPr>
              <a:xfrm>
                <a:off x="1920861" y="4393413"/>
                <a:ext cx="1809877" cy="1830690"/>
              </a:xfrm>
              <a:prstGeom prst="flowChartConnector">
                <a:avLst/>
              </a:prstGeom>
              <a:solidFill>
                <a:srgbClr val="E275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7655E55-488C-44BD-83CC-280F5197C94F}"/>
                  </a:ext>
                </a:extLst>
              </p:cNvPr>
              <p:cNvSpPr txBox="1"/>
              <p:nvPr/>
            </p:nvSpPr>
            <p:spPr>
              <a:xfrm>
                <a:off x="908412" y="4556485"/>
                <a:ext cx="1838901" cy="369332"/>
              </a:xfrm>
              <a:prstGeom prst="rect">
                <a:avLst/>
              </a:prstGeom>
              <a:noFill/>
            </p:spPr>
            <p:txBody>
              <a:bodyPr wrap="none" rtlCol="0">
                <a:spAutoFit/>
              </a:bodyPr>
              <a:lstStyle/>
              <a:p>
                <a:r>
                  <a:rPr lang="en-US" b="1" dirty="0">
                    <a:solidFill>
                      <a:srgbClr val="007630"/>
                    </a:solidFill>
                  </a:rPr>
                  <a:t>Health &amp; Welfare</a:t>
                </a:r>
              </a:p>
            </p:txBody>
          </p:sp>
        </p:grpSp>
        <p:pic>
          <p:nvPicPr>
            <p:cNvPr id="9" name="Graphic 8" descr="Walk">
              <a:extLst>
                <a:ext uri="{FF2B5EF4-FFF2-40B4-BE49-F238E27FC236}">
                  <a16:creationId xmlns:a16="http://schemas.microsoft.com/office/drawing/2014/main" id="{96DFDF24-D5CA-408C-BD0F-19BBB063A8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15848" y="4798673"/>
              <a:ext cx="914400" cy="914400"/>
            </a:xfrm>
            <a:prstGeom prst="rect">
              <a:avLst/>
            </a:prstGeom>
          </p:spPr>
        </p:pic>
      </p:grpSp>
      <p:pic>
        <p:nvPicPr>
          <p:cNvPr id="5" name="Recorded Sound">
            <a:hlinkClick r:id="" action="ppaction://media"/>
            <a:extLst>
              <a:ext uri="{FF2B5EF4-FFF2-40B4-BE49-F238E27FC236}">
                <a16:creationId xmlns:a16="http://schemas.microsoft.com/office/drawing/2014/main" id="{9C490128-C54E-499D-9D3C-38B84D77A1F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38723" y="4555557"/>
            <a:ext cx="609600" cy="609600"/>
          </a:xfrm>
          <a:prstGeom prst="rect">
            <a:avLst/>
          </a:prstGeom>
        </p:spPr>
      </p:pic>
    </p:spTree>
    <p:extLst>
      <p:ext uri="{BB962C8B-B14F-4D97-AF65-F5344CB8AC3E}">
        <p14:creationId xmlns:p14="http://schemas.microsoft.com/office/powerpoint/2010/main" val="6757221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5" fill="hold"/>
                                        <p:tgtEl>
                                          <p:spTgt spid="5"/>
                                        </p:tgtEl>
                                      </p:cBhvr>
                                    </p:cmd>
                                  </p:childTnLst>
                                </p:cTn>
                              </p:par>
                              <p:par>
                                <p:cTn id="7" presetID="55" presetClass="entr" presetSubtype="0" fill="hold" nodeType="withEffect">
                                  <p:stCondLst>
                                    <p:cond delay="150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0.70"/>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cTn>
                              </p:par>
                              <p:par>
                                <p:cTn id="12" presetID="17" presetClass="entr" presetSubtype="10" fill="hold" nodeType="withEffect">
                                  <p:stCondLst>
                                    <p:cond delay="150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1650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18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195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4B93AF7C7849974FB37C6FCC930F048B" ma:contentTypeVersion="15" ma:contentTypeDescription="Create a new document." ma:contentTypeScope="" ma:versionID="700151dd06d2fd0ca16f14499f8e6d08">
  <xsd:schema xmlns:xsd="http://www.w3.org/2001/XMLSchema" xmlns:xs="http://www.w3.org/2001/XMLSchema" xmlns:p="http://schemas.microsoft.com/office/2006/metadata/properties" xmlns:ns2="10781d7c-6070-4b3e-ab1f-f71bff812929" targetNamespace="http://schemas.microsoft.com/office/2006/metadata/properties" ma:root="true" ma:fieldsID="03c76163e775ab2f8927ff5608d76e49" ns2:_="">
    <xsd:import namespace="10781d7c-6070-4b3e-ab1f-f71bff81292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81d7c-6070-4b3e-ab1f-f71bff8129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10781d7c-6070-4b3e-ab1f-f71bff812929">R2UUKJDZ4VCH-2769-7</_dlc_DocId>
    <_dlc_DocIdUrl xmlns="10781d7c-6070-4b3e-ab1f-f71bff812929">
      <Url>https://team.scdhhs.gov/OPS/COMM/_layouts/DocIdRedir.aspx?ID=R2UUKJDZ4VCH-2769-7</Url>
      <Description>R2UUKJDZ4VCH-2769-7</Description>
    </_dlc_DocIdUrl>
  </documentManagement>
</p:properties>
</file>

<file path=customXml/itemProps1.xml><?xml version="1.0" encoding="utf-8"?>
<ds:datastoreItem xmlns:ds="http://schemas.openxmlformats.org/officeDocument/2006/customXml" ds:itemID="{0CB495F7-D361-44A9-94ED-BF21AAE6704C}">
  <ds:schemaRefs>
    <ds:schemaRef ds:uri="http://schemas.microsoft.com/sharepoint/events"/>
  </ds:schemaRefs>
</ds:datastoreItem>
</file>

<file path=customXml/itemProps2.xml><?xml version="1.0" encoding="utf-8"?>
<ds:datastoreItem xmlns:ds="http://schemas.openxmlformats.org/officeDocument/2006/customXml" ds:itemID="{34622583-2107-4E18-9639-CF06D2431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81d7c-6070-4b3e-ab1f-f71bff812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0F1820-62A6-4A77-B901-2E05D40F15D9}">
  <ds:schemaRefs>
    <ds:schemaRef ds:uri="http://schemas.microsoft.com/sharepoint/v3/contenttype/forms"/>
  </ds:schemaRefs>
</ds:datastoreItem>
</file>

<file path=customXml/itemProps4.xml><?xml version="1.0" encoding="utf-8"?>
<ds:datastoreItem xmlns:ds="http://schemas.openxmlformats.org/officeDocument/2006/customXml" ds:itemID="{02B781EE-FCB7-4E87-A228-460A74E183A5}">
  <ds:schemaRef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10781d7c-6070-4b3e-ab1f-f71bff812929"/>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5621</TotalTime>
  <Words>1337</Words>
  <Application>Microsoft Office PowerPoint</Application>
  <PresentationFormat>On-screen Show (4:3)</PresentationFormat>
  <Paragraphs>155</Paragraphs>
  <Slides>15</Slides>
  <Notes>14</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source sans pro</vt:lpstr>
      <vt:lpstr>source sans pro</vt:lpstr>
      <vt:lpstr>Wingdings</vt:lpstr>
      <vt:lpstr>Custom Design</vt:lpstr>
      <vt:lpstr>1_Custom Design</vt:lpstr>
      <vt:lpstr>Assessment and Plans of Care</vt:lpstr>
      <vt:lpstr>Annual Assessment</vt:lpstr>
      <vt:lpstr>Case Management Plan</vt:lpstr>
      <vt:lpstr>Support Plan Development</vt:lpstr>
      <vt:lpstr>Roles and Responsibilities</vt:lpstr>
      <vt:lpstr>Waiver Case Management Objectives</vt:lpstr>
      <vt:lpstr>Plan Changes</vt:lpstr>
      <vt:lpstr>Waiver Case Management Contact</vt:lpstr>
      <vt:lpstr>Quarterly Visits</vt:lpstr>
      <vt:lpstr>Case Management Plan</vt:lpstr>
      <vt:lpstr>Case Management Plan (cont’d)</vt:lpstr>
      <vt:lpstr>Qualified Providers</vt:lpstr>
      <vt:lpstr>Qualified Providers cont’d </vt:lpstr>
      <vt:lpstr>Conclusion </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Theron Glasscho</cp:lastModifiedBy>
  <cp:revision>300</cp:revision>
  <cp:lastPrinted>2015-11-09T16:16:33Z</cp:lastPrinted>
  <dcterms:created xsi:type="dcterms:W3CDTF">2015-09-08T13:47:15Z</dcterms:created>
  <dcterms:modified xsi:type="dcterms:W3CDTF">2024-10-18T16:56:09Z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0x0101004B93AF7C7849974FB37C6FCC930F048B</vt:lpwstr>
  </property>
</Properties>
</file>