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1" r:id="rId4"/>
    <p:sldMasterId id="2147483723" r:id="rId5"/>
  </p:sldMasterIdLst>
  <p:notesMasterIdLst>
    <p:notesMasterId r:id="rId24"/>
  </p:notesMasterIdLst>
  <p:sldIdLst>
    <p:sldId id="265" r:id="rId6"/>
    <p:sldId id="266" r:id="rId7"/>
    <p:sldId id="268" r:id="rId8"/>
    <p:sldId id="258" r:id="rId9"/>
    <p:sldId id="264" r:id="rId10"/>
    <p:sldId id="263" r:id="rId11"/>
    <p:sldId id="269" r:id="rId12"/>
    <p:sldId id="270" r:id="rId13"/>
    <p:sldId id="271" r:id="rId14"/>
    <p:sldId id="272" r:id="rId15"/>
    <p:sldId id="273" r:id="rId16"/>
    <p:sldId id="274" r:id="rId17"/>
    <p:sldId id="275" r:id="rId18"/>
    <p:sldId id="276" r:id="rId19"/>
    <p:sldId id="277" r:id="rId20"/>
    <p:sldId id="278" r:id="rId21"/>
    <p:sldId id="279" r:id="rId22"/>
    <p:sldId id="267" r:id="rId2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75"/>
    <a:srgbClr val="007630"/>
    <a:srgbClr val="E27500"/>
    <a:srgbClr val="7993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8" autoAdjust="0"/>
    <p:restoredTop sz="75853" autoAdjust="0"/>
  </p:normalViewPr>
  <p:slideViewPr>
    <p:cSldViewPr snapToGrid="0">
      <p:cViewPr varScale="1">
        <p:scale>
          <a:sx n="70" d="100"/>
          <a:sy n="70" d="100"/>
        </p:scale>
        <p:origin x="1506" y="6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7C041-C0A6-4BBF-94D6-3548CB4D372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94AA260-B08A-4A6B-B170-E6F7210B36C8}">
      <dgm:prSet phldrT="[Text]"/>
      <dgm:spPr/>
      <dgm:t>
        <a:bodyPr/>
        <a:lstStyle/>
        <a:p>
          <a:r>
            <a:rPr lang="en-US" dirty="0"/>
            <a:t>Names</a:t>
          </a:r>
        </a:p>
      </dgm:t>
    </dgm:pt>
    <dgm:pt modelId="{59DB1973-F251-48A0-9B2D-AD06ED521035}" type="parTrans" cxnId="{AC8C0D06-D3DB-440D-B4FB-B4D452463AAD}">
      <dgm:prSet/>
      <dgm:spPr/>
      <dgm:t>
        <a:bodyPr/>
        <a:lstStyle/>
        <a:p>
          <a:endParaRPr lang="en-US"/>
        </a:p>
      </dgm:t>
    </dgm:pt>
    <dgm:pt modelId="{0EBBD93F-9B7D-44E1-9B31-D93D7562EA27}" type="sibTrans" cxnId="{AC8C0D06-D3DB-440D-B4FB-B4D452463AAD}">
      <dgm:prSet/>
      <dgm:spPr/>
      <dgm:t>
        <a:bodyPr/>
        <a:lstStyle/>
        <a:p>
          <a:endParaRPr lang="en-US"/>
        </a:p>
      </dgm:t>
    </dgm:pt>
    <dgm:pt modelId="{A6525A77-C2DD-4BEE-B36A-24605EF81202}">
      <dgm:prSet phldrT="[Text]"/>
      <dgm:spPr>
        <a:solidFill>
          <a:srgbClr val="E27500"/>
        </a:solidFill>
      </dgm:spPr>
      <dgm:t>
        <a:bodyPr/>
        <a:lstStyle/>
        <a:p>
          <a:r>
            <a:rPr lang="en-US" dirty="0">
              <a:solidFill>
                <a:schemeClr val="tx1"/>
              </a:solidFill>
            </a:rPr>
            <a:t>Telephone Numbers</a:t>
          </a:r>
        </a:p>
      </dgm:t>
    </dgm:pt>
    <dgm:pt modelId="{FF4A9AFF-B559-4E22-9433-1556BC1A13AE}" type="parTrans" cxnId="{2F0549F6-5705-4F31-80DA-0AF54589C253}">
      <dgm:prSet/>
      <dgm:spPr/>
      <dgm:t>
        <a:bodyPr/>
        <a:lstStyle/>
        <a:p>
          <a:endParaRPr lang="en-US"/>
        </a:p>
      </dgm:t>
    </dgm:pt>
    <dgm:pt modelId="{510E0157-39F4-4A5A-B635-95D183E1B800}" type="sibTrans" cxnId="{2F0549F6-5705-4F31-80DA-0AF54589C253}">
      <dgm:prSet/>
      <dgm:spPr/>
      <dgm:t>
        <a:bodyPr/>
        <a:lstStyle/>
        <a:p>
          <a:endParaRPr lang="en-US"/>
        </a:p>
      </dgm:t>
    </dgm:pt>
    <dgm:pt modelId="{9035AEBF-61B1-43DD-AC7D-459C4441F079}">
      <dgm:prSet phldrT="[Text]"/>
      <dgm:spPr/>
      <dgm:t>
        <a:bodyPr/>
        <a:lstStyle/>
        <a:p>
          <a:r>
            <a:rPr lang="en-US" dirty="0"/>
            <a:t>Addresses</a:t>
          </a:r>
        </a:p>
      </dgm:t>
    </dgm:pt>
    <dgm:pt modelId="{1A969FCC-391B-40F3-AD59-B98D5F882051}" type="parTrans" cxnId="{842FEC25-47FB-45B6-86FB-8F65CE56391E}">
      <dgm:prSet/>
      <dgm:spPr/>
      <dgm:t>
        <a:bodyPr/>
        <a:lstStyle/>
        <a:p>
          <a:endParaRPr lang="en-US"/>
        </a:p>
      </dgm:t>
    </dgm:pt>
    <dgm:pt modelId="{0472872D-AD3B-463C-A648-42F66A9C2E3E}" type="sibTrans" cxnId="{842FEC25-47FB-45B6-86FB-8F65CE56391E}">
      <dgm:prSet/>
      <dgm:spPr/>
      <dgm:t>
        <a:bodyPr/>
        <a:lstStyle/>
        <a:p>
          <a:endParaRPr lang="en-US"/>
        </a:p>
      </dgm:t>
    </dgm:pt>
    <dgm:pt modelId="{1EF970BF-879F-44E2-87D1-418EEB4A921E}">
      <dgm:prSet phldrT="[Text]"/>
      <dgm:spPr/>
      <dgm:t>
        <a:bodyPr/>
        <a:lstStyle/>
        <a:p>
          <a:r>
            <a:rPr lang="en-US" dirty="0"/>
            <a:t>Device Serial Numbers</a:t>
          </a:r>
        </a:p>
      </dgm:t>
    </dgm:pt>
    <dgm:pt modelId="{ABDB933D-8925-46E9-BC28-828A727C87DE}" type="parTrans" cxnId="{E6DB5D50-FA7F-4FCC-AAC2-1CD7D6ED7E83}">
      <dgm:prSet/>
      <dgm:spPr/>
      <dgm:t>
        <a:bodyPr/>
        <a:lstStyle/>
        <a:p>
          <a:endParaRPr lang="en-US"/>
        </a:p>
      </dgm:t>
    </dgm:pt>
    <dgm:pt modelId="{4772EEC6-EE93-4332-8EAD-E0B0752144A0}" type="sibTrans" cxnId="{E6DB5D50-FA7F-4FCC-AAC2-1CD7D6ED7E83}">
      <dgm:prSet/>
      <dgm:spPr/>
      <dgm:t>
        <a:bodyPr/>
        <a:lstStyle/>
        <a:p>
          <a:endParaRPr lang="en-US"/>
        </a:p>
      </dgm:t>
    </dgm:pt>
    <dgm:pt modelId="{4F16516C-C713-4A0E-8381-6097509D0351}">
      <dgm:prSet phldrT="[Text]"/>
      <dgm:spPr>
        <a:solidFill>
          <a:srgbClr val="E27500"/>
        </a:solidFill>
      </dgm:spPr>
      <dgm:t>
        <a:bodyPr/>
        <a:lstStyle/>
        <a:p>
          <a:r>
            <a:rPr lang="en-US" dirty="0">
              <a:solidFill>
                <a:schemeClr val="tx1"/>
              </a:solidFill>
            </a:rPr>
            <a:t>Photographs</a:t>
          </a:r>
        </a:p>
      </dgm:t>
    </dgm:pt>
    <dgm:pt modelId="{A663FB2D-A505-44BE-AE6C-DAC4AF5D0A82}" type="parTrans" cxnId="{F6D55DC2-1D7F-4879-A971-07B6C11BCD0D}">
      <dgm:prSet/>
      <dgm:spPr/>
      <dgm:t>
        <a:bodyPr/>
        <a:lstStyle/>
        <a:p>
          <a:endParaRPr lang="en-US"/>
        </a:p>
      </dgm:t>
    </dgm:pt>
    <dgm:pt modelId="{8BA9EF8C-1E61-4867-9F82-86BAFE675B53}" type="sibTrans" cxnId="{F6D55DC2-1D7F-4879-A971-07B6C11BCD0D}">
      <dgm:prSet/>
      <dgm:spPr/>
      <dgm:t>
        <a:bodyPr/>
        <a:lstStyle/>
        <a:p>
          <a:endParaRPr lang="en-US"/>
        </a:p>
      </dgm:t>
    </dgm:pt>
    <dgm:pt modelId="{C198B198-B495-4A4E-8F35-4BC0DD7ED9FF}">
      <dgm:prSet/>
      <dgm:spPr>
        <a:solidFill>
          <a:srgbClr val="E27500"/>
        </a:solidFill>
      </dgm:spPr>
      <dgm:t>
        <a:bodyPr/>
        <a:lstStyle/>
        <a:p>
          <a:r>
            <a:rPr lang="en-US" dirty="0">
              <a:solidFill>
                <a:schemeClr val="tx1"/>
              </a:solidFill>
            </a:rPr>
            <a:t>Social </a:t>
          </a:r>
          <a:br>
            <a:rPr lang="en-US" dirty="0">
              <a:solidFill>
                <a:schemeClr val="tx1"/>
              </a:solidFill>
            </a:rPr>
          </a:br>
          <a:r>
            <a:rPr lang="en-US" dirty="0">
              <a:solidFill>
                <a:schemeClr val="tx1"/>
              </a:solidFill>
            </a:rPr>
            <a:t>Security Numbers</a:t>
          </a:r>
        </a:p>
      </dgm:t>
    </dgm:pt>
    <dgm:pt modelId="{98A14ACF-33E5-4A88-BD7D-8E9E2A29FB9B}" type="parTrans" cxnId="{93E14D81-0878-431C-90DE-95F705FD15EC}">
      <dgm:prSet/>
      <dgm:spPr/>
      <dgm:t>
        <a:bodyPr/>
        <a:lstStyle/>
        <a:p>
          <a:endParaRPr lang="en-US"/>
        </a:p>
      </dgm:t>
    </dgm:pt>
    <dgm:pt modelId="{B0E8489A-1B14-406A-9792-EDF778A072B3}" type="sibTrans" cxnId="{93E14D81-0878-431C-90DE-95F705FD15EC}">
      <dgm:prSet/>
      <dgm:spPr/>
      <dgm:t>
        <a:bodyPr/>
        <a:lstStyle/>
        <a:p>
          <a:endParaRPr lang="en-US"/>
        </a:p>
      </dgm:t>
    </dgm:pt>
    <dgm:pt modelId="{04C843C8-7989-4C4D-9510-5E3C13247CDF}">
      <dgm:prSet/>
      <dgm:spPr>
        <a:solidFill>
          <a:srgbClr val="E27500"/>
        </a:solidFill>
      </dgm:spPr>
      <dgm:t>
        <a:bodyPr/>
        <a:lstStyle/>
        <a:p>
          <a:r>
            <a:rPr lang="en-US" dirty="0">
              <a:solidFill>
                <a:schemeClr val="tx1"/>
              </a:solidFill>
            </a:rPr>
            <a:t>Fax Numbers</a:t>
          </a:r>
        </a:p>
      </dgm:t>
    </dgm:pt>
    <dgm:pt modelId="{3A525AFC-835D-407A-ADB5-C6ADF7189414}" type="parTrans" cxnId="{D5F541E2-75E8-4369-87D2-1596ABD74215}">
      <dgm:prSet/>
      <dgm:spPr/>
      <dgm:t>
        <a:bodyPr/>
        <a:lstStyle/>
        <a:p>
          <a:endParaRPr lang="en-US"/>
        </a:p>
      </dgm:t>
    </dgm:pt>
    <dgm:pt modelId="{4FFB87A1-5704-4631-8EFE-CC2CE2A1BEF0}" type="sibTrans" cxnId="{D5F541E2-75E8-4369-87D2-1596ABD74215}">
      <dgm:prSet/>
      <dgm:spPr/>
      <dgm:t>
        <a:bodyPr/>
        <a:lstStyle/>
        <a:p>
          <a:endParaRPr lang="en-US"/>
        </a:p>
      </dgm:t>
    </dgm:pt>
    <dgm:pt modelId="{7AAE3A1E-6728-4883-8894-9588AA2F5ED6}">
      <dgm:prSet/>
      <dgm:spPr/>
      <dgm:t>
        <a:bodyPr/>
        <a:lstStyle/>
        <a:p>
          <a:r>
            <a:rPr lang="en-US" dirty="0"/>
            <a:t>Email Addresses</a:t>
          </a:r>
        </a:p>
      </dgm:t>
    </dgm:pt>
    <dgm:pt modelId="{B36B205F-8808-4664-A70C-E4726D4027F0}" type="parTrans" cxnId="{C1BD775E-4540-4F06-A55E-7EBA0B35AA32}">
      <dgm:prSet/>
      <dgm:spPr/>
      <dgm:t>
        <a:bodyPr/>
        <a:lstStyle/>
        <a:p>
          <a:endParaRPr lang="en-US"/>
        </a:p>
      </dgm:t>
    </dgm:pt>
    <dgm:pt modelId="{879643C1-438E-4045-855E-75D1FF5B0B37}" type="sibTrans" cxnId="{C1BD775E-4540-4F06-A55E-7EBA0B35AA32}">
      <dgm:prSet/>
      <dgm:spPr/>
      <dgm:t>
        <a:bodyPr/>
        <a:lstStyle/>
        <a:p>
          <a:endParaRPr lang="en-US"/>
        </a:p>
      </dgm:t>
    </dgm:pt>
    <dgm:pt modelId="{2C47CF65-8044-4448-AA4E-53E5EDEC9921}">
      <dgm:prSet/>
      <dgm:spPr>
        <a:solidFill>
          <a:srgbClr val="E27500"/>
        </a:solidFill>
      </dgm:spPr>
      <dgm:t>
        <a:bodyPr/>
        <a:lstStyle/>
        <a:p>
          <a:r>
            <a:rPr lang="en-US" dirty="0">
              <a:solidFill>
                <a:schemeClr val="tx1"/>
              </a:solidFill>
            </a:rPr>
            <a:t>Medical Records</a:t>
          </a:r>
        </a:p>
      </dgm:t>
    </dgm:pt>
    <dgm:pt modelId="{C82E5338-7E16-4789-BF45-8073C39196E9}" type="parTrans" cxnId="{F9A484A2-6B71-4B93-8CD0-D615645D4A68}">
      <dgm:prSet/>
      <dgm:spPr/>
      <dgm:t>
        <a:bodyPr/>
        <a:lstStyle/>
        <a:p>
          <a:endParaRPr lang="en-US"/>
        </a:p>
      </dgm:t>
    </dgm:pt>
    <dgm:pt modelId="{D047D4E9-84EB-4E71-8994-5D5FE903C2A6}" type="sibTrans" cxnId="{F9A484A2-6B71-4B93-8CD0-D615645D4A68}">
      <dgm:prSet/>
      <dgm:spPr/>
      <dgm:t>
        <a:bodyPr/>
        <a:lstStyle/>
        <a:p>
          <a:endParaRPr lang="en-US"/>
        </a:p>
      </dgm:t>
    </dgm:pt>
    <dgm:pt modelId="{CB52EE05-E1B8-40E7-8896-A67686BF28EE}">
      <dgm:prSet/>
      <dgm:spPr/>
      <dgm:t>
        <a:bodyPr/>
        <a:lstStyle/>
        <a:p>
          <a:r>
            <a:rPr lang="en-US" dirty="0"/>
            <a:t>Health Insurance Numbers/IDs</a:t>
          </a:r>
        </a:p>
      </dgm:t>
    </dgm:pt>
    <dgm:pt modelId="{1CEAF30C-F898-47E6-A4B2-D10EBB693800}" type="parTrans" cxnId="{7FAABBF7-2A06-4175-B6E5-8B7596F1D9A3}">
      <dgm:prSet/>
      <dgm:spPr/>
      <dgm:t>
        <a:bodyPr/>
        <a:lstStyle/>
        <a:p>
          <a:endParaRPr lang="en-US"/>
        </a:p>
      </dgm:t>
    </dgm:pt>
    <dgm:pt modelId="{253054A1-C743-4A1C-9552-5C5156557322}" type="sibTrans" cxnId="{7FAABBF7-2A06-4175-B6E5-8B7596F1D9A3}">
      <dgm:prSet/>
      <dgm:spPr/>
      <dgm:t>
        <a:bodyPr/>
        <a:lstStyle/>
        <a:p>
          <a:endParaRPr lang="en-US"/>
        </a:p>
      </dgm:t>
    </dgm:pt>
    <dgm:pt modelId="{73773619-BA69-42E4-B075-47FE79A7BB46}">
      <dgm:prSet/>
      <dgm:spPr/>
      <dgm:t>
        <a:bodyPr/>
        <a:lstStyle/>
        <a:p>
          <a:r>
            <a:rPr lang="en-US" dirty="0"/>
            <a:t>Account Numbers</a:t>
          </a:r>
        </a:p>
      </dgm:t>
    </dgm:pt>
    <dgm:pt modelId="{3384330C-724C-4545-A07A-E3E4DBB77CCF}" type="parTrans" cxnId="{2AF2C564-C29C-4BE7-B5F0-E8F955219AD2}">
      <dgm:prSet/>
      <dgm:spPr/>
      <dgm:t>
        <a:bodyPr/>
        <a:lstStyle/>
        <a:p>
          <a:endParaRPr lang="en-US"/>
        </a:p>
      </dgm:t>
    </dgm:pt>
    <dgm:pt modelId="{6FE3F678-4FCE-4647-946A-3189D3327E1E}" type="sibTrans" cxnId="{2AF2C564-C29C-4BE7-B5F0-E8F955219AD2}">
      <dgm:prSet/>
      <dgm:spPr/>
      <dgm:t>
        <a:bodyPr/>
        <a:lstStyle/>
        <a:p>
          <a:endParaRPr lang="en-US"/>
        </a:p>
      </dgm:t>
    </dgm:pt>
    <dgm:pt modelId="{6D81EDF0-90DB-4288-9028-D72971AB61DD}">
      <dgm:prSet/>
      <dgm:spPr>
        <a:solidFill>
          <a:srgbClr val="E27500"/>
        </a:solidFill>
      </dgm:spPr>
      <dgm:t>
        <a:bodyPr/>
        <a:lstStyle/>
        <a:p>
          <a:r>
            <a:rPr lang="en-US" dirty="0">
              <a:solidFill>
                <a:schemeClr val="tx1"/>
              </a:solidFill>
            </a:rPr>
            <a:t>Certificate or License Numbers</a:t>
          </a:r>
        </a:p>
      </dgm:t>
    </dgm:pt>
    <dgm:pt modelId="{001A0C2A-D0FC-41E6-920D-3B75627B7ED9}" type="parTrans" cxnId="{8B3DC0CF-E19B-43FC-AE91-BD6D36FC4AEF}">
      <dgm:prSet/>
      <dgm:spPr/>
      <dgm:t>
        <a:bodyPr/>
        <a:lstStyle/>
        <a:p>
          <a:endParaRPr lang="en-US"/>
        </a:p>
      </dgm:t>
    </dgm:pt>
    <dgm:pt modelId="{30E6ACC8-F3F8-444F-9ABC-E7CEA1615B2A}" type="sibTrans" cxnId="{8B3DC0CF-E19B-43FC-AE91-BD6D36FC4AEF}">
      <dgm:prSet/>
      <dgm:spPr/>
      <dgm:t>
        <a:bodyPr/>
        <a:lstStyle/>
        <a:p>
          <a:endParaRPr lang="en-US"/>
        </a:p>
      </dgm:t>
    </dgm:pt>
    <dgm:pt modelId="{D6AE3917-7A36-48C5-B76B-9F654BBD4391}" type="pres">
      <dgm:prSet presAssocID="{D147C041-C0A6-4BBF-94D6-3548CB4D3725}" presName="diagram" presStyleCnt="0">
        <dgm:presLayoutVars>
          <dgm:dir/>
          <dgm:resizeHandles val="exact"/>
        </dgm:presLayoutVars>
      </dgm:prSet>
      <dgm:spPr/>
    </dgm:pt>
    <dgm:pt modelId="{6BB99B3B-5FDF-4D96-824D-050AB850A62B}" type="pres">
      <dgm:prSet presAssocID="{694AA260-B08A-4A6B-B170-E6F7210B36C8}" presName="node" presStyleLbl="node1" presStyleIdx="0" presStyleCnt="12">
        <dgm:presLayoutVars>
          <dgm:bulletEnabled val="1"/>
        </dgm:presLayoutVars>
      </dgm:prSet>
      <dgm:spPr/>
    </dgm:pt>
    <dgm:pt modelId="{E71E141A-522D-4B31-9EAC-A9527BCEEBBC}" type="pres">
      <dgm:prSet presAssocID="{0EBBD93F-9B7D-44E1-9B31-D93D7562EA27}" presName="sibTrans" presStyleCnt="0"/>
      <dgm:spPr/>
    </dgm:pt>
    <dgm:pt modelId="{BB1A63B8-86E8-4BD4-9144-AF9759474D6D}" type="pres">
      <dgm:prSet presAssocID="{A6525A77-C2DD-4BEE-B36A-24605EF81202}" presName="node" presStyleLbl="node1" presStyleIdx="1" presStyleCnt="12">
        <dgm:presLayoutVars>
          <dgm:bulletEnabled val="1"/>
        </dgm:presLayoutVars>
      </dgm:prSet>
      <dgm:spPr/>
    </dgm:pt>
    <dgm:pt modelId="{9ACFBDAE-8566-4334-AD70-0D2150E208C2}" type="pres">
      <dgm:prSet presAssocID="{510E0157-39F4-4A5A-B635-95D183E1B800}" presName="sibTrans" presStyleCnt="0"/>
      <dgm:spPr/>
    </dgm:pt>
    <dgm:pt modelId="{01ADA9CF-679E-41B2-BD01-D6E97BD7BA5C}" type="pres">
      <dgm:prSet presAssocID="{9035AEBF-61B1-43DD-AC7D-459C4441F079}" presName="node" presStyleLbl="node1" presStyleIdx="2" presStyleCnt="12">
        <dgm:presLayoutVars>
          <dgm:bulletEnabled val="1"/>
        </dgm:presLayoutVars>
      </dgm:prSet>
      <dgm:spPr/>
    </dgm:pt>
    <dgm:pt modelId="{C8CFB54A-92AA-48BA-80E7-B0018242C896}" type="pres">
      <dgm:prSet presAssocID="{0472872D-AD3B-463C-A648-42F66A9C2E3E}" presName="sibTrans" presStyleCnt="0"/>
      <dgm:spPr/>
    </dgm:pt>
    <dgm:pt modelId="{61D5A7B6-3530-42CB-8A96-44A51D5752CA}" type="pres">
      <dgm:prSet presAssocID="{C198B198-B495-4A4E-8F35-4BC0DD7ED9FF}" presName="node" presStyleLbl="node1" presStyleIdx="3" presStyleCnt="12">
        <dgm:presLayoutVars>
          <dgm:bulletEnabled val="1"/>
        </dgm:presLayoutVars>
      </dgm:prSet>
      <dgm:spPr/>
    </dgm:pt>
    <dgm:pt modelId="{52B1742F-C020-4731-8BA1-C2027EE25B78}" type="pres">
      <dgm:prSet presAssocID="{B0E8489A-1B14-406A-9792-EDF778A072B3}" presName="sibTrans" presStyleCnt="0"/>
      <dgm:spPr/>
    </dgm:pt>
    <dgm:pt modelId="{4F9D18C3-49C7-4D20-B8C2-C02F786E6128}" type="pres">
      <dgm:prSet presAssocID="{04C843C8-7989-4C4D-9510-5E3C13247CDF}" presName="node" presStyleLbl="node1" presStyleIdx="4" presStyleCnt="12">
        <dgm:presLayoutVars>
          <dgm:bulletEnabled val="1"/>
        </dgm:presLayoutVars>
      </dgm:prSet>
      <dgm:spPr/>
    </dgm:pt>
    <dgm:pt modelId="{93D6E970-A6FF-4D29-BC23-DF112D9D98A1}" type="pres">
      <dgm:prSet presAssocID="{4FFB87A1-5704-4631-8EFE-CC2CE2A1BEF0}" presName="sibTrans" presStyleCnt="0"/>
      <dgm:spPr/>
    </dgm:pt>
    <dgm:pt modelId="{E1354E05-0ABB-4B57-936D-123449F7AD8C}" type="pres">
      <dgm:prSet presAssocID="{7AAE3A1E-6728-4883-8894-9588AA2F5ED6}" presName="node" presStyleLbl="node1" presStyleIdx="5" presStyleCnt="12">
        <dgm:presLayoutVars>
          <dgm:bulletEnabled val="1"/>
        </dgm:presLayoutVars>
      </dgm:prSet>
      <dgm:spPr/>
    </dgm:pt>
    <dgm:pt modelId="{4D94E5D9-340A-4BF3-B9A4-13CDF328B06C}" type="pres">
      <dgm:prSet presAssocID="{879643C1-438E-4045-855E-75D1FF5B0B37}" presName="sibTrans" presStyleCnt="0"/>
      <dgm:spPr/>
    </dgm:pt>
    <dgm:pt modelId="{596EBB6A-236C-4F8C-B193-C7CEE537F3B4}" type="pres">
      <dgm:prSet presAssocID="{2C47CF65-8044-4448-AA4E-53E5EDEC9921}" presName="node" presStyleLbl="node1" presStyleIdx="6" presStyleCnt="12">
        <dgm:presLayoutVars>
          <dgm:bulletEnabled val="1"/>
        </dgm:presLayoutVars>
      </dgm:prSet>
      <dgm:spPr/>
    </dgm:pt>
    <dgm:pt modelId="{4FA1DADA-593B-428A-8B9F-9484527E06B2}" type="pres">
      <dgm:prSet presAssocID="{D047D4E9-84EB-4E71-8994-5D5FE903C2A6}" presName="sibTrans" presStyleCnt="0"/>
      <dgm:spPr/>
    </dgm:pt>
    <dgm:pt modelId="{126BE643-AF1A-4ECA-9E2C-80496823F5D0}" type="pres">
      <dgm:prSet presAssocID="{CB52EE05-E1B8-40E7-8896-A67686BF28EE}" presName="node" presStyleLbl="node1" presStyleIdx="7" presStyleCnt="12" custLinFactNeighborX="-3221" custLinFactNeighborY="-895">
        <dgm:presLayoutVars>
          <dgm:bulletEnabled val="1"/>
        </dgm:presLayoutVars>
      </dgm:prSet>
      <dgm:spPr/>
    </dgm:pt>
    <dgm:pt modelId="{4541168C-B275-49A1-802D-991E993B0C8A}" type="pres">
      <dgm:prSet presAssocID="{253054A1-C743-4A1C-9552-5C5156557322}" presName="sibTrans" presStyleCnt="0"/>
      <dgm:spPr/>
    </dgm:pt>
    <dgm:pt modelId="{987574E9-0733-4E55-BA52-B9D1D081D8DA}" type="pres">
      <dgm:prSet presAssocID="{73773619-BA69-42E4-B075-47FE79A7BB46}" presName="node" presStyleLbl="node1" presStyleIdx="8" presStyleCnt="12">
        <dgm:presLayoutVars>
          <dgm:bulletEnabled val="1"/>
        </dgm:presLayoutVars>
      </dgm:prSet>
      <dgm:spPr/>
    </dgm:pt>
    <dgm:pt modelId="{8CB39DBA-F7C3-4EF0-9174-EA75E77ECB3A}" type="pres">
      <dgm:prSet presAssocID="{6FE3F678-4FCE-4647-946A-3189D3327E1E}" presName="sibTrans" presStyleCnt="0"/>
      <dgm:spPr/>
    </dgm:pt>
    <dgm:pt modelId="{5D1FA071-DD04-4DA8-8225-95529B919517}" type="pres">
      <dgm:prSet presAssocID="{6D81EDF0-90DB-4288-9028-D72971AB61DD}" presName="node" presStyleLbl="node1" presStyleIdx="9" presStyleCnt="12">
        <dgm:presLayoutVars>
          <dgm:bulletEnabled val="1"/>
        </dgm:presLayoutVars>
      </dgm:prSet>
      <dgm:spPr/>
    </dgm:pt>
    <dgm:pt modelId="{78B9BA97-929A-40F5-986B-CFAADA79765E}" type="pres">
      <dgm:prSet presAssocID="{30E6ACC8-F3F8-444F-9ABC-E7CEA1615B2A}" presName="sibTrans" presStyleCnt="0"/>
      <dgm:spPr/>
    </dgm:pt>
    <dgm:pt modelId="{0B880BCD-36E3-4BA2-A230-B4ED31050CBA}" type="pres">
      <dgm:prSet presAssocID="{1EF970BF-879F-44E2-87D1-418EEB4A921E}" presName="node" presStyleLbl="node1" presStyleIdx="10" presStyleCnt="12">
        <dgm:presLayoutVars>
          <dgm:bulletEnabled val="1"/>
        </dgm:presLayoutVars>
      </dgm:prSet>
      <dgm:spPr/>
    </dgm:pt>
    <dgm:pt modelId="{06B3F59C-2AC7-4C30-A30E-EFA157912E71}" type="pres">
      <dgm:prSet presAssocID="{4772EEC6-EE93-4332-8EAD-E0B0752144A0}" presName="sibTrans" presStyleCnt="0"/>
      <dgm:spPr/>
    </dgm:pt>
    <dgm:pt modelId="{A4F3ECC0-39D5-4609-85C7-446BFE12737F}" type="pres">
      <dgm:prSet presAssocID="{4F16516C-C713-4A0E-8381-6097509D0351}" presName="node" presStyleLbl="node1" presStyleIdx="11" presStyleCnt="12">
        <dgm:presLayoutVars>
          <dgm:bulletEnabled val="1"/>
        </dgm:presLayoutVars>
      </dgm:prSet>
      <dgm:spPr/>
    </dgm:pt>
  </dgm:ptLst>
  <dgm:cxnLst>
    <dgm:cxn modelId="{F66A7B00-A5E7-4C0B-B4C6-3F8FDC609E8A}" type="presOf" srcId="{D147C041-C0A6-4BBF-94D6-3548CB4D3725}" destId="{D6AE3917-7A36-48C5-B76B-9F654BBD4391}" srcOrd="0" destOrd="0" presId="urn:microsoft.com/office/officeart/2005/8/layout/default"/>
    <dgm:cxn modelId="{AC8C0D06-D3DB-440D-B4FB-B4D452463AAD}" srcId="{D147C041-C0A6-4BBF-94D6-3548CB4D3725}" destId="{694AA260-B08A-4A6B-B170-E6F7210B36C8}" srcOrd="0" destOrd="0" parTransId="{59DB1973-F251-48A0-9B2D-AD06ED521035}" sibTransId="{0EBBD93F-9B7D-44E1-9B31-D93D7562EA27}"/>
    <dgm:cxn modelId="{B395C925-BDB2-4455-A90C-DA90B6D859F8}" type="presOf" srcId="{694AA260-B08A-4A6B-B170-E6F7210B36C8}" destId="{6BB99B3B-5FDF-4D96-824D-050AB850A62B}" srcOrd="0" destOrd="0" presId="urn:microsoft.com/office/officeart/2005/8/layout/default"/>
    <dgm:cxn modelId="{842FEC25-47FB-45B6-86FB-8F65CE56391E}" srcId="{D147C041-C0A6-4BBF-94D6-3548CB4D3725}" destId="{9035AEBF-61B1-43DD-AC7D-459C4441F079}" srcOrd="2" destOrd="0" parTransId="{1A969FCC-391B-40F3-AD59-B98D5F882051}" sibTransId="{0472872D-AD3B-463C-A648-42F66A9C2E3E}"/>
    <dgm:cxn modelId="{C1BD775E-4540-4F06-A55E-7EBA0B35AA32}" srcId="{D147C041-C0A6-4BBF-94D6-3548CB4D3725}" destId="{7AAE3A1E-6728-4883-8894-9588AA2F5ED6}" srcOrd="5" destOrd="0" parTransId="{B36B205F-8808-4664-A70C-E4726D4027F0}" sibTransId="{879643C1-438E-4045-855E-75D1FF5B0B37}"/>
    <dgm:cxn modelId="{C94F9244-FC54-49E3-AEEA-BA49713D4274}" type="presOf" srcId="{C198B198-B495-4A4E-8F35-4BC0DD7ED9FF}" destId="{61D5A7B6-3530-42CB-8A96-44A51D5752CA}" srcOrd="0" destOrd="0" presId="urn:microsoft.com/office/officeart/2005/8/layout/default"/>
    <dgm:cxn modelId="{2AF2C564-C29C-4BE7-B5F0-E8F955219AD2}" srcId="{D147C041-C0A6-4BBF-94D6-3548CB4D3725}" destId="{73773619-BA69-42E4-B075-47FE79A7BB46}" srcOrd="8" destOrd="0" parTransId="{3384330C-724C-4545-A07A-E3E4DBB77CCF}" sibTransId="{6FE3F678-4FCE-4647-946A-3189D3327E1E}"/>
    <dgm:cxn modelId="{75D46545-8CC9-447E-8119-B18B9D4DAF4C}" type="presOf" srcId="{9035AEBF-61B1-43DD-AC7D-459C4441F079}" destId="{01ADA9CF-679E-41B2-BD01-D6E97BD7BA5C}" srcOrd="0" destOrd="0" presId="urn:microsoft.com/office/officeart/2005/8/layout/default"/>
    <dgm:cxn modelId="{8E2E916C-A0FE-422E-A8AA-0980995DF359}" type="presOf" srcId="{CB52EE05-E1B8-40E7-8896-A67686BF28EE}" destId="{126BE643-AF1A-4ECA-9E2C-80496823F5D0}" srcOrd="0" destOrd="0" presId="urn:microsoft.com/office/officeart/2005/8/layout/default"/>
    <dgm:cxn modelId="{25A56E4E-6EB6-413D-BB9A-F24016955ED1}" type="presOf" srcId="{6D81EDF0-90DB-4288-9028-D72971AB61DD}" destId="{5D1FA071-DD04-4DA8-8225-95529B919517}" srcOrd="0" destOrd="0" presId="urn:microsoft.com/office/officeart/2005/8/layout/default"/>
    <dgm:cxn modelId="{E6DB5D50-FA7F-4FCC-AAC2-1CD7D6ED7E83}" srcId="{D147C041-C0A6-4BBF-94D6-3548CB4D3725}" destId="{1EF970BF-879F-44E2-87D1-418EEB4A921E}" srcOrd="10" destOrd="0" parTransId="{ABDB933D-8925-46E9-BC28-828A727C87DE}" sibTransId="{4772EEC6-EE93-4332-8EAD-E0B0752144A0}"/>
    <dgm:cxn modelId="{93E14D81-0878-431C-90DE-95F705FD15EC}" srcId="{D147C041-C0A6-4BBF-94D6-3548CB4D3725}" destId="{C198B198-B495-4A4E-8F35-4BC0DD7ED9FF}" srcOrd="3" destOrd="0" parTransId="{98A14ACF-33E5-4A88-BD7D-8E9E2A29FB9B}" sibTransId="{B0E8489A-1B14-406A-9792-EDF778A072B3}"/>
    <dgm:cxn modelId="{1D116782-CE30-42B1-9C7D-25EAB0720E60}" type="presOf" srcId="{73773619-BA69-42E4-B075-47FE79A7BB46}" destId="{987574E9-0733-4E55-BA52-B9D1D081D8DA}" srcOrd="0" destOrd="0" presId="urn:microsoft.com/office/officeart/2005/8/layout/default"/>
    <dgm:cxn modelId="{D34E6289-E6FE-47B3-B358-9936FC2C35CC}" type="presOf" srcId="{2C47CF65-8044-4448-AA4E-53E5EDEC9921}" destId="{596EBB6A-236C-4F8C-B193-C7CEE537F3B4}" srcOrd="0" destOrd="0" presId="urn:microsoft.com/office/officeart/2005/8/layout/default"/>
    <dgm:cxn modelId="{E53DD08C-7421-4173-ABCA-5F97F1A2AE78}" type="presOf" srcId="{4F16516C-C713-4A0E-8381-6097509D0351}" destId="{A4F3ECC0-39D5-4609-85C7-446BFE12737F}" srcOrd="0" destOrd="0" presId="urn:microsoft.com/office/officeart/2005/8/layout/default"/>
    <dgm:cxn modelId="{F9A484A2-6B71-4B93-8CD0-D615645D4A68}" srcId="{D147C041-C0A6-4BBF-94D6-3548CB4D3725}" destId="{2C47CF65-8044-4448-AA4E-53E5EDEC9921}" srcOrd="6" destOrd="0" parTransId="{C82E5338-7E16-4789-BF45-8073C39196E9}" sibTransId="{D047D4E9-84EB-4E71-8994-5D5FE903C2A6}"/>
    <dgm:cxn modelId="{B738C5AE-0594-4F41-9303-AA21A02A5845}" type="presOf" srcId="{04C843C8-7989-4C4D-9510-5E3C13247CDF}" destId="{4F9D18C3-49C7-4D20-B8C2-C02F786E6128}" srcOrd="0" destOrd="0" presId="urn:microsoft.com/office/officeart/2005/8/layout/default"/>
    <dgm:cxn modelId="{6F8233BD-DAC2-4C96-B21A-078DA7E7A764}" type="presOf" srcId="{A6525A77-C2DD-4BEE-B36A-24605EF81202}" destId="{BB1A63B8-86E8-4BD4-9144-AF9759474D6D}" srcOrd="0" destOrd="0" presId="urn:microsoft.com/office/officeart/2005/8/layout/default"/>
    <dgm:cxn modelId="{F6D55DC2-1D7F-4879-A971-07B6C11BCD0D}" srcId="{D147C041-C0A6-4BBF-94D6-3548CB4D3725}" destId="{4F16516C-C713-4A0E-8381-6097509D0351}" srcOrd="11" destOrd="0" parTransId="{A663FB2D-A505-44BE-AE6C-DAC4AF5D0A82}" sibTransId="{8BA9EF8C-1E61-4867-9F82-86BAFE675B53}"/>
    <dgm:cxn modelId="{8B3DC0CF-E19B-43FC-AE91-BD6D36FC4AEF}" srcId="{D147C041-C0A6-4BBF-94D6-3548CB4D3725}" destId="{6D81EDF0-90DB-4288-9028-D72971AB61DD}" srcOrd="9" destOrd="0" parTransId="{001A0C2A-D0FC-41E6-920D-3B75627B7ED9}" sibTransId="{30E6ACC8-F3F8-444F-9ABC-E7CEA1615B2A}"/>
    <dgm:cxn modelId="{55DBDBD9-7091-46E9-BC09-590E4EA5C195}" type="presOf" srcId="{1EF970BF-879F-44E2-87D1-418EEB4A921E}" destId="{0B880BCD-36E3-4BA2-A230-B4ED31050CBA}" srcOrd="0" destOrd="0" presId="urn:microsoft.com/office/officeart/2005/8/layout/default"/>
    <dgm:cxn modelId="{D5F541E2-75E8-4369-87D2-1596ABD74215}" srcId="{D147C041-C0A6-4BBF-94D6-3548CB4D3725}" destId="{04C843C8-7989-4C4D-9510-5E3C13247CDF}" srcOrd="4" destOrd="0" parTransId="{3A525AFC-835D-407A-ADB5-C6ADF7189414}" sibTransId="{4FFB87A1-5704-4631-8EFE-CC2CE2A1BEF0}"/>
    <dgm:cxn modelId="{725C02EE-294B-4D5C-AF62-6A96A10A9C7B}" type="presOf" srcId="{7AAE3A1E-6728-4883-8894-9588AA2F5ED6}" destId="{E1354E05-0ABB-4B57-936D-123449F7AD8C}" srcOrd="0" destOrd="0" presId="urn:microsoft.com/office/officeart/2005/8/layout/default"/>
    <dgm:cxn modelId="{2F0549F6-5705-4F31-80DA-0AF54589C253}" srcId="{D147C041-C0A6-4BBF-94D6-3548CB4D3725}" destId="{A6525A77-C2DD-4BEE-B36A-24605EF81202}" srcOrd="1" destOrd="0" parTransId="{FF4A9AFF-B559-4E22-9433-1556BC1A13AE}" sibTransId="{510E0157-39F4-4A5A-B635-95D183E1B800}"/>
    <dgm:cxn modelId="{7FAABBF7-2A06-4175-B6E5-8B7596F1D9A3}" srcId="{D147C041-C0A6-4BBF-94D6-3548CB4D3725}" destId="{CB52EE05-E1B8-40E7-8896-A67686BF28EE}" srcOrd="7" destOrd="0" parTransId="{1CEAF30C-F898-47E6-A4B2-D10EBB693800}" sibTransId="{253054A1-C743-4A1C-9552-5C5156557322}"/>
    <dgm:cxn modelId="{7D056BEC-266A-438D-8EF0-9550839C818E}" type="presParOf" srcId="{D6AE3917-7A36-48C5-B76B-9F654BBD4391}" destId="{6BB99B3B-5FDF-4D96-824D-050AB850A62B}" srcOrd="0" destOrd="0" presId="urn:microsoft.com/office/officeart/2005/8/layout/default"/>
    <dgm:cxn modelId="{475AD2BD-2EB3-4662-962B-629EED1A07EB}" type="presParOf" srcId="{D6AE3917-7A36-48C5-B76B-9F654BBD4391}" destId="{E71E141A-522D-4B31-9EAC-A9527BCEEBBC}" srcOrd="1" destOrd="0" presId="urn:microsoft.com/office/officeart/2005/8/layout/default"/>
    <dgm:cxn modelId="{87BA1063-66DC-4EFE-8336-AE4564F599F0}" type="presParOf" srcId="{D6AE3917-7A36-48C5-B76B-9F654BBD4391}" destId="{BB1A63B8-86E8-4BD4-9144-AF9759474D6D}" srcOrd="2" destOrd="0" presId="urn:microsoft.com/office/officeart/2005/8/layout/default"/>
    <dgm:cxn modelId="{FCC30A13-063E-4B51-913D-52CC55C7B34A}" type="presParOf" srcId="{D6AE3917-7A36-48C5-B76B-9F654BBD4391}" destId="{9ACFBDAE-8566-4334-AD70-0D2150E208C2}" srcOrd="3" destOrd="0" presId="urn:microsoft.com/office/officeart/2005/8/layout/default"/>
    <dgm:cxn modelId="{0BDB8A9E-45AC-41A1-83B6-BDAD4155244B}" type="presParOf" srcId="{D6AE3917-7A36-48C5-B76B-9F654BBD4391}" destId="{01ADA9CF-679E-41B2-BD01-D6E97BD7BA5C}" srcOrd="4" destOrd="0" presId="urn:microsoft.com/office/officeart/2005/8/layout/default"/>
    <dgm:cxn modelId="{9A84754E-DFC9-4CCD-9FAC-758C4E17E28F}" type="presParOf" srcId="{D6AE3917-7A36-48C5-B76B-9F654BBD4391}" destId="{C8CFB54A-92AA-48BA-80E7-B0018242C896}" srcOrd="5" destOrd="0" presId="urn:microsoft.com/office/officeart/2005/8/layout/default"/>
    <dgm:cxn modelId="{557241D9-903B-421C-98B6-57EA800ACDFF}" type="presParOf" srcId="{D6AE3917-7A36-48C5-B76B-9F654BBD4391}" destId="{61D5A7B6-3530-42CB-8A96-44A51D5752CA}" srcOrd="6" destOrd="0" presId="urn:microsoft.com/office/officeart/2005/8/layout/default"/>
    <dgm:cxn modelId="{D5CBFFFE-F24A-46BA-9633-F3FE68625884}" type="presParOf" srcId="{D6AE3917-7A36-48C5-B76B-9F654BBD4391}" destId="{52B1742F-C020-4731-8BA1-C2027EE25B78}" srcOrd="7" destOrd="0" presId="urn:microsoft.com/office/officeart/2005/8/layout/default"/>
    <dgm:cxn modelId="{D2EF172B-5A62-4D2D-8902-9D30FC713097}" type="presParOf" srcId="{D6AE3917-7A36-48C5-B76B-9F654BBD4391}" destId="{4F9D18C3-49C7-4D20-B8C2-C02F786E6128}" srcOrd="8" destOrd="0" presId="urn:microsoft.com/office/officeart/2005/8/layout/default"/>
    <dgm:cxn modelId="{FA3057D4-BDC5-4506-83F7-283FE91C4517}" type="presParOf" srcId="{D6AE3917-7A36-48C5-B76B-9F654BBD4391}" destId="{93D6E970-A6FF-4D29-BC23-DF112D9D98A1}" srcOrd="9" destOrd="0" presId="urn:microsoft.com/office/officeart/2005/8/layout/default"/>
    <dgm:cxn modelId="{5590D1A0-EC75-4770-A872-A7BD2323DB9C}" type="presParOf" srcId="{D6AE3917-7A36-48C5-B76B-9F654BBD4391}" destId="{E1354E05-0ABB-4B57-936D-123449F7AD8C}" srcOrd="10" destOrd="0" presId="urn:microsoft.com/office/officeart/2005/8/layout/default"/>
    <dgm:cxn modelId="{2F4301E3-0620-4254-8E9E-CD6C2F53F279}" type="presParOf" srcId="{D6AE3917-7A36-48C5-B76B-9F654BBD4391}" destId="{4D94E5D9-340A-4BF3-B9A4-13CDF328B06C}" srcOrd="11" destOrd="0" presId="urn:microsoft.com/office/officeart/2005/8/layout/default"/>
    <dgm:cxn modelId="{3CAA673D-3095-49E3-B732-33DD49FFF3A5}" type="presParOf" srcId="{D6AE3917-7A36-48C5-B76B-9F654BBD4391}" destId="{596EBB6A-236C-4F8C-B193-C7CEE537F3B4}" srcOrd="12" destOrd="0" presId="urn:microsoft.com/office/officeart/2005/8/layout/default"/>
    <dgm:cxn modelId="{95364517-BEC6-4A87-BA6D-8350D88D66C7}" type="presParOf" srcId="{D6AE3917-7A36-48C5-B76B-9F654BBD4391}" destId="{4FA1DADA-593B-428A-8B9F-9484527E06B2}" srcOrd="13" destOrd="0" presId="urn:microsoft.com/office/officeart/2005/8/layout/default"/>
    <dgm:cxn modelId="{A3AF6F76-40B8-4696-9D8D-47DB69B5705C}" type="presParOf" srcId="{D6AE3917-7A36-48C5-B76B-9F654BBD4391}" destId="{126BE643-AF1A-4ECA-9E2C-80496823F5D0}" srcOrd="14" destOrd="0" presId="urn:microsoft.com/office/officeart/2005/8/layout/default"/>
    <dgm:cxn modelId="{2CBA50CB-119C-4DB2-B026-A6AC72BEE7FC}" type="presParOf" srcId="{D6AE3917-7A36-48C5-B76B-9F654BBD4391}" destId="{4541168C-B275-49A1-802D-991E993B0C8A}" srcOrd="15" destOrd="0" presId="urn:microsoft.com/office/officeart/2005/8/layout/default"/>
    <dgm:cxn modelId="{0287CC53-8CD4-4FFC-977D-E7810E41A013}" type="presParOf" srcId="{D6AE3917-7A36-48C5-B76B-9F654BBD4391}" destId="{987574E9-0733-4E55-BA52-B9D1D081D8DA}" srcOrd="16" destOrd="0" presId="urn:microsoft.com/office/officeart/2005/8/layout/default"/>
    <dgm:cxn modelId="{4C9BF573-3D66-4DD0-B3F0-71CD47789BEE}" type="presParOf" srcId="{D6AE3917-7A36-48C5-B76B-9F654BBD4391}" destId="{8CB39DBA-F7C3-4EF0-9174-EA75E77ECB3A}" srcOrd="17" destOrd="0" presId="urn:microsoft.com/office/officeart/2005/8/layout/default"/>
    <dgm:cxn modelId="{0AFBBBC2-33DA-4D93-9C56-2004953E1F31}" type="presParOf" srcId="{D6AE3917-7A36-48C5-B76B-9F654BBD4391}" destId="{5D1FA071-DD04-4DA8-8225-95529B919517}" srcOrd="18" destOrd="0" presId="urn:microsoft.com/office/officeart/2005/8/layout/default"/>
    <dgm:cxn modelId="{8D73844D-D0B6-4C8E-B3A0-A2F2D85755DD}" type="presParOf" srcId="{D6AE3917-7A36-48C5-B76B-9F654BBD4391}" destId="{78B9BA97-929A-40F5-986B-CFAADA79765E}" srcOrd="19" destOrd="0" presId="urn:microsoft.com/office/officeart/2005/8/layout/default"/>
    <dgm:cxn modelId="{9B488DB5-782C-4440-9B2A-E1A6BABDB557}" type="presParOf" srcId="{D6AE3917-7A36-48C5-B76B-9F654BBD4391}" destId="{0B880BCD-36E3-4BA2-A230-B4ED31050CBA}" srcOrd="20" destOrd="0" presId="urn:microsoft.com/office/officeart/2005/8/layout/default"/>
    <dgm:cxn modelId="{DE4D53C9-D31E-4C10-9A7E-E34DBC690078}" type="presParOf" srcId="{D6AE3917-7A36-48C5-B76B-9F654BBD4391}" destId="{06B3F59C-2AC7-4C30-A30E-EFA157912E71}" srcOrd="21" destOrd="0" presId="urn:microsoft.com/office/officeart/2005/8/layout/default"/>
    <dgm:cxn modelId="{D5479078-6C94-45C4-A30F-4B628A8748C0}" type="presParOf" srcId="{D6AE3917-7A36-48C5-B76B-9F654BBD4391}" destId="{A4F3ECC0-39D5-4609-85C7-446BFE12737F}" srcOrd="2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99B3B-5FDF-4D96-824D-050AB850A62B}">
      <dsp:nvSpPr>
        <dsp:cNvPr id="0" name=""/>
        <dsp:cNvSpPr/>
      </dsp:nvSpPr>
      <dsp:spPr>
        <a:xfrm>
          <a:off x="2333" y="558749"/>
          <a:ext cx="1851637" cy="1110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Names</a:t>
          </a:r>
        </a:p>
      </dsp:txBody>
      <dsp:txXfrm>
        <a:off x="2333" y="558749"/>
        <a:ext cx="1851637" cy="1110982"/>
      </dsp:txXfrm>
    </dsp:sp>
    <dsp:sp modelId="{BB1A63B8-86E8-4BD4-9144-AF9759474D6D}">
      <dsp:nvSpPr>
        <dsp:cNvPr id="0" name=""/>
        <dsp:cNvSpPr/>
      </dsp:nvSpPr>
      <dsp:spPr>
        <a:xfrm>
          <a:off x="2039135" y="558749"/>
          <a:ext cx="1851637" cy="1110982"/>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Telephone Numbers</a:t>
          </a:r>
        </a:p>
      </dsp:txBody>
      <dsp:txXfrm>
        <a:off x="2039135" y="558749"/>
        <a:ext cx="1851637" cy="1110982"/>
      </dsp:txXfrm>
    </dsp:sp>
    <dsp:sp modelId="{01ADA9CF-679E-41B2-BD01-D6E97BD7BA5C}">
      <dsp:nvSpPr>
        <dsp:cNvPr id="0" name=""/>
        <dsp:cNvSpPr/>
      </dsp:nvSpPr>
      <dsp:spPr>
        <a:xfrm>
          <a:off x="4075936" y="558749"/>
          <a:ext cx="1851637" cy="1110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Addresses</a:t>
          </a:r>
        </a:p>
      </dsp:txBody>
      <dsp:txXfrm>
        <a:off x="4075936" y="558749"/>
        <a:ext cx="1851637" cy="1110982"/>
      </dsp:txXfrm>
    </dsp:sp>
    <dsp:sp modelId="{61D5A7B6-3530-42CB-8A96-44A51D5752CA}">
      <dsp:nvSpPr>
        <dsp:cNvPr id="0" name=""/>
        <dsp:cNvSpPr/>
      </dsp:nvSpPr>
      <dsp:spPr>
        <a:xfrm>
          <a:off x="6112738" y="558749"/>
          <a:ext cx="1851637" cy="1110982"/>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Social </a:t>
          </a:r>
          <a:br>
            <a:rPr lang="en-US" sz="2200" kern="1200" dirty="0">
              <a:solidFill>
                <a:schemeClr val="tx1"/>
              </a:solidFill>
            </a:rPr>
          </a:br>
          <a:r>
            <a:rPr lang="en-US" sz="2200" kern="1200" dirty="0">
              <a:solidFill>
                <a:schemeClr val="tx1"/>
              </a:solidFill>
            </a:rPr>
            <a:t>Security Numbers</a:t>
          </a:r>
        </a:p>
      </dsp:txBody>
      <dsp:txXfrm>
        <a:off x="6112738" y="558749"/>
        <a:ext cx="1851637" cy="1110982"/>
      </dsp:txXfrm>
    </dsp:sp>
    <dsp:sp modelId="{4F9D18C3-49C7-4D20-B8C2-C02F786E6128}">
      <dsp:nvSpPr>
        <dsp:cNvPr id="0" name=""/>
        <dsp:cNvSpPr/>
      </dsp:nvSpPr>
      <dsp:spPr>
        <a:xfrm>
          <a:off x="2333" y="1854895"/>
          <a:ext cx="1851637" cy="1110982"/>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Fax Numbers</a:t>
          </a:r>
        </a:p>
      </dsp:txBody>
      <dsp:txXfrm>
        <a:off x="2333" y="1854895"/>
        <a:ext cx="1851637" cy="1110982"/>
      </dsp:txXfrm>
    </dsp:sp>
    <dsp:sp modelId="{E1354E05-0ABB-4B57-936D-123449F7AD8C}">
      <dsp:nvSpPr>
        <dsp:cNvPr id="0" name=""/>
        <dsp:cNvSpPr/>
      </dsp:nvSpPr>
      <dsp:spPr>
        <a:xfrm>
          <a:off x="2039135" y="1854895"/>
          <a:ext cx="1851637" cy="1110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Email Addresses</a:t>
          </a:r>
        </a:p>
      </dsp:txBody>
      <dsp:txXfrm>
        <a:off x="2039135" y="1854895"/>
        <a:ext cx="1851637" cy="1110982"/>
      </dsp:txXfrm>
    </dsp:sp>
    <dsp:sp modelId="{596EBB6A-236C-4F8C-B193-C7CEE537F3B4}">
      <dsp:nvSpPr>
        <dsp:cNvPr id="0" name=""/>
        <dsp:cNvSpPr/>
      </dsp:nvSpPr>
      <dsp:spPr>
        <a:xfrm>
          <a:off x="4075936" y="1854895"/>
          <a:ext cx="1851637" cy="1110982"/>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Medical Records</a:t>
          </a:r>
        </a:p>
      </dsp:txBody>
      <dsp:txXfrm>
        <a:off x="4075936" y="1854895"/>
        <a:ext cx="1851637" cy="1110982"/>
      </dsp:txXfrm>
    </dsp:sp>
    <dsp:sp modelId="{126BE643-AF1A-4ECA-9E2C-80496823F5D0}">
      <dsp:nvSpPr>
        <dsp:cNvPr id="0" name=""/>
        <dsp:cNvSpPr/>
      </dsp:nvSpPr>
      <dsp:spPr>
        <a:xfrm>
          <a:off x="6053097" y="1844952"/>
          <a:ext cx="1851637" cy="1110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Health Insurance Numbers/IDs</a:t>
          </a:r>
        </a:p>
      </dsp:txBody>
      <dsp:txXfrm>
        <a:off x="6053097" y="1844952"/>
        <a:ext cx="1851637" cy="1110982"/>
      </dsp:txXfrm>
    </dsp:sp>
    <dsp:sp modelId="{987574E9-0733-4E55-BA52-B9D1D081D8DA}">
      <dsp:nvSpPr>
        <dsp:cNvPr id="0" name=""/>
        <dsp:cNvSpPr/>
      </dsp:nvSpPr>
      <dsp:spPr>
        <a:xfrm>
          <a:off x="2333" y="3151042"/>
          <a:ext cx="1851637" cy="1110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Account Numbers</a:t>
          </a:r>
        </a:p>
      </dsp:txBody>
      <dsp:txXfrm>
        <a:off x="2333" y="3151042"/>
        <a:ext cx="1851637" cy="1110982"/>
      </dsp:txXfrm>
    </dsp:sp>
    <dsp:sp modelId="{5D1FA071-DD04-4DA8-8225-95529B919517}">
      <dsp:nvSpPr>
        <dsp:cNvPr id="0" name=""/>
        <dsp:cNvSpPr/>
      </dsp:nvSpPr>
      <dsp:spPr>
        <a:xfrm>
          <a:off x="2039135" y="3151042"/>
          <a:ext cx="1851637" cy="1110982"/>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Certificate or License Numbers</a:t>
          </a:r>
        </a:p>
      </dsp:txBody>
      <dsp:txXfrm>
        <a:off x="2039135" y="3151042"/>
        <a:ext cx="1851637" cy="1110982"/>
      </dsp:txXfrm>
    </dsp:sp>
    <dsp:sp modelId="{0B880BCD-36E3-4BA2-A230-B4ED31050CBA}">
      <dsp:nvSpPr>
        <dsp:cNvPr id="0" name=""/>
        <dsp:cNvSpPr/>
      </dsp:nvSpPr>
      <dsp:spPr>
        <a:xfrm>
          <a:off x="4075936" y="3151042"/>
          <a:ext cx="1851637" cy="11109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Device Serial Numbers</a:t>
          </a:r>
        </a:p>
      </dsp:txBody>
      <dsp:txXfrm>
        <a:off x="4075936" y="3151042"/>
        <a:ext cx="1851637" cy="1110982"/>
      </dsp:txXfrm>
    </dsp:sp>
    <dsp:sp modelId="{A4F3ECC0-39D5-4609-85C7-446BFE12737F}">
      <dsp:nvSpPr>
        <dsp:cNvPr id="0" name=""/>
        <dsp:cNvSpPr/>
      </dsp:nvSpPr>
      <dsp:spPr>
        <a:xfrm>
          <a:off x="6112738" y="3151042"/>
          <a:ext cx="1851637" cy="1110982"/>
        </a:xfrm>
        <a:prstGeom prst="rect">
          <a:avLst/>
        </a:prstGeom>
        <a:solidFill>
          <a:srgbClr val="E27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Photographs</a:t>
          </a:r>
        </a:p>
      </dsp:txBody>
      <dsp:txXfrm>
        <a:off x="6112738" y="3151042"/>
        <a:ext cx="1851637" cy="11109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39C5DD-5BA6-4149-AC3E-6D50A9D77D19}" type="datetimeFigureOut">
              <a:rPr lang="en-US" smtClean="0"/>
              <a:t>11/28/2022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B230204-478F-4DFD-97BB-57A3583ACF74}" type="slidenum">
              <a:rPr lang="en-US" smtClean="0"/>
              <a:t>‹#›</a:t>
            </a:fld>
            <a:endParaRPr lang="en-US" dirty="0"/>
          </a:p>
        </p:txBody>
      </p:sp>
    </p:spTree>
    <p:extLst>
      <p:ext uri="{BB962C8B-B14F-4D97-AF65-F5344CB8AC3E}">
        <p14:creationId xmlns:p14="http://schemas.microsoft.com/office/powerpoint/2010/main" val="162809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dsn.sc.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cea.aoa.gov/Resources/Publication/docs/NCEA_LTCF_ResearchBrief_2013.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ncea.aoa.gov/Resources/Publication/docs/NCEA_WhatYouMustKnow2013_508.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HIPAA? </a:t>
            </a:r>
          </a:p>
          <a:p>
            <a:endParaRPr lang="en-US" sz="1200" kern="1200" dirty="0">
              <a:solidFill>
                <a:schemeClr val="tx1"/>
              </a:solidFill>
              <a:effectLst/>
              <a:latin typeface="+mn-lt"/>
              <a:ea typeface="+mn-ea"/>
              <a:cs typeface="+mn-cs"/>
            </a:endParaRPr>
          </a:p>
          <a:p>
            <a:r>
              <a:rPr lang="en-US" sz="1200" dirty="0"/>
              <a:t>In 1996, the </a:t>
            </a:r>
            <a:r>
              <a:rPr lang="en-US" sz="1200" dirty="0">
                <a:solidFill>
                  <a:schemeClr val="accent2">
                    <a:lumMod val="75000"/>
                  </a:schemeClr>
                </a:solidFill>
              </a:rPr>
              <a:t>Health Insurance Portability and Accountability Act, </a:t>
            </a:r>
            <a:r>
              <a:rPr lang="en-US" sz="1200" dirty="0"/>
              <a:t>or the HIPAA, was endorsed by the U.S. Congress. The HIPAA Privacy Rule provided the first nationally-recognizable regulations for the use/disclosure of an individual's health information. Essentially, the Privacy Rule defines how covered entities use individually-identifiable health information or the PHI (Personal Health Information).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B230204-478F-4DFD-97BB-57A3583ACF74}" type="slidenum">
              <a:rPr lang="en-US" smtClean="0"/>
              <a:t>2</a:t>
            </a:fld>
            <a:endParaRPr lang="en-US" dirty="0"/>
          </a:p>
        </p:txBody>
      </p:sp>
    </p:spTree>
    <p:extLst>
      <p:ext uri="{BB962C8B-B14F-4D97-AF65-F5344CB8AC3E}">
        <p14:creationId xmlns:p14="http://schemas.microsoft.com/office/powerpoint/2010/main" val="345070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When using PHI, you should: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-use a fax cover page when faxing PHI,</a:t>
            </a:r>
          </a:p>
          <a:p>
            <a:pPr lvl="0"/>
            <a:r>
              <a:rPr lang="en-US" sz="1200" kern="1200" dirty="0">
                <a:solidFill>
                  <a:schemeClr val="tx1"/>
                </a:solidFill>
                <a:effectLst/>
                <a:latin typeface="+mn-lt"/>
                <a:ea typeface="+mn-ea"/>
                <a:cs typeface="+mn-cs"/>
              </a:rPr>
              <a:t>-use encryption when sending emails containing PHI and </a:t>
            </a:r>
          </a:p>
          <a:p>
            <a:pPr lvl="0"/>
            <a:r>
              <a:rPr lang="en-US" sz="1200" kern="1200" dirty="0">
                <a:solidFill>
                  <a:schemeClr val="tx1"/>
                </a:solidFill>
                <a:effectLst/>
                <a:latin typeface="+mn-lt"/>
                <a:ea typeface="+mn-ea"/>
                <a:cs typeface="+mn-cs"/>
              </a:rPr>
              <a:t>-use shredding bins to dispose of paper records containing PHI when it is no longer needed.</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11</a:t>
            </a:fld>
            <a:endParaRPr lang="en-US" dirty="0"/>
          </a:p>
        </p:txBody>
      </p:sp>
    </p:spTree>
    <p:extLst>
      <p:ext uri="{BB962C8B-B14F-4D97-AF65-F5344CB8AC3E}">
        <p14:creationId xmlns:p14="http://schemas.microsoft.com/office/powerpoint/2010/main" val="73796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a:t>If you misuse PHI, you may face a criminal penalty of up to $50,000 and up to one-year imprisonment.  </a:t>
            </a:r>
          </a:p>
          <a:p>
            <a:pPr marL="0" indent="0" algn="l">
              <a:buNone/>
            </a:pPr>
            <a:r>
              <a:rPr lang="en-US" sz="1200" dirty="0"/>
              <a:t>The criminal penalties increase to $100,000 and up to five years imprisonment if the wrongful conduct involves false pretenses, and up to $250,000 and up to 10 years imprisonment if the wrongful conduct involves the intent to sell, transfer, or use identifiable health information for commercial advantage, personal gain or malicious harm. </a:t>
            </a:r>
          </a:p>
        </p:txBody>
      </p:sp>
      <p:sp>
        <p:nvSpPr>
          <p:cNvPr id="4" name="Slide Number Placeholder 3"/>
          <p:cNvSpPr>
            <a:spLocks noGrp="1"/>
          </p:cNvSpPr>
          <p:nvPr>
            <p:ph type="sldNum" sz="quarter" idx="5"/>
          </p:nvPr>
        </p:nvSpPr>
        <p:spPr/>
        <p:txBody>
          <a:bodyPr/>
          <a:lstStyle/>
          <a:p>
            <a:fld id="{DB230204-478F-4DFD-97BB-57A3583ACF74}" type="slidenum">
              <a:rPr lang="en-US" smtClean="0"/>
              <a:t>12</a:t>
            </a:fld>
            <a:endParaRPr lang="en-US" dirty="0"/>
          </a:p>
        </p:txBody>
      </p:sp>
    </p:spTree>
    <p:extLst>
      <p:ext uri="{BB962C8B-B14F-4D97-AF65-F5344CB8AC3E}">
        <p14:creationId xmlns:p14="http://schemas.microsoft.com/office/powerpoint/2010/main" val="1836672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have a right to be treated with dignity and respect and to receive services and supports in an environment that is safe and free of abuse, neglect, or exploitation. Abuse, neglect, or exploitation is strictly prohibited.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South Carolina state law requires the reporting of any suspected abuse, neglect, or exploitation. The Child Protection Reform Act requires the reporting of any suspected abuse or neglect occurring to a child, age 17 and under. The Omnibus Adult Protection Act requires the reporting of suspected abuse, neglect, or exploitation of a vulnerable adult, age 18 and above.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13</a:t>
            </a:fld>
            <a:endParaRPr lang="en-US" dirty="0"/>
          </a:p>
        </p:txBody>
      </p:sp>
    </p:spTree>
    <p:extLst>
      <p:ext uri="{BB962C8B-B14F-4D97-AF65-F5344CB8AC3E}">
        <p14:creationId xmlns:p14="http://schemas.microsoft.com/office/powerpoint/2010/main" val="1149633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vulnerable adult is defined as any person, age 18 and above, who has a physical or mental condition that substantially impairs the person from adequately providing for his/her own care or protection. A resident of a facility or a person, age 18 and above receiving services from a contracted provider agency is considered a vulnerable adult.</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14</a:t>
            </a:fld>
            <a:endParaRPr lang="en-US" dirty="0"/>
          </a:p>
        </p:txBody>
      </p:sp>
    </p:spTree>
    <p:extLst>
      <p:ext uri="{BB962C8B-B14F-4D97-AF65-F5344CB8AC3E}">
        <p14:creationId xmlns:p14="http://schemas.microsoft.com/office/powerpoint/2010/main" val="511634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Waiver Case Management providers are all mandated reporters and are required to report any suspected abuse, neglect, or exploitation in accordance with agency policy and state law. Failure to report may constitute abuse and may result in termination of employment and prosecution.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Training for people receiving services/supports in reporting abuse, neglect or exploitation and how to recognize and avoid dangerous situations must be provided and documented in the consumer’s file at least annually by the case management provider and/or by the residential services provider. A copy of the documentation must exist in both files.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Reporters shall make the report directly to the appropriate State Investigative Agency.</a:t>
            </a:r>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15</a:t>
            </a:fld>
            <a:endParaRPr lang="en-US" dirty="0"/>
          </a:p>
        </p:txBody>
      </p:sp>
    </p:spTree>
    <p:extLst>
      <p:ext uri="{BB962C8B-B14F-4D97-AF65-F5344CB8AC3E}">
        <p14:creationId xmlns:p14="http://schemas.microsoft.com/office/powerpoint/2010/main" val="32580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a:t>Waiver case managers shall receive training in their legal responsibilities to report suspected abuse, neglect, or exploitation and prevention of abuse. To ensure statewide consistency in the overall content of training, the South Carolina Department of Disabilities and Special Needs (SCDDSN) requires the use of training materials developed by the USC Children’s Law Center and the Adult Protection Coordinating Council (APCC), in addition to this Directive. </a:t>
            </a:r>
          </a:p>
          <a:p>
            <a:pPr marL="0" indent="0" algn="ctr">
              <a:buNone/>
            </a:pPr>
            <a:endParaRPr lang="en-US" sz="800" u="sng"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USC Children’s Law Center training and the APCC Omnibus Adult Protection Act training PowerPoint presentations may be accessed through the SCDDSN Website at </a:t>
            </a:r>
            <a:r>
              <a:rPr lang="en-US" sz="1200" u="sng" kern="1200" dirty="0">
                <a:solidFill>
                  <a:schemeClr val="tx1"/>
                </a:solidFill>
                <a:effectLst/>
                <a:latin typeface="+mn-lt"/>
                <a:ea typeface="+mn-ea"/>
                <a:cs typeface="+mn-cs"/>
                <a:hlinkClick r:id="rId3"/>
              </a:rPr>
              <a:t>http://www.ddsn.sc.gov</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16</a:t>
            </a:fld>
            <a:endParaRPr lang="en-US" dirty="0"/>
          </a:p>
        </p:txBody>
      </p:sp>
    </p:spTree>
    <p:extLst>
      <p:ext uri="{BB962C8B-B14F-4D97-AF65-F5344CB8AC3E}">
        <p14:creationId xmlns:p14="http://schemas.microsoft.com/office/powerpoint/2010/main" val="183757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 resources may include resources from the National Center on Elder Abuse: </a:t>
            </a:r>
            <a:r>
              <a:rPr lang="en-US" sz="1200" u="sng" kern="1200" dirty="0">
                <a:solidFill>
                  <a:schemeClr val="tx1"/>
                </a:solidFill>
                <a:effectLst/>
                <a:latin typeface="+mn-lt"/>
                <a:ea typeface="+mn-ea"/>
                <a:cs typeface="+mn-cs"/>
                <a:hlinkClick r:id="rId3"/>
              </a:rPr>
              <a:t>http://www.ncea.aoa.gov/Resources/Publication/docs/NCEA_LTCF_ResearchBrief_2013.pdf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t>
            </a:r>
            <a:r>
              <a:rPr lang="en-US" sz="1200" u="sng" kern="1200" dirty="0">
                <a:solidFill>
                  <a:schemeClr val="tx1"/>
                </a:solidFill>
                <a:effectLst/>
                <a:latin typeface="+mn-lt"/>
                <a:ea typeface="+mn-ea"/>
                <a:cs typeface="+mn-cs"/>
                <a:hlinkClick r:id="rId4"/>
              </a:rPr>
              <a:t>http://www.ncea.aoa.gov/Resources/Publication/docs/NCEA_WhatYouMustKnow2013_508.pdf</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DB230204-478F-4DFD-97BB-57A3583ACF74}" type="slidenum">
              <a:rPr lang="en-US" smtClean="0"/>
              <a:t>17</a:t>
            </a:fld>
            <a:endParaRPr lang="en-US" dirty="0"/>
          </a:p>
        </p:txBody>
      </p:sp>
    </p:spTree>
    <p:extLst>
      <p:ext uri="{BB962C8B-B14F-4D97-AF65-F5344CB8AC3E}">
        <p14:creationId xmlns:p14="http://schemas.microsoft.com/office/powerpoint/2010/main" val="32158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Privacy Rule, introduced in 2003, gave a definition of what is to be treated as “</a:t>
            </a:r>
            <a:r>
              <a:rPr lang="en-US" sz="1200" dirty="0">
                <a:solidFill>
                  <a:schemeClr val="accent2">
                    <a:lumMod val="75000"/>
                  </a:schemeClr>
                </a:solidFill>
              </a:rPr>
              <a:t>Protected Health Information” (commonly referred to as PHI)</a:t>
            </a:r>
            <a:r>
              <a:rPr lang="en-US" sz="1200" dirty="0"/>
              <a:t>. This definition includes any piece of information that could be viewed as “Individually Identifiable Health Information” (IIHI), i.e., can be used to identify a patient.</a:t>
            </a:r>
          </a:p>
        </p:txBody>
      </p:sp>
      <p:sp>
        <p:nvSpPr>
          <p:cNvPr id="4" name="Slide Number Placeholder 3"/>
          <p:cNvSpPr>
            <a:spLocks noGrp="1"/>
          </p:cNvSpPr>
          <p:nvPr>
            <p:ph type="sldNum" sz="quarter" idx="5"/>
          </p:nvPr>
        </p:nvSpPr>
        <p:spPr/>
        <p:txBody>
          <a:bodyPr/>
          <a:lstStyle/>
          <a:p>
            <a:fld id="{DB230204-478F-4DFD-97BB-57A3583ACF74}" type="slidenum">
              <a:rPr lang="en-US" smtClean="0"/>
              <a:t>3</a:t>
            </a:fld>
            <a:endParaRPr lang="en-US" dirty="0"/>
          </a:p>
        </p:txBody>
      </p:sp>
    </p:spTree>
    <p:extLst>
      <p:ext uri="{BB962C8B-B14F-4D97-AF65-F5344CB8AC3E}">
        <p14:creationId xmlns:p14="http://schemas.microsoft.com/office/powerpoint/2010/main" val="49010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PHI include claims records, medical charts, photographs, communications between health care professionals, billing records, and policy numbers.</a:t>
            </a:r>
          </a:p>
        </p:txBody>
      </p:sp>
      <p:sp>
        <p:nvSpPr>
          <p:cNvPr id="4" name="Slide Number Placeholder 3"/>
          <p:cNvSpPr>
            <a:spLocks noGrp="1"/>
          </p:cNvSpPr>
          <p:nvPr>
            <p:ph type="sldNum" sz="quarter" idx="5"/>
          </p:nvPr>
        </p:nvSpPr>
        <p:spPr/>
        <p:txBody>
          <a:bodyPr/>
          <a:lstStyle/>
          <a:p>
            <a:fld id="{DB230204-478F-4DFD-97BB-57A3583ACF74}" type="slidenum">
              <a:rPr lang="en-US" smtClean="0"/>
              <a:t>4</a:t>
            </a:fld>
            <a:endParaRPr lang="en-US" dirty="0"/>
          </a:p>
        </p:txBody>
      </p:sp>
    </p:spTree>
    <p:extLst>
      <p:ext uri="{BB962C8B-B14F-4D97-AF65-F5344CB8AC3E}">
        <p14:creationId xmlns:p14="http://schemas.microsoft.com/office/powerpoint/2010/main" val="52566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Employees who come in contact with “Protected Health Information” (PHI) are Federally required to attend training.  This presentation is designed to familiarize you with HIPAA regulations, policies and procedures regarding protected health information and ensure Federal compliance.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5</a:t>
            </a:fld>
            <a:endParaRPr lang="en-US" dirty="0"/>
          </a:p>
        </p:txBody>
      </p:sp>
    </p:spTree>
    <p:extLst>
      <p:ext uri="{BB962C8B-B14F-4D97-AF65-F5344CB8AC3E}">
        <p14:creationId xmlns:p14="http://schemas.microsoft.com/office/powerpoint/2010/main" val="416636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any direct or indirect identifiers are present, the information is PHI and subject to HIPAA protection.  Information can be “deidentified” – but the Privacy Officer must review to ensure all direct and indirect identifiers have been properly removed.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HIPAA privacy officer–sometimes called a chief privacy officer (CPO)–oversees the development, implementation, maintenance of, and adherence to privacy policies and procedures regarding the safe use and handling of protected health information (PHI) in compliance with federal and state HIPAA regulation.  The HIPAA Security Rule mandates that every practice or health care organization that creates, stores, or transmits ePHI, must designate a privacy compliance officer regardless of their size.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6</a:t>
            </a:fld>
            <a:endParaRPr lang="en-US" dirty="0"/>
          </a:p>
        </p:txBody>
      </p:sp>
    </p:spTree>
    <p:extLst>
      <p:ext uri="{BB962C8B-B14F-4D97-AF65-F5344CB8AC3E}">
        <p14:creationId xmlns:p14="http://schemas.microsoft.com/office/powerpoint/2010/main" val="2316078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Examples of Direct or Indirect identifiers include: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Name (including middle names, aliases and previous names)</a:t>
            </a:r>
          </a:p>
          <a:p>
            <a:pPr lvl="0"/>
            <a:r>
              <a:rPr lang="en-US" sz="1200" kern="1200" dirty="0">
                <a:solidFill>
                  <a:schemeClr val="tx1"/>
                </a:solidFill>
                <a:effectLst/>
                <a:latin typeface="+mn-lt"/>
                <a:ea typeface="+mn-ea"/>
                <a:cs typeface="+mn-cs"/>
              </a:rPr>
              <a:t>Telephone numbers (work, cell and home)</a:t>
            </a:r>
          </a:p>
          <a:p>
            <a:pPr lvl="0"/>
            <a:r>
              <a:rPr lang="en-US" sz="1200" kern="1200" dirty="0">
                <a:solidFill>
                  <a:schemeClr val="tx1"/>
                </a:solidFill>
                <a:effectLst/>
                <a:latin typeface="+mn-lt"/>
                <a:ea typeface="+mn-ea"/>
                <a:cs typeface="+mn-cs"/>
              </a:rPr>
              <a:t>Addresses or geographical information smaller than the State level (however the first three digits of a zip code are not considered to be PHI)</a:t>
            </a:r>
          </a:p>
          <a:p>
            <a:pPr lvl="0"/>
            <a:r>
              <a:rPr lang="en-US" sz="1200" kern="1200" dirty="0">
                <a:solidFill>
                  <a:schemeClr val="tx1"/>
                </a:solidFill>
                <a:effectLst/>
                <a:latin typeface="+mn-lt"/>
                <a:ea typeface="+mn-ea"/>
                <a:cs typeface="+mn-cs"/>
              </a:rPr>
              <a:t>Social Security numbers</a:t>
            </a:r>
          </a:p>
          <a:p>
            <a:pPr lvl="0"/>
            <a:r>
              <a:rPr lang="en-US" sz="1200" kern="1200" dirty="0">
                <a:solidFill>
                  <a:schemeClr val="tx1"/>
                </a:solidFill>
                <a:effectLst/>
                <a:latin typeface="+mn-lt"/>
                <a:ea typeface="+mn-ea"/>
                <a:cs typeface="+mn-cs"/>
              </a:rPr>
              <a:t>Fax Numbers</a:t>
            </a:r>
          </a:p>
          <a:p>
            <a:pPr lvl="0"/>
            <a:r>
              <a:rPr lang="en-US" sz="1200" kern="1200" dirty="0">
                <a:solidFill>
                  <a:schemeClr val="tx1"/>
                </a:solidFill>
                <a:effectLst/>
                <a:latin typeface="+mn-lt"/>
                <a:ea typeface="+mn-ea"/>
                <a:cs typeface="+mn-cs"/>
              </a:rPr>
              <a:t>Email addresses</a:t>
            </a:r>
          </a:p>
          <a:p>
            <a:pPr lvl="0"/>
            <a:r>
              <a:rPr lang="en-US" sz="1200" kern="1200" dirty="0">
                <a:solidFill>
                  <a:schemeClr val="tx1"/>
                </a:solidFill>
                <a:effectLst/>
                <a:latin typeface="+mn-lt"/>
                <a:ea typeface="+mn-ea"/>
                <a:cs typeface="+mn-cs"/>
              </a:rPr>
              <a:t>Medical records</a:t>
            </a:r>
          </a:p>
          <a:p>
            <a:pPr lvl="0"/>
            <a:r>
              <a:rPr lang="en-US" sz="1200" kern="1200" dirty="0">
                <a:solidFill>
                  <a:schemeClr val="tx1"/>
                </a:solidFill>
                <a:effectLst/>
                <a:latin typeface="+mn-lt"/>
                <a:ea typeface="+mn-ea"/>
                <a:cs typeface="+mn-cs"/>
              </a:rPr>
              <a:t>Health insurance numbers/beneficiary numbers</a:t>
            </a:r>
          </a:p>
          <a:p>
            <a:pPr lvl="0"/>
            <a:r>
              <a:rPr lang="en-US" sz="1200" kern="1200" dirty="0">
                <a:solidFill>
                  <a:schemeClr val="tx1"/>
                </a:solidFill>
                <a:effectLst/>
                <a:latin typeface="+mn-lt"/>
                <a:ea typeface="+mn-ea"/>
                <a:cs typeface="+mn-cs"/>
              </a:rPr>
              <a:t>Account numbers (e.g., bank account)</a:t>
            </a:r>
          </a:p>
          <a:p>
            <a:pPr lvl="0"/>
            <a:r>
              <a:rPr lang="en-US" sz="1200" kern="1200" dirty="0">
                <a:solidFill>
                  <a:schemeClr val="tx1"/>
                </a:solidFill>
                <a:effectLst/>
                <a:latin typeface="+mn-lt"/>
                <a:ea typeface="+mn-ea"/>
                <a:cs typeface="+mn-cs"/>
              </a:rPr>
              <a:t>Certificate or license numbers</a:t>
            </a:r>
          </a:p>
          <a:p>
            <a:pPr lvl="0"/>
            <a:r>
              <a:rPr lang="en-US" sz="1200" kern="1200" dirty="0">
                <a:solidFill>
                  <a:schemeClr val="tx1"/>
                </a:solidFill>
                <a:effectLst/>
                <a:latin typeface="+mn-lt"/>
                <a:ea typeface="+mn-ea"/>
                <a:cs typeface="+mn-cs"/>
              </a:rPr>
              <a:t>Device serial numbers and </a:t>
            </a:r>
          </a:p>
          <a:p>
            <a:pPr lvl="0"/>
            <a:r>
              <a:rPr lang="en-US" sz="1200" kern="1200" dirty="0">
                <a:solidFill>
                  <a:schemeClr val="tx1"/>
                </a:solidFill>
                <a:effectLst/>
                <a:latin typeface="+mn-lt"/>
                <a:ea typeface="+mn-ea"/>
                <a:cs typeface="+mn-cs"/>
              </a:rPr>
              <a:t>Photographs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7</a:t>
            </a:fld>
            <a:endParaRPr lang="en-US" dirty="0"/>
          </a:p>
        </p:txBody>
      </p:sp>
    </p:spTree>
    <p:extLst>
      <p:ext uri="{BB962C8B-B14F-4D97-AF65-F5344CB8AC3E}">
        <p14:creationId xmlns:p14="http://schemas.microsoft.com/office/powerpoint/2010/main" val="2447506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central aspect of the Privacy Rule is the principle of “minimum necessary” use and disclosure. A covered entity must make reasonable efforts to use, disclose, and request only the minimum amount of protected health information needed to accomplish the intended purpose of the use, disclosure, or request.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HIPAA limits who may use or disclose PHI, limits the purpose for which PHI may be used or disclosed, limits the amount of information that may be used or disclosed (minimum necessary rule), and requires use of safeguards over how PHI is used, stored and disclosed.</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8</a:t>
            </a:fld>
            <a:endParaRPr lang="en-US" dirty="0"/>
          </a:p>
        </p:txBody>
      </p:sp>
    </p:spTree>
    <p:extLst>
      <p:ext uri="{BB962C8B-B14F-4D97-AF65-F5344CB8AC3E}">
        <p14:creationId xmlns:p14="http://schemas.microsoft.com/office/powerpoint/2010/main" val="191373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Misusing PHI can result in disciplinary action, legal penalties and loss of trust.  When using PHI, try to think about:</a:t>
            </a:r>
          </a:p>
          <a:p>
            <a:pPr lvl="1"/>
            <a:r>
              <a:rPr lang="en-US" sz="1200" kern="1200" dirty="0">
                <a:solidFill>
                  <a:schemeClr val="tx1"/>
                </a:solidFill>
                <a:effectLst/>
                <a:latin typeface="+mn-lt"/>
                <a:ea typeface="+mn-ea"/>
                <a:cs typeface="+mn-cs"/>
              </a:rPr>
              <a:t>Where you are</a:t>
            </a:r>
          </a:p>
          <a:p>
            <a:pPr lvl="1"/>
            <a:r>
              <a:rPr lang="en-US" sz="1200" kern="1200" dirty="0">
                <a:solidFill>
                  <a:schemeClr val="tx1"/>
                </a:solidFill>
                <a:effectLst/>
                <a:latin typeface="+mn-lt"/>
                <a:ea typeface="+mn-ea"/>
                <a:cs typeface="+mn-cs"/>
              </a:rPr>
              <a:t>Who might overhear</a:t>
            </a:r>
          </a:p>
          <a:p>
            <a:pPr lvl="1"/>
            <a:r>
              <a:rPr lang="en-US" sz="1200" kern="1200" dirty="0">
                <a:solidFill>
                  <a:schemeClr val="tx1"/>
                </a:solidFill>
                <a:effectLst/>
                <a:latin typeface="+mn-lt"/>
                <a:ea typeface="+mn-ea"/>
                <a:cs typeface="+mn-cs"/>
              </a:rPr>
              <a:t>Who might see</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9</a:t>
            </a:fld>
            <a:endParaRPr lang="en-US" dirty="0"/>
          </a:p>
        </p:txBody>
      </p:sp>
    </p:spTree>
    <p:extLst>
      <p:ext uri="{BB962C8B-B14F-4D97-AF65-F5344CB8AC3E}">
        <p14:creationId xmlns:p14="http://schemas.microsoft.com/office/powerpoint/2010/main" val="1912260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en-US" sz="2400" dirty="0"/>
              <a:t>Also try to avoid:</a:t>
            </a:r>
          </a:p>
          <a:p>
            <a:pPr marL="742950" lvl="1" indent="-285750">
              <a:buFont typeface="Wingdings" panose="05000000000000000000" pitchFamily="2" charset="2"/>
              <a:buChar char="q"/>
            </a:pPr>
            <a:r>
              <a:rPr lang="en-US" sz="2400" dirty="0"/>
              <a:t>Discussing PHI in front of others who do not need to know.</a:t>
            </a:r>
          </a:p>
          <a:p>
            <a:pPr marL="742950" lvl="1" indent="-285750">
              <a:buFont typeface="Wingdings" panose="05000000000000000000" pitchFamily="2" charset="2"/>
              <a:buChar char="q"/>
            </a:pPr>
            <a:r>
              <a:rPr lang="en-US" sz="2400" dirty="0"/>
              <a:t>Leaving records accessible to coworkers or others who don’t need to see them</a:t>
            </a:r>
          </a:p>
          <a:p>
            <a:pPr marL="742950" lvl="1" indent="-285750">
              <a:buFont typeface="Wingdings" panose="05000000000000000000" pitchFamily="2" charset="2"/>
              <a:buChar char="q"/>
            </a:pPr>
            <a:r>
              <a:rPr lang="en-US" sz="2400" dirty="0"/>
              <a:t>Positioning monitors where others can view them</a:t>
            </a:r>
          </a:p>
          <a:p>
            <a:pPr marL="800100" lvl="1" indent="-342900">
              <a:buFont typeface="Wingdings" panose="05000000000000000000" pitchFamily="2" charset="2"/>
              <a:buChar char="q"/>
            </a:pPr>
            <a:r>
              <a:rPr lang="en-US" sz="2400" dirty="0"/>
              <a:t>Using printers located in public or unsecured areas</a:t>
            </a:r>
          </a:p>
          <a:p>
            <a:pPr marL="800100" lvl="1" indent="-342900">
              <a:buFont typeface="Wingdings" panose="05000000000000000000" pitchFamily="2" charset="2"/>
              <a:buChar char="q"/>
            </a:pPr>
            <a:r>
              <a:rPr lang="en-US" sz="2400" dirty="0"/>
              <a:t>Saving information on a CD, floppy disk, USB thumb drive or other removable media, and </a:t>
            </a:r>
          </a:p>
          <a:p>
            <a:pPr marL="800100" lvl="1" indent="-342900">
              <a:buFont typeface="Wingdings" panose="05000000000000000000" pitchFamily="2" charset="2"/>
              <a:buChar char="q"/>
            </a:pPr>
            <a:r>
              <a:rPr lang="en-US" sz="2400" dirty="0"/>
              <a:t>Posting pictures of work setting on social media </a:t>
            </a:r>
          </a:p>
          <a:p>
            <a:endParaRPr lang="en-US" dirty="0"/>
          </a:p>
        </p:txBody>
      </p:sp>
      <p:sp>
        <p:nvSpPr>
          <p:cNvPr id="4" name="Slide Number Placeholder 3"/>
          <p:cNvSpPr>
            <a:spLocks noGrp="1"/>
          </p:cNvSpPr>
          <p:nvPr>
            <p:ph type="sldNum" sz="quarter" idx="5"/>
          </p:nvPr>
        </p:nvSpPr>
        <p:spPr/>
        <p:txBody>
          <a:bodyPr/>
          <a:lstStyle/>
          <a:p>
            <a:fld id="{DB230204-478F-4DFD-97BB-57A3583ACF74}" type="slidenum">
              <a:rPr lang="en-US" smtClean="0"/>
              <a:t>10</a:t>
            </a:fld>
            <a:endParaRPr lang="en-US" dirty="0"/>
          </a:p>
        </p:txBody>
      </p:sp>
    </p:spTree>
    <p:extLst>
      <p:ext uri="{BB962C8B-B14F-4D97-AF65-F5344CB8AC3E}">
        <p14:creationId xmlns:p14="http://schemas.microsoft.com/office/powerpoint/2010/main" val="21669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288895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685800" indent="-228600">
              <a:buClr>
                <a:srgbClr val="E27500"/>
              </a:buClr>
              <a:buFont typeface="Arial" panose="020B0604020202020204" pitchFamily="34" charset="0"/>
              <a:buChar char="•"/>
              <a:defRPr/>
            </a:lvl2pPr>
            <a:lvl3pPr>
              <a:buClr>
                <a:srgbClr val="004875"/>
              </a:buClr>
              <a:defRPr/>
            </a:lvl3pPr>
            <a:lvl4pPr>
              <a:buClr>
                <a:srgbClr val="E27500"/>
              </a:buClr>
              <a:defRPr/>
            </a:lvl4pPr>
            <a:lvl5pPr>
              <a:buClr>
                <a:srgbClr val="7993B7"/>
              </a:buClr>
              <a:defRPr>
                <a:solidFill>
                  <a:srgbClr val="00487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a:t>Click to edit Master title style</a:t>
            </a:r>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373346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5" name="Rectangle 4"/>
          <p:cNvSpPr/>
          <p:nvPr userDrawn="1"/>
        </p:nvSpPr>
        <p:spPr>
          <a:xfrm>
            <a:off x="0" y="0"/>
            <a:ext cx="9144000" cy="849854"/>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0"/>
          </p:nvPr>
        </p:nvSpPr>
        <p:spPr/>
        <p:txBody>
          <a:bodyPr/>
          <a:lstStyle/>
          <a:p>
            <a:fld id="{C1640D55-031C-4AD9-A16C-4EFA2F922910}" type="slidenum">
              <a:rPr lang="en-US" smtClean="0"/>
              <a:pPr/>
              <a:t>‹#›</a:t>
            </a:fld>
            <a:endParaRPr lang="en-US" dirty="0"/>
          </a:p>
        </p:txBody>
      </p:sp>
      <p:sp>
        <p:nvSpPr>
          <p:cNvPr id="6" name="Text Placeholder 5"/>
          <p:cNvSpPr>
            <a:spLocks noGrp="1"/>
          </p:cNvSpPr>
          <p:nvPr>
            <p:ph type="body" sz="quarter" idx="11" hasCustomPrompt="1"/>
          </p:nvPr>
        </p:nvSpPr>
        <p:spPr>
          <a:xfrm>
            <a:off x="636997" y="3133725"/>
            <a:ext cx="7878353" cy="708810"/>
          </a:xfrm>
        </p:spPr>
        <p:txBody>
          <a:bodyPr>
            <a:noAutofit/>
          </a:bodyPr>
          <a:lstStyle>
            <a:lvl1pPr marL="0" indent="0" algn="ctr">
              <a:buFontTx/>
              <a:buNone/>
              <a:defRPr sz="2900" b="1" baseline="0"/>
            </a:lvl1pPr>
          </a:lstStyle>
          <a:p>
            <a:pPr lvl="0"/>
            <a:r>
              <a:rPr lang="en-US" dirty="0"/>
              <a:t>Section Title</a:t>
            </a:r>
          </a:p>
        </p:txBody>
      </p:sp>
    </p:spTree>
    <p:extLst>
      <p:ext uri="{BB962C8B-B14F-4D97-AF65-F5344CB8AC3E}">
        <p14:creationId xmlns:p14="http://schemas.microsoft.com/office/powerpoint/2010/main" val="872482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23198"/>
            <a:ext cx="386715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23198"/>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640D55-031C-4AD9-A16C-4EFA2F922910}" type="slidenum">
              <a:rPr lang="en-US" smtClean="0"/>
              <a:t>‹#›</a:t>
            </a:fld>
            <a:endParaRPr lang="en-US" dirty="0"/>
          </a:p>
        </p:txBody>
      </p:sp>
    </p:spTree>
    <p:extLst>
      <p:ext uri="{BB962C8B-B14F-4D97-AF65-F5344CB8AC3E}">
        <p14:creationId xmlns:p14="http://schemas.microsoft.com/office/powerpoint/2010/main" val="57132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49854"/>
          </a:xfrm>
        </p:spPr>
        <p:txBody>
          <a:bodyPr/>
          <a:lstStyle/>
          <a:p>
            <a:r>
              <a:rPr lang="en-US"/>
              <a:t>Click to edit Master title style</a:t>
            </a:r>
          </a:p>
        </p:txBody>
      </p:sp>
      <p:sp>
        <p:nvSpPr>
          <p:cNvPr id="3" name="Text Placeholder 2"/>
          <p:cNvSpPr>
            <a:spLocks noGrp="1"/>
          </p:cNvSpPr>
          <p:nvPr>
            <p:ph type="body" idx="1"/>
          </p:nvPr>
        </p:nvSpPr>
        <p:spPr>
          <a:xfrm>
            <a:off x="630238" y="1283131"/>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107043"/>
            <a:ext cx="3868737" cy="3684588"/>
          </a:xfrm>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8313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10704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C1640D55-031C-4AD9-A16C-4EFA2F922910}" type="slidenum">
              <a:rPr lang="en-US" smtClean="0"/>
              <a:pPr/>
              <a:t>‹#›</a:t>
            </a:fld>
            <a:endParaRPr lang="en-US" dirty="0"/>
          </a:p>
        </p:txBody>
      </p:sp>
    </p:spTree>
    <p:extLst>
      <p:ext uri="{BB962C8B-B14F-4D97-AF65-F5344CB8AC3E}">
        <p14:creationId xmlns:p14="http://schemas.microsoft.com/office/powerpoint/2010/main" val="1716817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ull Size Graphic or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1640D55-031C-4AD9-A16C-4EFA2F922910}" type="slidenum">
              <a:rPr lang="en-US" smtClean="0"/>
              <a:t>‹#›</a:t>
            </a:fld>
            <a:endParaRPr lang="en-US" dirty="0"/>
          </a:p>
        </p:txBody>
      </p:sp>
      <p:sp>
        <p:nvSpPr>
          <p:cNvPr id="7" name="Content Placeholder 6"/>
          <p:cNvSpPr>
            <a:spLocks noGrp="1"/>
          </p:cNvSpPr>
          <p:nvPr>
            <p:ph sz="quarter" idx="13" hasCustomPrompt="1"/>
          </p:nvPr>
        </p:nvSpPr>
        <p:spPr>
          <a:xfrm>
            <a:off x="628650" y="1304925"/>
            <a:ext cx="7886700" cy="4592638"/>
          </a:xfrm>
        </p:spPr>
        <p:txBody>
          <a:bodyPr/>
          <a:lstStyle>
            <a:lvl1pPr marL="0" indent="0">
              <a:buFontTx/>
              <a:buNone/>
              <a:defRPr baseline="0"/>
            </a:lvl1pPr>
          </a:lstStyle>
          <a:p>
            <a:pPr lvl="0"/>
            <a:r>
              <a:rPr lang="en-US" dirty="0"/>
              <a:t>Click icon to insert picture, graphic or table.</a:t>
            </a:r>
          </a:p>
        </p:txBody>
      </p:sp>
    </p:spTree>
    <p:extLst>
      <p:ext uri="{BB962C8B-B14F-4D97-AF65-F5344CB8AC3E}">
        <p14:creationId xmlns:p14="http://schemas.microsoft.com/office/powerpoint/2010/main" val="8034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Graphic or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004875"/>
                </a:solidFill>
              </a:defRPr>
            </a:lvl1pPr>
          </a:lstStyle>
          <a:p>
            <a:fld id="{C1640D55-031C-4AD9-A16C-4EFA2F922910}" type="slidenum">
              <a:rPr lang="en-US" smtClean="0"/>
              <a:pPr/>
              <a:t>‹#›</a:t>
            </a:fld>
            <a:endParaRPr lang="en-US" dirty="0"/>
          </a:p>
        </p:txBody>
      </p:sp>
      <p:sp>
        <p:nvSpPr>
          <p:cNvPr id="6" name="Content Placeholder 5"/>
          <p:cNvSpPr>
            <a:spLocks noGrp="1"/>
          </p:cNvSpPr>
          <p:nvPr>
            <p:ph sz="quarter" idx="13" hasCustomPrompt="1"/>
          </p:nvPr>
        </p:nvSpPr>
        <p:spPr>
          <a:xfrm>
            <a:off x="616449" y="503238"/>
            <a:ext cx="7898901" cy="5249862"/>
          </a:xfrm>
        </p:spPr>
        <p:txBody>
          <a:bodyPr/>
          <a:lstStyle>
            <a:lvl1pPr marL="0" indent="0">
              <a:buFontTx/>
              <a:buNone/>
              <a:defRPr baseline="0"/>
            </a:lvl1pPr>
          </a:lstStyle>
          <a:p>
            <a:pPr lvl="0"/>
            <a:r>
              <a:rPr lang="en-US" dirty="0"/>
              <a:t>Click on icon to insert picture, graphic or table.</a:t>
            </a:r>
          </a:p>
        </p:txBody>
      </p:sp>
    </p:spTree>
    <p:extLst>
      <p:ext uri="{BB962C8B-B14F-4D97-AF65-F5344CB8AC3E}">
        <p14:creationId xmlns:p14="http://schemas.microsoft.com/office/powerpoint/2010/main" val="2370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1640D55-031C-4AD9-A16C-4EFA2F922910}" type="slidenum">
              <a:rPr lang="en-US" smtClean="0"/>
              <a:pPr/>
              <a:t>‹#›</a:t>
            </a:fld>
            <a:endParaRPr lang="en-US" dirty="0"/>
          </a:p>
        </p:txBody>
      </p:sp>
      <p:pic>
        <p:nvPicPr>
          <p:cNvPr id="4" name="Picture 2"/>
          <p:cNvPicPr>
            <a:picLocks noChangeAspect="1" noChangeArrowheads="1"/>
          </p:cNvPicPr>
          <p:nvPr userDrawn="1"/>
        </p:nvPicPr>
        <p:blipFill>
          <a:blip r:embed="rId2" cstate="print"/>
          <a:srcRect/>
          <a:stretch>
            <a:fillRect/>
          </a:stretch>
        </p:blipFill>
        <p:spPr bwMode="auto">
          <a:xfrm>
            <a:off x="3448328" y="2306871"/>
            <a:ext cx="2247345" cy="2244258"/>
          </a:xfrm>
          <a:prstGeom prst="rect">
            <a:avLst/>
          </a:prstGeom>
          <a:noFill/>
          <a:ln w="9525">
            <a:noFill/>
            <a:miter lim="800000"/>
            <a:headEnd/>
            <a:tailEnd/>
          </a:ln>
        </p:spPr>
      </p:pic>
      <p:sp>
        <p:nvSpPr>
          <p:cNvPr id="5" name="Rectangle 4"/>
          <p:cNvSpPr/>
          <p:nvPr userDrawn="1"/>
        </p:nvSpPr>
        <p:spPr>
          <a:xfrm>
            <a:off x="0" y="0"/>
            <a:ext cx="9144000" cy="852755"/>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4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0487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E275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22960" y="758952"/>
            <a:ext cx="7543800" cy="3566160"/>
          </a:xfrm>
        </p:spPr>
        <p:txBody>
          <a:bodyPr anchor="b">
            <a:normAutofit/>
          </a:bodyPr>
          <a:lstStyle>
            <a:lvl1pPr algn="l">
              <a:lnSpc>
                <a:spcPct val="85000"/>
              </a:lnSpc>
              <a:defRPr sz="3200" b="1" spc="-50" baseline="0">
                <a:solidFill>
                  <a:srgbClr val="004875"/>
                </a:solidFill>
                <a:latin typeface="+mn-lt"/>
              </a:defRPr>
            </a:lvl1pPr>
          </a:lstStyle>
          <a:p>
            <a:r>
              <a:rPr lang="en-US" dirty="0"/>
              <a:t>Title of Presentation</a:t>
            </a:r>
          </a:p>
        </p:txBody>
      </p:sp>
      <p:cxnSp>
        <p:nvCxnSpPr>
          <p:cNvPr id="9" name="Straight Connector 8"/>
          <p:cNvCxnSpPr/>
          <p:nvPr/>
        </p:nvCxnSpPr>
        <p:spPr>
          <a:xfrm>
            <a:off x="905744" y="4343400"/>
            <a:ext cx="7406640" cy="0"/>
          </a:xfrm>
          <a:prstGeom prst="line">
            <a:avLst/>
          </a:prstGeom>
          <a:ln w="9525">
            <a:solidFill>
              <a:srgbClr val="00487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3254" y="725863"/>
            <a:ext cx="2623506" cy="446313"/>
          </a:xfrm>
          <a:prstGeom prst="rect">
            <a:avLst/>
          </a:prstGeom>
        </p:spPr>
      </p:pic>
      <p:sp>
        <p:nvSpPr>
          <p:cNvPr id="4" name="Text Placeholder 3"/>
          <p:cNvSpPr>
            <a:spLocks noGrp="1"/>
          </p:cNvSpPr>
          <p:nvPr>
            <p:ph type="body" sz="quarter" idx="10" hasCustomPrompt="1"/>
          </p:nvPr>
        </p:nvSpPr>
        <p:spPr>
          <a:xfrm>
            <a:off x="833826" y="4596242"/>
            <a:ext cx="7543800" cy="1601358"/>
          </a:xfrm>
        </p:spPr>
        <p:txBody>
          <a:bodyPr>
            <a:normAutofit/>
          </a:bodyPr>
          <a:lstStyle>
            <a:lvl1pPr marL="0" indent="0" algn="ctr">
              <a:spcBef>
                <a:spcPts val="600"/>
              </a:spcBef>
              <a:buFontTx/>
              <a:buNone/>
              <a:defRPr sz="2000" baseline="0">
                <a:solidFill>
                  <a:srgbClr val="E27500"/>
                </a:solidFill>
              </a:defRPr>
            </a:lvl1pPr>
          </a:lstStyle>
          <a:p>
            <a:pPr lvl="0"/>
            <a:r>
              <a:rPr lang="en-US" dirty="0"/>
              <a:t>Presenter Name</a:t>
            </a:r>
          </a:p>
          <a:p>
            <a:pPr lvl="0"/>
            <a:r>
              <a:rPr lang="en-US" dirty="0"/>
              <a:t>Title, Organization</a:t>
            </a:r>
          </a:p>
          <a:p>
            <a:pPr lvl="0"/>
            <a:r>
              <a:rPr lang="en-US" dirty="0"/>
              <a:t>Date of Presentation</a:t>
            </a:r>
          </a:p>
        </p:txBody>
      </p:sp>
    </p:spTree>
    <p:extLst>
      <p:ext uri="{BB962C8B-B14F-4D97-AF65-F5344CB8AC3E}">
        <p14:creationId xmlns:p14="http://schemas.microsoft.com/office/powerpoint/2010/main" val="347707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849854"/>
          </a:xfrm>
          <a:prstGeom prst="rect">
            <a:avLst/>
          </a:prstGeom>
          <a:solidFill>
            <a:srgbClr val="004875"/>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48640" y="1215367"/>
            <a:ext cx="7966710" cy="48207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600" b="1">
                <a:solidFill>
                  <a:srgbClr val="004875"/>
                </a:solidFill>
              </a:defRPr>
            </a:lvl1pPr>
          </a:lstStyle>
          <a:p>
            <a:fld id="{C1640D55-031C-4AD9-A16C-4EFA2F922910}" type="slidenum">
              <a:rPr lang="en-US" smtClean="0"/>
              <a:pPr/>
              <a:t>‹#›</a:t>
            </a:fld>
            <a:endParaRPr lang="en-US" dirty="0"/>
          </a:p>
        </p:txBody>
      </p:sp>
      <p:cxnSp>
        <p:nvCxnSpPr>
          <p:cNvPr id="10" name="Straight Connector 9"/>
          <p:cNvCxnSpPr/>
          <p:nvPr userDrawn="1"/>
        </p:nvCxnSpPr>
        <p:spPr>
          <a:xfrm>
            <a:off x="628650" y="6197511"/>
            <a:ext cx="7886700" cy="0"/>
          </a:xfrm>
          <a:prstGeom prst="line">
            <a:avLst/>
          </a:prstGeom>
          <a:ln w="12700">
            <a:solidFill>
              <a:srgbClr val="00487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8650" y="6356350"/>
            <a:ext cx="2133475" cy="362949"/>
          </a:xfrm>
          <a:prstGeom prst="rect">
            <a:avLst/>
          </a:prstGeom>
        </p:spPr>
      </p:pic>
    </p:spTree>
    <p:extLst>
      <p:ext uri="{BB962C8B-B14F-4D97-AF65-F5344CB8AC3E}">
        <p14:creationId xmlns:p14="http://schemas.microsoft.com/office/powerpoint/2010/main" val="2674790223"/>
      </p:ext>
    </p:extLst>
  </p:cSld>
  <p:clrMap bg1="lt1" tx1="dk1" bg2="lt2" tx2="dk2" accent1="accent1" accent2="accent2" accent3="accent3" accent4="accent4" accent5="accent5" accent6="accent6" hlink="hlink" folHlink="folHlink"/>
  <p:sldLayoutIdLst>
    <p:sldLayoutId id="2147483713" r:id="rId1"/>
    <p:sldLayoutId id="2147483719" r:id="rId2"/>
    <p:sldLayoutId id="2147483737" r:id="rId3"/>
    <p:sldLayoutId id="2147483715" r:id="rId4"/>
    <p:sldLayoutId id="2147483716" r:id="rId5"/>
    <p:sldLayoutId id="2147483717" r:id="rId6"/>
    <p:sldLayoutId id="2147483718" r:id="rId7"/>
    <p:sldLayoutId id="2147483736" r:id="rId8"/>
  </p:sldLayoutIdLst>
  <p:hf hdr="0" ftr="0" dt="0"/>
  <p:txStyles>
    <p:titleStyle>
      <a:lvl1pPr algn="ctr"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DDD7A-47EC-401D-B3A3-E89E6A2F782D}" type="slidenum">
              <a:rPr lang="en-US" smtClean="0"/>
              <a:t>‹#›</a:t>
            </a:fld>
            <a:endParaRPr lang="en-US" dirty="0"/>
          </a:p>
        </p:txBody>
      </p:sp>
    </p:spTree>
    <p:extLst>
      <p:ext uri="{BB962C8B-B14F-4D97-AF65-F5344CB8AC3E}">
        <p14:creationId xmlns:p14="http://schemas.microsoft.com/office/powerpoint/2010/main" val="3044029153"/>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commons.wikimedia.org/wiki/File:Talk_to_the_hand.jpg" TargetMode="External"/><Relationship Id="rId5" Type="http://schemas.openxmlformats.org/officeDocument/2006/relationships/image" Target="../media/image15.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hyperlink" Target="http://wagingnonviolence.org/feature/five-reasons-to-go-to-jail-like-you-mean-it/" TargetMode="External"/><Relationship Id="rId3" Type="http://schemas.openxmlformats.org/officeDocument/2006/relationships/slideLayout" Target="../slideLayouts/slideLayout1.xml"/><Relationship Id="rId7" Type="http://schemas.openxmlformats.org/officeDocument/2006/relationships/image" Target="../media/image18.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Checked_icon.png" TargetMode="External"/><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notinmyworld.com/2018/02/25/child-abuse-156/" TargetMode="External"/><Relationship Id="rId5" Type="http://schemas.openxmlformats.org/officeDocument/2006/relationships/image" Target="../media/image19.jpg"/><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d/3.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theconversation.com/why-dont-we-speak-up-when-we-see-signs-of-domestic-violence-32022" TargetMode="External"/><Relationship Id="rId5" Type="http://schemas.openxmlformats.org/officeDocument/2006/relationships/image" Target="../media/image22.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colbycriminaljustice.wikidot.com/agency-administration" TargetMode="External"/><Relationship Id="rId5" Type="http://schemas.openxmlformats.org/officeDocument/2006/relationships/image" Target="../media/image23.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lorireed.com/5-reasons-why-training-is-a-hot-career-for-the-next-decade-and-beyond" TargetMode="External"/><Relationship Id="rId5" Type="http://schemas.openxmlformats.org/officeDocument/2006/relationships/image" Target="../media/image24.png"/><Relationship Id="rId4" Type="http://schemas.openxmlformats.org/officeDocument/2006/relationships/notesSlide" Target="../notesSlides/notesSlide15.xml"/><Relationship Id="rId9" Type="http://schemas.openxmlformats.org/officeDocument/2006/relationships/hyperlink" Target="http://www.ddsn.sc.gov/"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ncea.aoa.gov/Resources/Publication/docs/NCEA_WhatYouMustKnow2013_508.pdf" TargetMode="External"/><Relationship Id="rId5" Type="http://schemas.openxmlformats.org/officeDocument/2006/relationships/hyperlink" Target="http://www.ncea.aoa.gov/Resources/Publication/docs/NCEA_LTCF_ResearchBrief_2013.pdf"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3sixty.com/2015/page/2/"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creativecommons.org/licenses/by-nc-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reclamos.cl/reclamo/movistar_3" TargetMode="External"/><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toughcookiemommy.com/2010/12/are-children-entitled-to-privacy.html" TargetMode="External"/><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creativecommons.org/licenses/by-nc-sa/3.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stylishcorpse.wordpress.com/2009/11/" TargetMode="External"/><Relationship Id="rId5" Type="http://schemas.openxmlformats.org/officeDocument/2006/relationships/image" Target="../media/image14.gi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pPr>
              <a:lnSpc>
                <a:spcPct val="150000"/>
              </a:lnSpc>
            </a:pPr>
            <a:r>
              <a:rPr lang="en-US" dirty="0"/>
              <a:t>HIPAA</a:t>
            </a:r>
            <a:br>
              <a:rPr lang="en-US" dirty="0"/>
            </a:br>
            <a:r>
              <a:rPr lang="en-US" dirty="0"/>
              <a:t>CONFIDENTIALITY</a:t>
            </a:r>
            <a:br>
              <a:rPr lang="en-US" dirty="0"/>
            </a:br>
            <a:r>
              <a:rPr lang="en-US" dirty="0"/>
              <a:t>ABUSE, NEGLECT AND EXPLOITATION</a:t>
            </a:r>
          </a:p>
        </p:txBody>
      </p:sp>
      <p:sp>
        <p:nvSpPr>
          <p:cNvPr id="3" name="TextBox 6">
            <a:extLst>
              <a:ext uri="{FF2B5EF4-FFF2-40B4-BE49-F238E27FC236}">
                <a16:creationId xmlns:a16="http://schemas.microsoft.com/office/drawing/2014/main" id="{1A5E0BF5-80AD-4A45-895A-2A72E36C9F07}"/>
              </a:ext>
            </a:extLst>
          </p:cNvPr>
          <p:cNvSpPr txBox="1"/>
          <p:nvPr/>
        </p:nvSpPr>
        <p:spPr>
          <a:xfrm>
            <a:off x="6490952" y="5914382"/>
            <a:ext cx="257499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Version 2.0 (7/1/2022)</a:t>
            </a:r>
          </a:p>
        </p:txBody>
      </p:sp>
      <p:pic>
        <p:nvPicPr>
          <p:cNvPr id="2" name="HIPPA 1">
            <a:hlinkClick r:id="" action="ppaction://media"/>
            <a:extLst>
              <a:ext uri="{FF2B5EF4-FFF2-40B4-BE49-F238E27FC236}">
                <a16:creationId xmlns:a16="http://schemas.microsoft.com/office/drawing/2014/main" id="{52A601EF-ADCB-4E2F-998F-F4E1A275D2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6299" y="2644774"/>
            <a:ext cx="784226" cy="784226"/>
          </a:xfrm>
          <a:prstGeom prst="rect">
            <a:avLst/>
          </a:prstGeom>
        </p:spPr>
      </p:pic>
    </p:spTree>
    <p:extLst>
      <p:ext uri="{BB962C8B-B14F-4D97-AF65-F5344CB8AC3E}">
        <p14:creationId xmlns:p14="http://schemas.microsoft.com/office/powerpoint/2010/main" val="3089545892"/>
      </p:ext>
    </p:extLst>
  </p:cSld>
  <p:clrMapOvr>
    <a:masterClrMapping/>
  </p:clrMapOvr>
  <mc:AlternateContent xmlns:mc="http://schemas.openxmlformats.org/markup-compatibility/2006" xmlns:p14="http://schemas.microsoft.com/office/powerpoint/2010/main">
    <mc:Choice Requires="p14">
      <p:transition spd="slow" p14:dur="2000" advTm="8911"/>
    </mc:Choice>
    <mc:Fallback xmlns="">
      <p:transition spd="slow" advTm="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5" objId="2"/>
        <p14:stopEvt time="751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3179-A599-4720-B9A3-0C912841840B}"/>
              </a:ext>
            </a:extLst>
          </p:cNvPr>
          <p:cNvSpPr>
            <a:spLocks noGrp="1"/>
          </p:cNvSpPr>
          <p:nvPr>
            <p:ph type="title"/>
          </p:nvPr>
        </p:nvSpPr>
        <p:spPr/>
        <p:txBody>
          <a:bodyPr>
            <a:normAutofit/>
          </a:bodyPr>
          <a:lstStyle/>
          <a:p>
            <a:r>
              <a:rPr lang="en-US" dirty="0"/>
              <a:t>Avoid!</a:t>
            </a:r>
          </a:p>
        </p:txBody>
      </p:sp>
      <p:pic>
        <p:nvPicPr>
          <p:cNvPr id="8" name="Content Placeholder 7">
            <a:extLst>
              <a:ext uri="{FF2B5EF4-FFF2-40B4-BE49-F238E27FC236}">
                <a16:creationId xmlns:a16="http://schemas.microsoft.com/office/drawing/2014/main" id="{26A281A5-D83A-473F-8F9A-0F621040930D}"/>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917576" y="3429000"/>
            <a:ext cx="3343480" cy="260667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7C1053A-B064-4065-AA84-458051C31A9F}"/>
              </a:ext>
            </a:extLst>
          </p:cNvPr>
          <p:cNvSpPr txBox="1"/>
          <p:nvPr/>
        </p:nvSpPr>
        <p:spPr>
          <a:xfrm>
            <a:off x="917576" y="5851008"/>
            <a:ext cx="2215992" cy="184666"/>
          </a:xfrm>
          <a:prstGeom prst="rect">
            <a:avLst/>
          </a:prstGeom>
          <a:noFill/>
        </p:spPr>
        <p:txBody>
          <a:bodyPr wrap="square" rtlCol="0">
            <a:spAutoFit/>
          </a:bodyPr>
          <a:lstStyle/>
          <a:p>
            <a:r>
              <a:rPr lang="en-US" sz="600" dirty="0">
                <a:hlinkClick r:id="rId6" tooltip="https://commons.wikimedia.org/wiki/File:Talk_to_the_hand.jpg"/>
              </a:rPr>
              <a:t>This Photo</a:t>
            </a:r>
            <a:r>
              <a:rPr lang="en-US" sz="600" dirty="0"/>
              <a:t> by Unknown Author is licensed under </a:t>
            </a:r>
            <a:r>
              <a:rPr lang="en-US" sz="600" dirty="0">
                <a:hlinkClick r:id="rId7" tooltip="https://creativecommons.org/licenses/by-sa/3.0/"/>
              </a:rPr>
              <a:t>CC BY-SA</a:t>
            </a:r>
            <a:endParaRPr lang="en-US" sz="600" dirty="0"/>
          </a:p>
        </p:txBody>
      </p:sp>
      <p:sp>
        <p:nvSpPr>
          <p:cNvPr id="10" name="TextBox 9">
            <a:extLst>
              <a:ext uri="{FF2B5EF4-FFF2-40B4-BE49-F238E27FC236}">
                <a16:creationId xmlns:a16="http://schemas.microsoft.com/office/drawing/2014/main" id="{FB97A9B6-A36D-4CE4-9281-F95A285194E4}"/>
              </a:ext>
            </a:extLst>
          </p:cNvPr>
          <p:cNvSpPr txBox="1"/>
          <p:nvPr/>
        </p:nvSpPr>
        <p:spPr>
          <a:xfrm>
            <a:off x="248478" y="1380241"/>
            <a:ext cx="8647043" cy="1846659"/>
          </a:xfrm>
          <a:prstGeom prst="rect">
            <a:avLst/>
          </a:prstGeom>
          <a:noFill/>
        </p:spPr>
        <p:txBody>
          <a:bodyPr wrap="square" rtlCol="0">
            <a:spAutoFit/>
          </a:bodyPr>
          <a:lstStyle/>
          <a:p>
            <a:pPr marL="742950" lvl="1" indent="-285750">
              <a:buFont typeface="Wingdings" panose="05000000000000000000" pitchFamily="2" charset="2"/>
              <a:buChar char="q"/>
            </a:pPr>
            <a:r>
              <a:rPr lang="en-US" sz="2400" dirty="0">
                <a:solidFill>
                  <a:srgbClr val="004875"/>
                </a:solidFill>
              </a:rPr>
              <a:t>Discussing PHI in front of others who do not need to know.</a:t>
            </a:r>
          </a:p>
          <a:p>
            <a:pPr marL="742950" lvl="1" indent="-285750">
              <a:buFont typeface="Wingdings" panose="05000000000000000000" pitchFamily="2" charset="2"/>
              <a:buChar char="q"/>
            </a:pPr>
            <a:r>
              <a:rPr lang="en-US" sz="2400" dirty="0">
                <a:solidFill>
                  <a:srgbClr val="007630"/>
                </a:solidFill>
              </a:rPr>
              <a:t>Leaving records accessible to coworkers or others who don’t need to see them</a:t>
            </a:r>
          </a:p>
          <a:p>
            <a:pPr marL="742950" lvl="1" indent="-285750">
              <a:buFont typeface="Wingdings" panose="05000000000000000000" pitchFamily="2" charset="2"/>
              <a:buChar char="q"/>
            </a:pPr>
            <a:r>
              <a:rPr lang="en-US" sz="2400" dirty="0">
                <a:solidFill>
                  <a:srgbClr val="004875"/>
                </a:solidFill>
              </a:rPr>
              <a:t>Positioning monitors where others can view them</a:t>
            </a:r>
          </a:p>
          <a:p>
            <a:pPr marL="285750" indent="-285750">
              <a:buFont typeface="Wingdings" panose="05000000000000000000" pitchFamily="2" charset="2"/>
              <a:buChar char="q"/>
            </a:pPr>
            <a:endParaRPr lang="en-US" dirty="0"/>
          </a:p>
        </p:txBody>
      </p:sp>
      <p:sp>
        <p:nvSpPr>
          <p:cNvPr id="12" name="TextBox 11">
            <a:extLst>
              <a:ext uri="{FF2B5EF4-FFF2-40B4-BE49-F238E27FC236}">
                <a16:creationId xmlns:a16="http://schemas.microsoft.com/office/drawing/2014/main" id="{98AAB95F-F774-4BBD-973B-F26EFBA008CF}"/>
              </a:ext>
            </a:extLst>
          </p:cNvPr>
          <p:cNvSpPr txBox="1"/>
          <p:nvPr/>
        </p:nvSpPr>
        <p:spPr>
          <a:xfrm>
            <a:off x="3876260" y="3142047"/>
            <a:ext cx="5019261" cy="2677656"/>
          </a:xfrm>
          <a:prstGeom prst="rect">
            <a:avLst/>
          </a:prstGeom>
          <a:noFill/>
        </p:spPr>
        <p:txBody>
          <a:bodyPr wrap="square" rtlCol="0">
            <a:spAutoFit/>
          </a:bodyPr>
          <a:lstStyle/>
          <a:p>
            <a:pPr marL="800100" lvl="1" indent="-342900">
              <a:buFont typeface="Wingdings" panose="05000000000000000000" pitchFamily="2" charset="2"/>
              <a:buChar char="q"/>
            </a:pPr>
            <a:r>
              <a:rPr lang="en-US" sz="2400" dirty="0">
                <a:solidFill>
                  <a:srgbClr val="007630"/>
                </a:solidFill>
              </a:rPr>
              <a:t>Using printers located in public or unsecured areas</a:t>
            </a:r>
          </a:p>
          <a:p>
            <a:pPr marL="800100" lvl="1" indent="-342900">
              <a:buFont typeface="Wingdings" panose="05000000000000000000" pitchFamily="2" charset="2"/>
              <a:buChar char="q"/>
            </a:pPr>
            <a:r>
              <a:rPr lang="en-US" sz="2400" dirty="0">
                <a:solidFill>
                  <a:srgbClr val="004875"/>
                </a:solidFill>
              </a:rPr>
              <a:t>Saving information on a CD, floppy disk, USB thumb drive or other removable media</a:t>
            </a:r>
          </a:p>
          <a:p>
            <a:pPr marL="800100" lvl="1" indent="-342900">
              <a:buFont typeface="Wingdings" panose="05000000000000000000" pitchFamily="2" charset="2"/>
              <a:buChar char="q"/>
            </a:pPr>
            <a:r>
              <a:rPr lang="en-US" sz="2400" dirty="0">
                <a:solidFill>
                  <a:srgbClr val="007630"/>
                </a:solidFill>
              </a:rPr>
              <a:t>Posting pictures of work setting on social media </a:t>
            </a:r>
          </a:p>
        </p:txBody>
      </p:sp>
      <p:pic>
        <p:nvPicPr>
          <p:cNvPr id="3" name="HIPPA 10">
            <a:hlinkClick r:id="" action="ppaction://media"/>
            <a:extLst>
              <a:ext uri="{FF2B5EF4-FFF2-40B4-BE49-F238E27FC236}">
                <a16:creationId xmlns:a16="http://schemas.microsoft.com/office/drawing/2014/main" id="{E697C175-BF03-4338-948C-7585FC3FF0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20888" y="1902726"/>
            <a:ext cx="801689" cy="801687"/>
          </a:xfrm>
          <a:prstGeom prst="rect">
            <a:avLst/>
          </a:prstGeom>
        </p:spPr>
      </p:pic>
      <p:sp>
        <p:nvSpPr>
          <p:cNvPr id="11" name="Slide Number Placeholder 1">
            <a:extLst>
              <a:ext uri="{FF2B5EF4-FFF2-40B4-BE49-F238E27FC236}">
                <a16:creationId xmlns:a16="http://schemas.microsoft.com/office/drawing/2014/main" id="{F9462B7A-6711-5A7F-7DD0-DA4673AE970A}"/>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10</a:t>
            </a:fld>
            <a:endParaRPr lang="en-US" dirty="0"/>
          </a:p>
        </p:txBody>
      </p:sp>
    </p:spTree>
    <p:extLst>
      <p:ext uri="{BB962C8B-B14F-4D97-AF65-F5344CB8AC3E}">
        <p14:creationId xmlns:p14="http://schemas.microsoft.com/office/powerpoint/2010/main" val="1904700011"/>
      </p:ext>
    </p:extLst>
  </p:cSld>
  <p:clrMapOvr>
    <a:masterClrMapping/>
  </p:clrMapOvr>
  <mc:AlternateContent xmlns:mc="http://schemas.openxmlformats.org/markup-compatibility/2006" xmlns:p14="http://schemas.microsoft.com/office/powerpoint/2010/main">
    <mc:Choice Requires="p14">
      <p:transition spd="slow" p14:dur="2000" advClick="0" advTm="32858"/>
    </mc:Choice>
    <mc:Fallback xmlns="">
      <p:transition spd="slow" advClick="0" advTm="3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31299"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0778-5E5B-4248-9544-1A25D2A57A3C}"/>
              </a:ext>
            </a:extLst>
          </p:cNvPr>
          <p:cNvSpPr>
            <a:spLocks noGrp="1"/>
          </p:cNvSpPr>
          <p:nvPr>
            <p:ph type="title"/>
          </p:nvPr>
        </p:nvSpPr>
        <p:spPr/>
        <p:txBody>
          <a:bodyPr/>
          <a:lstStyle/>
          <a:p>
            <a:r>
              <a:rPr lang="en-US" dirty="0"/>
              <a:t>You Should….</a:t>
            </a:r>
          </a:p>
        </p:txBody>
      </p:sp>
      <p:sp>
        <p:nvSpPr>
          <p:cNvPr id="3" name="Content Placeholder 2">
            <a:extLst>
              <a:ext uri="{FF2B5EF4-FFF2-40B4-BE49-F238E27FC236}">
                <a16:creationId xmlns:a16="http://schemas.microsoft.com/office/drawing/2014/main" id="{152C0CE4-413C-48C4-BADA-43CA4CAB5B1E}"/>
              </a:ext>
            </a:extLst>
          </p:cNvPr>
          <p:cNvSpPr>
            <a:spLocks noGrp="1"/>
          </p:cNvSpPr>
          <p:nvPr>
            <p:ph idx="1"/>
          </p:nvPr>
        </p:nvSpPr>
        <p:spPr>
          <a:xfrm>
            <a:off x="505982" y="2323849"/>
            <a:ext cx="4088313" cy="2382599"/>
          </a:xfrm>
        </p:spPr>
        <p:txBody>
          <a:bodyPr>
            <a:normAutofit fontScale="92500" lnSpcReduction="10000"/>
          </a:bodyPr>
          <a:lstStyle/>
          <a:p>
            <a:pPr>
              <a:lnSpc>
                <a:spcPct val="150000"/>
              </a:lnSpc>
            </a:pPr>
            <a:r>
              <a:rPr lang="en-US" sz="3500" dirty="0"/>
              <a:t>Use fax cover</a:t>
            </a:r>
          </a:p>
          <a:p>
            <a:pPr>
              <a:lnSpc>
                <a:spcPct val="150000"/>
              </a:lnSpc>
            </a:pPr>
            <a:r>
              <a:rPr lang="en-US" sz="3500" dirty="0"/>
              <a:t>Encrypt emails</a:t>
            </a:r>
          </a:p>
          <a:p>
            <a:pPr>
              <a:lnSpc>
                <a:spcPct val="150000"/>
              </a:lnSpc>
            </a:pPr>
            <a:r>
              <a:rPr lang="en-US" sz="3500" dirty="0"/>
              <a:t>Use shredding bins</a:t>
            </a:r>
            <a:endParaRPr lang="en-US" dirty="0"/>
          </a:p>
        </p:txBody>
      </p:sp>
      <p:pic>
        <p:nvPicPr>
          <p:cNvPr id="4" name="HIPPA 11">
            <a:hlinkClick r:id="" action="ppaction://media"/>
            <a:extLst>
              <a:ext uri="{FF2B5EF4-FFF2-40B4-BE49-F238E27FC236}">
                <a16:creationId xmlns:a16="http://schemas.microsoft.com/office/drawing/2014/main" id="{421D47D0-2A20-4783-9F7D-2AF424BCB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7238" y="1894430"/>
            <a:ext cx="858838" cy="858838"/>
          </a:xfrm>
          <a:prstGeom prst="rect">
            <a:avLst/>
          </a:prstGeom>
        </p:spPr>
      </p:pic>
      <p:grpSp>
        <p:nvGrpSpPr>
          <p:cNvPr id="11" name="Group 10">
            <a:extLst>
              <a:ext uri="{FF2B5EF4-FFF2-40B4-BE49-F238E27FC236}">
                <a16:creationId xmlns:a16="http://schemas.microsoft.com/office/drawing/2014/main" id="{13EC0B41-303C-8EDF-95DF-182F4159A11F}"/>
              </a:ext>
            </a:extLst>
          </p:cNvPr>
          <p:cNvGrpSpPr/>
          <p:nvPr/>
        </p:nvGrpSpPr>
        <p:grpSpPr>
          <a:xfrm>
            <a:off x="4818808" y="2025237"/>
            <a:ext cx="2734357" cy="2807525"/>
            <a:chOff x="4257557" y="3349092"/>
            <a:chExt cx="2734357" cy="2807525"/>
          </a:xfrm>
        </p:grpSpPr>
        <p:sp>
          <p:nvSpPr>
            <p:cNvPr id="8" name="Oval 7">
              <a:extLst>
                <a:ext uri="{FF2B5EF4-FFF2-40B4-BE49-F238E27FC236}">
                  <a16:creationId xmlns:a16="http://schemas.microsoft.com/office/drawing/2014/main" id="{0D0A541A-30BC-60BB-70A3-74C47745A8D7}"/>
                </a:ext>
              </a:extLst>
            </p:cNvPr>
            <p:cNvSpPr/>
            <p:nvPr/>
          </p:nvSpPr>
          <p:spPr>
            <a:xfrm>
              <a:off x="4257557" y="3349092"/>
              <a:ext cx="2734357" cy="28075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Checkmark with solid fill">
              <a:extLst>
                <a:ext uri="{FF2B5EF4-FFF2-40B4-BE49-F238E27FC236}">
                  <a16:creationId xmlns:a16="http://schemas.microsoft.com/office/drawing/2014/main" id="{6960A042-2E9E-1FC8-C689-5674B015D0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54398" y="3882517"/>
              <a:ext cx="1912975" cy="1912975"/>
            </a:xfrm>
            <a:prstGeom prst="rect">
              <a:avLst/>
            </a:prstGeom>
          </p:spPr>
        </p:pic>
      </p:grpSp>
      <p:sp>
        <p:nvSpPr>
          <p:cNvPr id="12" name="Slide Number Placeholder 1">
            <a:extLst>
              <a:ext uri="{FF2B5EF4-FFF2-40B4-BE49-F238E27FC236}">
                <a16:creationId xmlns:a16="http://schemas.microsoft.com/office/drawing/2014/main" id="{87E291E6-9221-DDC2-0F5A-6FBC1A1A57E8}"/>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11</a:t>
            </a:fld>
            <a:endParaRPr lang="en-US" dirty="0"/>
          </a:p>
        </p:txBody>
      </p:sp>
    </p:spTree>
    <p:extLst>
      <p:ext uri="{BB962C8B-B14F-4D97-AF65-F5344CB8AC3E}">
        <p14:creationId xmlns:p14="http://schemas.microsoft.com/office/powerpoint/2010/main" val="2573988888"/>
      </p:ext>
    </p:extLst>
  </p:cSld>
  <p:clrMapOvr>
    <a:masterClrMapping/>
  </p:clrMapOvr>
  <mc:AlternateContent xmlns:mc="http://schemas.openxmlformats.org/markup-compatibility/2006" xmlns:p14="http://schemas.microsoft.com/office/powerpoint/2010/main">
    <mc:Choice Requires="p14">
      <p:transition spd="slow" p14:dur="2000" advClick="0" advTm="20061"/>
    </mc:Choice>
    <mc:Fallback xmlns="">
      <p:transition spd="slow" advClick="0" advTm="2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17680"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0778-5E5B-4248-9544-1A25D2A57A3C}"/>
              </a:ext>
            </a:extLst>
          </p:cNvPr>
          <p:cNvSpPr>
            <a:spLocks noGrp="1"/>
          </p:cNvSpPr>
          <p:nvPr>
            <p:ph type="title"/>
          </p:nvPr>
        </p:nvSpPr>
        <p:spPr/>
        <p:txBody>
          <a:bodyPr/>
          <a:lstStyle/>
          <a:p>
            <a:r>
              <a:rPr lang="en-US" dirty="0"/>
              <a:t>What are the Consequences?</a:t>
            </a:r>
          </a:p>
        </p:txBody>
      </p:sp>
      <p:sp>
        <p:nvSpPr>
          <p:cNvPr id="3" name="Content Placeholder 2">
            <a:extLst>
              <a:ext uri="{FF2B5EF4-FFF2-40B4-BE49-F238E27FC236}">
                <a16:creationId xmlns:a16="http://schemas.microsoft.com/office/drawing/2014/main" id="{152C0CE4-413C-48C4-BADA-43CA4CAB5B1E}"/>
              </a:ext>
            </a:extLst>
          </p:cNvPr>
          <p:cNvSpPr>
            <a:spLocks noGrp="1"/>
          </p:cNvSpPr>
          <p:nvPr>
            <p:ph idx="1"/>
          </p:nvPr>
        </p:nvSpPr>
        <p:spPr>
          <a:xfrm>
            <a:off x="4822789" y="1216473"/>
            <a:ext cx="4088313" cy="4765227"/>
          </a:xfrm>
        </p:spPr>
        <p:txBody>
          <a:bodyPr>
            <a:normAutofit/>
          </a:bodyPr>
          <a:lstStyle/>
          <a:p>
            <a:pPr marL="0" indent="0" algn="ctr">
              <a:buNone/>
            </a:pPr>
            <a:r>
              <a:rPr lang="en-US" sz="2200" dirty="0"/>
              <a:t>May face a criminal penalty of up to </a:t>
            </a:r>
            <a:r>
              <a:rPr lang="en-US" sz="2200" b="1" dirty="0"/>
              <a:t>$50,000 </a:t>
            </a:r>
            <a:r>
              <a:rPr lang="en-US" sz="2200" dirty="0"/>
              <a:t>and up to </a:t>
            </a:r>
            <a:r>
              <a:rPr lang="en-US" sz="2200" b="1" dirty="0"/>
              <a:t>1 year </a:t>
            </a:r>
            <a:r>
              <a:rPr lang="en-US" sz="2200" dirty="0"/>
              <a:t>imprisonment.  </a:t>
            </a:r>
          </a:p>
          <a:p>
            <a:pPr marL="0" indent="0" algn="ctr">
              <a:buNone/>
            </a:pPr>
            <a:r>
              <a:rPr lang="en-US" sz="2200" dirty="0"/>
              <a:t>The criminal penalties increase to </a:t>
            </a:r>
            <a:r>
              <a:rPr lang="en-US" sz="2200" b="1" dirty="0"/>
              <a:t>$100,000 </a:t>
            </a:r>
            <a:r>
              <a:rPr lang="en-US" sz="2200" dirty="0"/>
              <a:t>and up to </a:t>
            </a:r>
            <a:r>
              <a:rPr lang="en-US" sz="2200" b="1" dirty="0"/>
              <a:t>5 years </a:t>
            </a:r>
            <a:r>
              <a:rPr lang="en-US" sz="2200" dirty="0"/>
              <a:t>imprisonment if the wrongful conduct involves false pretenses, and to </a:t>
            </a:r>
            <a:r>
              <a:rPr lang="en-US" sz="2200" b="1" dirty="0"/>
              <a:t>$250,000 </a:t>
            </a:r>
            <a:r>
              <a:rPr lang="en-US" sz="2200" dirty="0"/>
              <a:t>and up to </a:t>
            </a:r>
            <a:r>
              <a:rPr lang="en-US" sz="2200" b="1" dirty="0"/>
              <a:t>10 years </a:t>
            </a:r>
            <a:r>
              <a:rPr lang="en-US" sz="2200" dirty="0"/>
              <a:t>imprisonment if the wrongful conduct involves the intent to sell, transfer, or use identifiable health information for commercial advantage, personal gain or malicious harm. </a:t>
            </a:r>
          </a:p>
        </p:txBody>
      </p:sp>
      <p:grpSp>
        <p:nvGrpSpPr>
          <p:cNvPr id="5" name="Group 4">
            <a:extLst>
              <a:ext uri="{FF2B5EF4-FFF2-40B4-BE49-F238E27FC236}">
                <a16:creationId xmlns:a16="http://schemas.microsoft.com/office/drawing/2014/main" id="{5E4DB774-4E0C-471F-AC67-1C8564B5BC38}"/>
              </a:ext>
            </a:extLst>
          </p:cNvPr>
          <p:cNvGrpSpPr/>
          <p:nvPr/>
        </p:nvGrpSpPr>
        <p:grpSpPr>
          <a:xfrm>
            <a:off x="679430" y="1746504"/>
            <a:ext cx="3627054" cy="2918218"/>
            <a:chOff x="679430" y="1746504"/>
            <a:chExt cx="3627054" cy="2918218"/>
          </a:xfrm>
        </p:grpSpPr>
        <p:sp>
          <p:nvSpPr>
            <p:cNvPr id="6" name="TextBox 5">
              <a:extLst>
                <a:ext uri="{FF2B5EF4-FFF2-40B4-BE49-F238E27FC236}">
                  <a16:creationId xmlns:a16="http://schemas.microsoft.com/office/drawing/2014/main" id="{94AAB72A-8EDB-4208-ACD0-A5F069E7FC38}"/>
                </a:ext>
              </a:extLst>
            </p:cNvPr>
            <p:cNvSpPr txBox="1"/>
            <p:nvPr/>
          </p:nvSpPr>
          <p:spPr>
            <a:xfrm>
              <a:off x="679430" y="4480056"/>
              <a:ext cx="2058012" cy="184666"/>
            </a:xfrm>
            <a:prstGeom prst="rect">
              <a:avLst/>
            </a:prstGeom>
            <a:noFill/>
          </p:spPr>
          <p:txBody>
            <a:bodyPr wrap="square" rtlCol="0">
              <a:spAutoFit/>
            </a:bodyPr>
            <a:lstStyle/>
            <a:p>
              <a:r>
                <a:rPr lang="en-US" sz="600" dirty="0">
                  <a:hlinkClick r:id="rId5" tooltip="http://commons.wikimedia.org/wiki/File:Checked_icon.png"/>
                </a:rPr>
                <a:t>This Photo</a:t>
              </a:r>
              <a:r>
                <a:rPr lang="en-US" sz="600" dirty="0"/>
                <a:t> by Unknown Author is licensed under </a:t>
              </a:r>
              <a:r>
                <a:rPr lang="en-US" sz="600" dirty="0">
                  <a:hlinkClick r:id="rId6" tooltip="https://creativecommons.org/licenses/by-sa/3.0/"/>
                </a:rPr>
                <a:t>CC BY-SA</a:t>
              </a:r>
              <a:endParaRPr lang="en-US" sz="600" dirty="0"/>
            </a:p>
          </p:txBody>
        </p:sp>
        <p:pic>
          <p:nvPicPr>
            <p:cNvPr id="10" name="Picture 9">
              <a:extLst>
                <a:ext uri="{FF2B5EF4-FFF2-40B4-BE49-F238E27FC236}">
                  <a16:creationId xmlns:a16="http://schemas.microsoft.com/office/drawing/2014/main" id="{ACBEA1C2-31FF-49D4-975D-EBA9DD1EF0C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79430" y="1746504"/>
              <a:ext cx="3627054" cy="2812796"/>
            </a:xfrm>
            <a:prstGeom prst="rect">
              <a:avLst/>
            </a:prstGeom>
          </p:spPr>
        </p:pic>
      </p:grpSp>
      <p:sp>
        <p:nvSpPr>
          <p:cNvPr id="8" name="Slide Number Placeholder 1">
            <a:extLst>
              <a:ext uri="{FF2B5EF4-FFF2-40B4-BE49-F238E27FC236}">
                <a16:creationId xmlns:a16="http://schemas.microsoft.com/office/drawing/2014/main" id="{628F1228-10EF-0B67-C0EB-A56FB9BFC705}"/>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12</a:t>
            </a:fld>
            <a:endParaRPr lang="en-US" dirty="0"/>
          </a:p>
        </p:txBody>
      </p:sp>
      <p:pic>
        <p:nvPicPr>
          <p:cNvPr id="4" name="947D5F24">
            <a:hlinkClick r:id="" action="ppaction://media"/>
            <a:extLst>
              <a:ext uri="{FF2B5EF4-FFF2-40B4-BE49-F238E27FC236}">
                <a16:creationId xmlns:a16="http://schemas.microsoft.com/office/drawing/2014/main" id="{FF56469A-27D5-E767-531B-86D212053B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3289" y="1746504"/>
            <a:ext cx="609600" cy="609600"/>
          </a:xfrm>
          <a:prstGeom prst="rect">
            <a:avLst/>
          </a:prstGeom>
        </p:spPr>
      </p:pic>
    </p:spTree>
    <p:extLst>
      <p:ext uri="{BB962C8B-B14F-4D97-AF65-F5344CB8AC3E}">
        <p14:creationId xmlns:p14="http://schemas.microsoft.com/office/powerpoint/2010/main" val="3723182756"/>
      </p:ext>
    </p:extLst>
  </p:cSld>
  <p:clrMapOvr>
    <a:masterClrMapping/>
  </p:clrMapOvr>
  <mc:AlternateContent xmlns:mc="http://schemas.openxmlformats.org/markup-compatibility/2006" xmlns:p14="http://schemas.microsoft.com/office/powerpoint/2010/main">
    <mc:Choice Requires="p14">
      <p:transition spd="slow" p14:dur="2000" advClick="0" advTm="38467"/>
    </mc:Choice>
    <mc:Fallback xmlns="">
      <p:transition spd="slow" advClick="0" advTm="3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7124"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0778-5E5B-4248-9544-1A25D2A57A3C}"/>
              </a:ext>
            </a:extLst>
          </p:cNvPr>
          <p:cNvSpPr>
            <a:spLocks noGrp="1"/>
          </p:cNvSpPr>
          <p:nvPr>
            <p:ph type="title"/>
          </p:nvPr>
        </p:nvSpPr>
        <p:spPr/>
        <p:txBody>
          <a:bodyPr/>
          <a:lstStyle/>
          <a:p>
            <a:r>
              <a:rPr lang="en-US" dirty="0"/>
              <a:t>What are the Consequences? (Cont’d)</a:t>
            </a:r>
          </a:p>
        </p:txBody>
      </p:sp>
      <p:sp>
        <p:nvSpPr>
          <p:cNvPr id="3" name="Content Placeholder 2">
            <a:extLst>
              <a:ext uri="{FF2B5EF4-FFF2-40B4-BE49-F238E27FC236}">
                <a16:creationId xmlns:a16="http://schemas.microsoft.com/office/drawing/2014/main" id="{152C0CE4-413C-48C4-BADA-43CA4CAB5B1E}"/>
              </a:ext>
            </a:extLst>
          </p:cNvPr>
          <p:cNvSpPr>
            <a:spLocks noGrp="1"/>
          </p:cNvSpPr>
          <p:nvPr>
            <p:ph idx="1"/>
          </p:nvPr>
        </p:nvSpPr>
        <p:spPr>
          <a:xfrm>
            <a:off x="549121" y="1217267"/>
            <a:ext cx="4240628" cy="2834827"/>
          </a:xfrm>
        </p:spPr>
        <p:txBody>
          <a:bodyPr>
            <a:normAutofit/>
          </a:bodyPr>
          <a:lstStyle/>
          <a:p>
            <a:pPr marL="0" indent="0" algn="ctr">
              <a:buNone/>
            </a:pPr>
            <a:r>
              <a:rPr lang="en-US" dirty="0"/>
              <a:t>Dignity </a:t>
            </a:r>
          </a:p>
          <a:p>
            <a:pPr marL="0" indent="0" algn="ctr">
              <a:buNone/>
            </a:pPr>
            <a:r>
              <a:rPr lang="en-US" dirty="0">
                <a:solidFill>
                  <a:srgbClr val="007630"/>
                </a:solidFill>
              </a:rPr>
              <a:t>Respect </a:t>
            </a:r>
          </a:p>
          <a:p>
            <a:pPr marL="0" indent="0" algn="ctr">
              <a:buNone/>
            </a:pPr>
            <a:r>
              <a:rPr lang="en-US" dirty="0"/>
              <a:t>Safe </a:t>
            </a:r>
          </a:p>
          <a:p>
            <a:pPr marL="0" indent="0" algn="ctr">
              <a:buNone/>
            </a:pPr>
            <a:r>
              <a:rPr lang="en-US" dirty="0">
                <a:solidFill>
                  <a:srgbClr val="007630"/>
                </a:solidFill>
              </a:rPr>
              <a:t>Free of abuse, neglect, or exploitation</a:t>
            </a:r>
            <a:endParaRPr lang="en-US" sz="2000" dirty="0">
              <a:solidFill>
                <a:srgbClr val="007630"/>
              </a:solidFill>
            </a:endParaRPr>
          </a:p>
        </p:txBody>
      </p:sp>
      <p:grpSp>
        <p:nvGrpSpPr>
          <p:cNvPr id="5" name="Group 4">
            <a:extLst>
              <a:ext uri="{FF2B5EF4-FFF2-40B4-BE49-F238E27FC236}">
                <a16:creationId xmlns:a16="http://schemas.microsoft.com/office/drawing/2014/main" id="{E64646F7-8FBD-4F3D-9AA1-E8127F36DD42}"/>
              </a:ext>
            </a:extLst>
          </p:cNvPr>
          <p:cNvGrpSpPr/>
          <p:nvPr/>
        </p:nvGrpSpPr>
        <p:grpSpPr>
          <a:xfrm>
            <a:off x="1325513" y="3703642"/>
            <a:ext cx="2687844" cy="2206481"/>
            <a:chOff x="1325513" y="3703642"/>
            <a:chExt cx="2687844" cy="2206481"/>
          </a:xfrm>
        </p:grpSpPr>
        <p:pic>
          <p:nvPicPr>
            <p:cNvPr id="10" name="Picture 9">
              <a:extLst>
                <a:ext uri="{FF2B5EF4-FFF2-40B4-BE49-F238E27FC236}">
                  <a16:creationId xmlns:a16="http://schemas.microsoft.com/office/drawing/2014/main" id="{ACBEA1C2-31FF-49D4-975D-EBA9DD1EF0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325513" y="3703642"/>
              <a:ext cx="2687844" cy="217352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FA2108FA-7A04-41CE-9FF1-421847FE9588}"/>
                </a:ext>
              </a:extLst>
            </p:cNvPr>
            <p:cNvSpPr txBox="1"/>
            <p:nvPr/>
          </p:nvSpPr>
          <p:spPr>
            <a:xfrm>
              <a:off x="1325513" y="5725457"/>
              <a:ext cx="2171534" cy="184666"/>
            </a:xfrm>
            <a:prstGeom prst="rect">
              <a:avLst/>
            </a:prstGeom>
            <a:noFill/>
          </p:spPr>
          <p:txBody>
            <a:bodyPr wrap="square" rtlCol="0">
              <a:spAutoFit/>
            </a:bodyPr>
            <a:lstStyle/>
            <a:p>
              <a:r>
                <a:rPr lang="en-US" sz="600" dirty="0">
                  <a:hlinkClick r:id="rId6" tooltip="https://notinmyworld.com/2018/02/25/child-abuse-156/"/>
                </a:rPr>
                <a:t>This Photo</a:t>
              </a:r>
              <a:r>
                <a:rPr lang="en-US" sz="600" dirty="0"/>
                <a:t> by Unknown Author is licensed under </a:t>
              </a:r>
              <a:r>
                <a:rPr lang="en-US" sz="600" dirty="0">
                  <a:hlinkClick r:id="rId7" tooltip="https://creativecommons.org/licenses/by-sa/3.0/"/>
                </a:rPr>
                <a:t>CC BY-SA</a:t>
              </a:r>
              <a:endParaRPr lang="en-US" sz="600" dirty="0"/>
            </a:p>
          </p:txBody>
        </p:sp>
      </p:grpSp>
      <p:pic>
        <p:nvPicPr>
          <p:cNvPr id="4" name="HIPPA 13">
            <a:hlinkClick r:id="" action="ppaction://media"/>
            <a:extLst>
              <a:ext uri="{FF2B5EF4-FFF2-40B4-BE49-F238E27FC236}">
                <a16:creationId xmlns:a16="http://schemas.microsoft.com/office/drawing/2014/main" id="{9CFB4A5C-C486-4046-B5E7-F1A4D665C2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0563" y="1826643"/>
            <a:ext cx="808039" cy="808037"/>
          </a:xfrm>
          <a:prstGeom prst="rect">
            <a:avLst/>
          </a:prstGeom>
        </p:spPr>
      </p:pic>
      <p:pic>
        <p:nvPicPr>
          <p:cNvPr id="6" name="Picture 5">
            <a:extLst>
              <a:ext uri="{FF2B5EF4-FFF2-40B4-BE49-F238E27FC236}">
                <a16:creationId xmlns:a16="http://schemas.microsoft.com/office/drawing/2014/main" id="{3D79E0B2-6E30-47C4-8A21-2D43657DADFD}"/>
              </a:ext>
            </a:extLst>
          </p:cNvPr>
          <p:cNvPicPr>
            <a:picLocks noChangeAspect="1"/>
          </p:cNvPicPr>
          <p:nvPr/>
        </p:nvPicPr>
        <p:blipFill>
          <a:blip r:embed="rId9"/>
          <a:stretch>
            <a:fillRect/>
          </a:stretch>
        </p:blipFill>
        <p:spPr>
          <a:xfrm>
            <a:off x="5812520" y="3387053"/>
            <a:ext cx="1786467" cy="26797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ED83605-8921-4153-8DED-3355EFBA4A27}"/>
              </a:ext>
            </a:extLst>
          </p:cNvPr>
          <p:cNvPicPr>
            <a:picLocks noChangeAspect="1"/>
          </p:cNvPicPr>
          <p:nvPr/>
        </p:nvPicPr>
        <p:blipFill>
          <a:blip r:embed="rId10"/>
          <a:stretch>
            <a:fillRect/>
          </a:stretch>
        </p:blipFill>
        <p:spPr>
          <a:xfrm>
            <a:off x="4816629" y="1192246"/>
            <a:ext cx="3778250" cy="1959093"/>
          </a:xfrm>
          <a:prstGeom prst="rect">
            <a:avLst/>
          </a:prstGeom>
          <a:ln>
            <a:noFill/>
          </a:ln>
          <a:effectLst>
            <a:outerShdw blurRad="292100" dist="139700" dir="2700000" algn="tl" rotWithShape="0">
              <a:srgbClr val="333333">
                <a:alpha val="65000"/>
              </a:srgbClr>
            </a:outerShdw>
          </a:effectLst>
        </p:spPr>
      </p:pic>
      <p:sp>
        <p:nvSpPr>
          <p:cNvPr id="12" name="Slide Number Placeholder 1">
            <a:extLst>
              <a:ext uri="{FF2B5EF4-FFF2-40B4-BE49-F238E27FC236}">
                <a16:creationId xmlns:a16="http://schemas.microsoft.com/office/drawing/2014/main" id="{D1AE09DB-B533-9201-461E-7C5AA4931B34}"/>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13</a:t>
            </a:fld>
            <a:endParaRPr lang="en-US" dirty="0"/>
          </a:p>
        </p:txBody>
      </p:sp>
    </p:spTree>
    <p:extLst>
      <p:ext uri="{BB962C8B-B14F-4D97-AF65-F5344CB8AC3E}">
        <p14:creationId xmlns:p14="http://schemas.microsoft.com/office/powerpoint/2010/main" val="1849862210"/>
      </p:ext>
    </p:extLst>
  </p:cSld>
  <p:clrMapOvr>
    <a:masterClrMapping/>
  </p:clrMapOvr>
  <mc:AlternateContent xmlns:mc="http://schemas.openxmlformats.org/markup-compatibility/2006" xmlns:p14="http://schemas.microsoft.com/office/powerpoint/2010/main">
    <mc:Choice Requires="p14">
      <p:transition spd="slow" p14:dur="2000" advClick="0" advTm="48107"/>
    </mc:Choice>
    <mc:Fallback xmlns="">
      <p:transition spd="slow" advClick="0" advTm="4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6489"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EE1D12-E3D8-436F-8FD0-4F36E9F03F7B}"/>
              </a:ext>
            </a:extLst>
          </p:cNvPr>
          <p:cNvSpPr>
            <a:spLocks noGrp="1"/>
          </p:cNvSpPr>
          <p:nvPr>
            <p:ph idx="1"/>
          </p:nvPr>
        </p:nvSpPr>
        <p:spPr>
          <a:xfrm>
            <a:off x="565286" y="3804539"/>
            <a:ext cx="7966710" cy="2087213"/>
          </a:xfrm>
        </p:spPr>
        <p:txBody>
          <a:bodyPr>
            <a:normAutofit/>
          </a:bodyPr>
          <a:lstStyle/>
          <a:p>
            <a:pPr marL="0" indent="0" algn="ctr">
              <a:buNone/>
            </a:pPr>
            <a:endParaRPr lang="en-US" sz="2000" dirty="0"/>
          </a:p>
          <a:p>
            <a:pPr marL="0" indent="0">
              <a:buNone/>
            </a:pPr>
            <a:r>
              <a:rPr lang="en-US" sz="2000" dirty="0"/>
              <a:t>Any person, age 18 and above, who has a physical or mental condition that substantially impairs the person from adequately providing for his/her own care or protection. </a:t>
            </a:r>
          </a:p>
          <a:p>
            <a:pPr marL="0" indent="0">
              <a:buNone/>
            </a:pPr>
            <a:r>
              <a:rPr lang="en-US" sz="2000" dirty="0">
                <a:solidFill>
                  <a:srgbClr val="007630"/>
                </a:solidFill>
              </a:rPr>
              <a:t>A resident of a facility or a person, age 18 and above receiving services from a contracted provider agency is considered a vulnerable adult.</a:t>
            </a:r>
          </a:p>
          <a:p>
            <a:pPr marL="0" indent="0">
              <a:buNone/>
            </a:pPr>
            <a:endParaRPr lang="en-US" dirty="0"/>
          </a:p>
        </p:txBody>
      </p:sp>
      <p:sp>
        <p:nvSpPr>
          <p:cNvPr id="3" name="Title 2">
            <a:extLst>
              <a:ext uri="{FF2B5EF4-FFF2-40B4-BE49-F238E27FC236}">
                <a16:creationId xmlns:a16="http://schemas.microsoft.com/office/drawing/2014/main" id="{0889512B-F83C-4FF6-9D39-13D2FF28116C}"/>
              </a:ext>
            </a:extLst>
          </p:cNvPr>
          <p:cNvSpPr>
            <a:spLocks noGrp="1"/>
          </p:cNvSpPr>
          <p:nvPr>
            <p:ph type="title"/>
          </p:nvPr>
        </p:nvSpPr>
        <p:spPr/>
        <p:txBody>
          <a:bodyPr/>
          <a:lstStyle/>
          <a:p>
            <a:r>
              <a:rPr lang="en-US" dirty="0"/>
              <a:t>What is a Vulnerable Adult?</a:t>
            </a:r>
          </a:p>
        </p:txBody>
      </p:sp>
      <p:sp>
        <p:nvSpPr>
          <p:cNvPr id="4" name="Slide Number Placeholder 3">
            <a:extLst>
              <a:ext uri="{FF2B5EF4-FFF2-40B4-BE49-F238E27FC236}">
                <a16:creationId xmlns:a16="http://schemas.microsoft.com/office/drawing/2014/main" id="{DA91F2F5-B528-402A-B397-D1ED21B6CF88}"/>
              </a:ext>
            </a:extLst>
          </p:cNvPr>
          <p:cNvSpPr>
            <a:spLocks noGrp="1"/>
          </p:cNvSpPr>
          <p:nvPr>
            <p:ph type="sldNum" sz="quarter" idx="10"/>
          </p:nvPr>
        </p:nvSpPr>
        <p:spPr/>
        <p:txBody>
          <a:bodyPr/>
          <a:lstStyle/>
          <a:p>
            <a:fld id="{C1640D55-031C-4AD9-A16C-4EFA2F922910}" type="slidenum">
              <a:rPr lang="en-US" smtClean="0"/>
              <a:pPr/>
              <a:t>14</a:t>
            </a:fld>
            <a:endParaRPr lang="en-US" dirty="0"/>
          </a:p>
        </p:txBody>
      </p:sp>
      <p:grpSp>
        <p:nvGrpSpPr>
          <p:cNvPr id="8" name="Group 7">
            <a:extLst>
              <a:ext uri="{FF2B5EF4-FFF2-40B4-BE49-F238E27FC236}">
                <a16:creationId xmlns:a16="http://schemas.microsoft.com/office/drawing/2014/main" id="{9439A8BA-E038-4A5D-850F-09AFCE03B511}"/>
              </a:ext>
            </a:extLst>
          </p:cNvPr>
          <p:cNvGrpSpPr/>
          <p:nvPr/>
        </p:nvGrpSpPr>
        <p:grpSpPr>
          <a:xfrm>
            <a:off x="2531994" y="1116361"/>
            <a:ext cx="4000001" cy="2511077"/>
            <a:chOff x="2531994" y="976661"/>
            <a:chExt cx="4000001" cy="2511077"/>
          </a:xfrm>
        </p:grpSpPr>
        <p:pic>
          <p:nvPicPr>
            <p:cNvPr id="6" name="Picture 5" descr="A person looking at the camera&#10;&#10;Description automatically generated">
              <a:extLst>
                <a:ext uri="{FF2B5EF4-FFF2-40B4-BE49-F238E27FC236}">
                  <a16:creationId xmlns:a16="http://schemas.microsoft.com/office/drawing/2014/main" id="{037FC8BE-57E2-4D7D-97F0-33F5AE6DB4B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531994" y="1029408"/>
              <a:ext cx="4000001" cy="245833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DE0846C-7648-4620-9362-5D3AFD4F2453}"/>
                </a:ext>
              </a:extLst>
            </p:cNvPr>
            <p:cNvSpPr txBox="1"/>
            <p:nvPr/>
          </p:nvSpPr>
          <p:spPr>
            <a:xfrm rot="16200000">
              <a:off x="5421630" y="1902360"/>
              <a:ext cx="2036064" cy="184666"/>
            </a:xfrm>
            <a:prstGeom prst="rect">
              <a:avLst/>
            </a:prstGeom>
            <a:noFill/>
          </p:spPr>
          <p:txBody>
            <a:bodyPr wrap="square" rtlCol="0">
              <a:spAutoFit/>
            </a:bodyPr>
            <a:lstStyle/>
            <a:p>
              <a:r>
                <a:rPr lang="en-US" sz="600" dirty="0">
                  <a:hlinkClick r:id="rId6" tooltip="http://theconversation.com/why-dont-we-speak-up-when-we-see-signs-of-domestic-violence-32022"/>
                </a:rPr>
                <a:t>This Photo</a:t>
              </a:r>
              <a:r>
                <a:rPr lang="en-US" sz="600" dirty="0"/>
                <a:t> by Unknown Author is licensed under </a:t>
              </a:r>
              <a:r>
                <a:rPr lang="en-US" sz="600" dirty="0">
                  <a:hlinkClick r:id="rId7" tooltip="https://creativecommons.org/licenses/by-nd/3.0/"/>
                </a:rPr>
                <a:t>CC BY-ND</a:t>
              </a:r>
              <a:endParaRPr lang="en-US" sz="600" dirty="0"/>
            </a:p>
          </p:txBody>
        </p:sp>
      </p:grpSp>
      <p:pic>
        <p:nvPicPr>
          <p:cNvPr id="5" name="HIPPA 14">
            <a:hlinkClick r:id="" action="ppaction://media"/>
            <a:extLst>
              <a:ext uri="{FF2B5EF4-FFF2-40B4-BE49-F238E27FC236}">
                <a16:creationId xmlns:a16="http://schemas.microsoft.com/office/drawing/2014/main" id="{6595DBE3-6F4B-42A1-B9EC-FDD88AAB74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2838893"/>
            <a:ext cx="812800" cy="812802"/>
          </a:xfrm>
          <a:prstGeom prst="rect">
            <a:avLst/>
          </a:prstGeom>
        </p:spPr>
      </p:pic>
    </p:spTree>
    <p:extLst>
      <p:ext uri="{BB962C8B-B14F-4D97-AF65-F5344CB8AC3E}">
        <p14:creationId xmlns:p14="http://schemas.microsoft.com/office/powerpoint/2010/main" val="2719832848"/>
      </p:ext>
    </p:extLst>
  </p:cSld>
  <p:clrMapOvr>
    <a:masterClrMapping/>
  </p:clrMapOvr>
  <mc:AlternateContent xmlns:mc="http://schemas.openxmlformats.org/markup-compatibility/2006" xmlns:p14="http://schemas.microsoft.com/office/powerpoint/2010/main">
    <mc:Choice Requires="p14">
      <p:transition spd="slow" p14:dur="2000" advClick="0" advTm="29987"/>
    </mc:Choice>
    <mc:Fallback xmlns="">
      <p:transition spd="slow" advClick="0" advTm="2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26702"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EE1D12-E3D8-436F-8FD0-4F36E9F03F7B}"/>
              </a:ext>
            </a:extLst>
          </p:cNvPr>
          <p:cNvSpPr>
            <a:spLocks noGrp="1"/>
          </p:cNvSpPr>
          <p:nvPr>
            <p:ph idx="1"/>
          </p:nvPr>
        </p:nvSpPr>
        <p:spPr>
          <a:xfrm>
            <a:off x="4013444" y="1360487"/>
            <a:ext cx="4790484" cy="4292601"/>
          </a:xfrm>
        </p:spPr>
        <p:txBody>
          <a:bodyPr>
            <a:normAutofit/>
          </a:bodyPr>
          <a:lstStyle/>
          <a:p>
            <a:pPr marL="0" indent="0" algn="ctr">
              <a:lnSpc>
                <a:spcPct val="100000"/>
              </a:lnSpc>
              <a:buNone/>
            </a:pPr>
            <a:r>
              <a:rPr lang="en-US" sz="2400" dirty="0"/>
              <a:t>Waiver Case Management providers are all </a:t>
            </a:r>
            <a:r>
              <a:rPr lang="en-US" sz="2400" b="1" dirty="0"/>
              <a:t>mandated reporters</a:t>
            </a:r>
            <a:r>
              <a:rPr lang="en-US" sz="2400" dirty="0"/>
              <a:t> and are required to report any suspected </a:t>
            </a:r>
            <a:r>
              <a:rPr lang="en-US" sz="2400" b="1" dirty="0">
                <a:solidFill>
                  <a:srgbClr val="E27500"/>
                </a:solidFill>
              </a:rPr>
              <a:t>Abuse, Neglect, or Exploitation (ANE) </a:t>
            </a:r>
            <a:r>
              <a:rPr lang="en-US" sz="2400" dirty="0"/>
              <a:t>in accordance with agency policy and state law. </a:t>
            </a:r>
          </a:p>
          <a:p>
            <a:pPr marL="0" indent="0" algn="ctr">
              <a:lnSpc>
                <a:spcPct val="100000"/>
              </a:lnSpc>
              <a:buNone/>
            </a:pPr>
            <a:endParaRPr lang="en-US" sz="2400" dirty="0"/>
          </a:p>
          <a:p>
            <a:pPr marL="0" indent="0" algn="ctr">
              <a:lnSpc>
                <a:spcPct val="100000"/>
              </a:lnSpc>
              <a:buNone/>
            </a:pPr>
            <a:r>
              <a:rPr lang="en-US" sz="2400" dirty="0"/>
              <a:t>Failure to report may constitute abuse and may result in termination of employment and prosecution.</a:t>
            </a:r>
          </a:p>
        </p:txBody>
      </p:sp>
      <p:sp>
        <p:nvSpPr>
          <p:cNvPr id="3" name="Title 2">
            <a:extLst>
              <a:ext uri="{FF2B5EF4-FFF2-40B4-BE49-F238E27FC236}">
                <a16:creationId xmlns:a16="http://schemas.microsoft.com/office/drawing/2014/main" id="{0889512B-F83C-4FF6-9D39-13D2FF28116C}"/>
              </a:ext>
            </a:extLst>
          </p:cNvPr>
          <p:cNvSpPr>
            <a:spLocks noGrp="1"/>
          </p:cNvSpPr>
          <p:nvPr>
            <p:ph type="title"/>
          </p:nvPr>
        </p:nvSpPr>
        <p:spPr/>
        <p:txBody>
          <a:bodyPr/>
          <a:lstStyle/>
          <a:p>
            <a:r>
              <a:rPr lang="en-US" dirty="0"/>
              <a:t>What is a Vulnerable Adult? (Cont’d)</a:t>
            </a:r>
          </a:p>
        </p:txBody>
      </p:sp>
      <p:sp>
        <p:nvSpPr>
          <p:cNvPr id="4" name="Slide Number Placeholder 3">
            <a:extLst>
              <a:ext uri="{FF2B5EF4-FFF2-40B4-BE49-F238E27FC236}">
                <a16:creationId xmlns:a16="http://schemas.microsoft.com/office/drawing/2014/main" id="{DA91F2F5-B528-402A-B397-D1ED21B6CF88}"/>
              </a:ext>
            </a:extLst>
          </p:cNvPr>
          <p:cNvSpPr>
            <a:spLocks noGrp="1"/>
          </p:cNvSpPr>
          <p:nvPr>
            <p:ph type="sldNum" sz="quarter" idx="10"/>
          </p:nvPr>
        </p:nvSpPr>
        <p:spPr/>
        <p:txBody>
          <a:bodyPr/>
          <a:lstStyle/>
          <a:p>
            <a:fld id="{C1640D55-031C-4AD9-A16C-4EFA2F922910}" type="slidenum">
              <a:rPr lang="en-US" smtClean="0"/>
              <a:pPr/>
              <a:t>15</a:t>
            </a:fld>
            <a:endParaRPr lang="en-US" dirty="0"/>
          </a:p>
        </p:txBody>
      </p:sp>
      <p:grpSp>
        <p:nvGrpSpPr>
          <p:cNvPr id="8" name="Group 7">
            <a:extLst>
              <a:ext uri="{FF2B5EF4-FFF2-40B4-BE49-F238E27FC236}">
                <a16:creationId xmlns:a16="http://schemas.microsoft.com/office/drawing/2014/main" id="{5002F770-433A-4DCB-BB3E-B31210F85418}"/>
              </a:ext>
            </a:extLst>
          </p:cNvPr>
          <p:cNvGrpSpPr/>
          <p:nvPr/>
        </p:nvGrpSpPr>
        <p:grpSpPr>
          <a:xfrm>
            <a:off x="511412" y="2072479"/>
            <a:ext cx="3502032" cy="2173291"/>
            <a:chOff x="640023" y="1702811"/>
            <a:chExt cx="3042978" cy="3046493"/>
          </a:xfrm>
        </p:grpSpPr>
        <p:pic>
          <p:nvPicPr>
            <p:cNvPr id="6" name="Picture 5">
              <a:extLst>
                <a:ext uri="{FF2B5EF4-FFF2-40B4-BE49-F238E27FC236}">
                  <a16:creationId xmlns:a16="http://schemas.microsoft.com/office/drawing/2014/main" id="{037FC8BE-57E2-4D7D-97F0-33F5AE6DB4B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40023" y="1702811"/>
              <a:ext cx="3042978" cy="291262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DE0846C-7648-4620-9362-5D3AFD4F2453}"/>
                </a:ext>
              </a:extLst>
            </p:cNvPr>
            <p:cNvSpPr txBox="1"/>
            <p:nvPr/>
          </p:nvSpPr>
          <p:spPr>
            <a:xfrm>
              <a:off x="640023" y="4564638"/>
              <a:ext cx="2095293" cy="184666"/>
            </a:xfrm>
            <a:prstGeom prst="rect">
              <a:avLst/>
            </a:prstGeom>
            <a:noFill/>
          </p:spPr>
          <p:txBody>
            <a:bodyPr wrap="square" rtlCol="0">
              <a:spAutoFit/>
            </a:bodyPr>
            <a:lstStyle/>
            <a:p>
              <a:r>
                <a:rPr lang="en-US" sz="600" dirty="0">
                  <a:hlinkClick r:id="rId6" tooltip="http://colbycriminaljustice.wikidot.com/agency-administration"/>
                </a:rPr>
                <a:t>This Photo</a:t>
              </a:r>
              <a:r>
                <a:rPr lang="en-US" sz="600" dirty="0"/>
                <a:t> by Unknown Author is licensed under </a:t>
              </a:r>
              <a:r>
                <a:rPr lang="en-US" sz="600" dirty="0">
                  <a:hlinkClick r:id="rId7" tooltip="https://creativecommons.org/licenses/by-sa/3.0/"/>
                </a:rPr>
                <a:t>CC BY-SA</a:t>
              </a:r>
              <a:endParaRPr lang="en-US" sz="600" dirty="0"/>
            </a:p>
          </p:txBody>
        </p:sp>
      </p:grpSp>
      <p:pic>
        <p:nvPicPr>
          <p:cNvPr id="5" name="HIPPA 15">
            <a:hlinkClick r:id="" action="ppaction://media"/>
            <a:extLst>
              <a:ext uri="{FF2B5EF4-FFF2-40B4-BE49-F238E27FC236}">
                <a16:creationId xmlns:a16="http://schemas.microsoft.com/office/drawing/2014/main" id="{AAB1FB2D-3365-43C3-A2DA-7AC873C28A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16175" y="3159125"/>
            <a:ext cx="954906" cy="954909"/>
          </a:xfrm>
          <a:prstGeom prst="rect">
            <a:avLst/>
          </a:prstGeom>
        </p:spPr>
      </p:pic>
    </p:spTree>
    <p:extLst>
      <p:ext uri="{BB962C8B-B14F-4D97-AF65-F5344CB8AC3E}">
        <p14:creationId xmlns:p14="http://schemas.microsoft.com/office/powerpoint/2010/main" val="767702913"/>
      </p:ext>
    </p:extLst>
  </p:cSld>
  <p:clrMapOvr>
    <a:masterClrMapping/>
  </p:clrMapOvr>
  <mc:AlternateContent xmlns:mc="http://schemas.openxmlformats.org/markup-compatibility/2006" xmlns:p14="http://schemas.microsoft.com/office/powerpoint/2010/main">
    <mc:Choice Requires="p14">
      <p:transition spd="slow" p14:dur="2000" advClick="0" advTm="52701"/>
    </mc:Choice>
    <mc:Fallback xmlns="">
      <p:transition spd="slow" advClick="0" advTm="5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2701"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9516-9FC8-45AE-B48D-C7E7C6448B76}"/>
              </a:ext>
            </a:extLst>
          </p:cNvPr>
          <p:cNvSpPr>
            <a:spLocks noGrp="1"/>
          </p:cNvSpPr>
          <p:nvPr>
            <p:ph type="title"/>
          </p:nvPr>
        </p:nvSpPr>
        <p:spPr/>
        <p:txBody>
          <a:bodyPr/>
          <a:lstStyle/>
          <a:p>
            <a:r>
              <a:rPr lang="en-US" dirty="0"/>
              <a:t>Abuse, Neglect and Exploitation Training</a:t>
            </a:r>
          </a:p>
        </p:txBody>
      </p:sp>
      <p:grpSp>
        <p:nvGrpSpPr>
          <p:cNvPr id="7" name="Group 6">
            <a:extLst>
              <a:ext uri="{FF2B5EF4-FFF2-40B4-BE49-F238E27FC236}">
                <a16:creationId xmlns:a16="http://schemas.microsoft.com/office/drawing/2014/main" id="{A5978CB7-584D-41C6-9DFD-8F9E15524942}"/>
              </a:ext>
            </a:extLst>
          </p:cNvPr>
          <p:cNvGrpSpPr/>
          <p:nvPr/>
        </p:nvGrpSpPr>
        <p:grpSpPr>
          <a:xfrm>
            <a:off x="5879617" y="1778265"/>
            <a:ext cx="2722782" cy="3027287"/>
            <a:chOff x="5879617" y="1778265"/>
            <a:chExt cx="2722782" cy="3027287"/>
          </a:xfrm>
        </p:grpSpPr>
        <p:pic>
          <p:nvPicPr>
            <p:cNvPr id="5" name="Picture 4">
              <a:extLst>
                <a:ext uri="{FF2B5EF4-FFF2-40B4-BE49-F238E27FC236}">
                  <a16:creationId xmlns:a16="http://schemas.microsoft.com/office/drawing/2014/main" id="{D4DFAE0A-E019-472F-B00B-B0A6188F3CF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79617" y="1778265"/>
              <a:ext cx="2722782" cy="288236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A082204-63BB-423F-B516-093AF17214D7}"/>
                </a:ext>
              </a:extLst>
            </p:cNvPr>
            <p:cNvSpPr txBox="1"/>
            <p:nvPr/>
          </p:nvSpPr>
          <p:spPr>
            <a:xfrm>
              <a:off x="6057417" y="4615709"/>
              <a:ext cx="2184883" cy="189843"/>
            </a:xfrm>
            <a:prstGeom prst="rect">
              <a:avLst/>
            </a:prstGeom>
            <a:noFill/>
          </p:spPr>
          <p:txBody>
            <a:bodyPr wrap="square" rtlCol="0">
              <a:spAutoFit/>
            </a:bodyPr>
            <a:lstStyle/>
            <a:p>
              <a:r>
                <a:rPr lang="en-US" sz="600" dirty="0">
                  <a:hlinkClick r:id="rId6" tooltip="http://lorireed.com/5-reasons-why-training-is-a-hot-career-for-the-next-decade-and-beyond"/>
                </a:rPr>
                <a:t>This Photo</a:t>
              </a:r>
              <a:r>
                <a:rPr lang="en-US" sz="600" dirty="0"/>
                <a:t> by Unknown Author is licensed under </a:t>
              </a:r>
              <a:r>
                <a:rPr lang="en-US" sz="600" dirty="0">
                  <a:hlinkClick r:id="rId7" tooltip="https://creativecommons.org/licenses/by-sa/3.0/"/>
                </a:rPr>
                <a:t>CC BY-SA</a:t>
              </a:r>
              <a:endParaRPr lang="en-US" sz="600" dirty="0"/>
            </a:p>
          </p:txBody>
        </p:sp>
      </p:grpSp>
      <p:pic>
        <p:nvPicPr>
          <p:cNvPr id="4" name="HIPPA 16">
            <a:hlinkClick r:id="" action="ppaction://media"/>
            <a:extLst>
              <a:ext uri="{FF2B5EF4-FFF2-40B4-BE49-F238E27FC236}">
                <a16:creationId xmlns:a16="http://schemas.microsoft.com/office/drawing/2014/main" id="{67B4739F-DAF0-4216-AE80-A75D297F90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76501" y="3219450"/>
            <a:ext cx="838201" cy="838204"/>
          </a:xfrm>
          <a:prstGeom prst="rect">
            <a:avLst/>
          </a:prstGeom>
        </p:spPr>
      </p:pic>
      <p:sp>
        <p:nvSpPr>
          <p:cNvPr id="8" name="TextBox 7">
            <a:extLst>
              <a:ext uri="{FF2B5EF4-FFF2-40B4-BE49-F238E27FC236}">
                <a16:creationId xmlns:a16="http://schemas.microsoft.com/office/drawing/2014/main" id="{B9E35A47-D099-4415-8573-35A355B52227}"/>
              </a:ext>
            </a:extLst>
          </p:cNvPr>
          <p:cNvSpPr txBox="1"/>
          <p:nvPr/>
        </p:nvSpPr>
        <p:spPr>
          <a:xfrm>
            <a:off x="342908" y="1376394"/>
            <a:ext cx="5176610" cy="4524315"/>
          </a:xfrm>
          <a:prstGeom prst="rect">
            <a:avLst/>
          </a:prstGeom>
          <a:noFill/>
        </p:spPr>
        <p:txBody>
          <a:bodyPr wrap="none" rtlCol="0">
            <a:spAutoFit/>
          </a:bodyPr>
          <a:lstStyle/>
          <a:p>
            <a:pPr algn="ctr">
              <a:lnSpc>
                <a:spcPct val="150000"/>
              </a:lnSpc>
            </a:pPr>
            <a:r>
              <a:rPr lang="en-US" sz="2000" dirty="0">
                <a:solidFill>
                  <a:srgbClr val="004875"/>
                </a:solidFill>
              </a:rPr>
              <a:t>To ensure statewide consistency in the </a:t>
            </a:r>
          </a:p>
          <a:p>
            <a:pPr algn="ctr">
              <a:lnSpc>
                <a:spcPct val="150000"/>
              </a:lnSpc>
            </a:pPr>
            <a:r>
              <a:rPr lang="en-US" sz="2000" dirty="0">
                <a:solidFill>
                  <a:srgbClr val="004875"/>
                </a:solidFill>
              </a:rPr>
              <a:t>overall content of training, the South Carolina</a:t>
            </a:r>
          </a:p>
          <a:p>
            <a:pPr algn="ctr">
              <a:lnSpc>
                <a:spcPct val="150000"/>
              </a:lnSpc>
            </a:pPr>
            <a:r>
              <a:rPr lang="en-US" sz="2000" dirty="0">
                <a:solidFill>
                  <a:srgbClr val="004875"/>
                </a:solidFill>
              </a:rPr>
              <a:t>Department of Disabilities and Special Needs</a:t>
            </a:r>
          </a:p>
          <a:p>
            <a:pPr algn="ctr">
              <a:lnSpc>
                <a:spcPct val="150000"/>
              </a:lnSpc>
            </a:pPr>
            <a:r>
              <a:rPr lang="en-US" sz="2000" dirty="0">
                <a:solidFill>
                  <a:srgbClr val="004875"/>
                </a:solidFill>
              </a:rPr>
              <a:t>(SCDDSN) requires the use of training materials</a:t>
            </a:r>
          </a:p>
          <a:p>
            <a:pPr algn="ctr">
              <a:lnSpc>
                <a:spcPct val="150000"/>
              </a:lnSpc>
            </a:pPr>
            <a:r>
              <a:rPr lang="en-US" sz="2000" dirty="0">
                <a:solidFill>
                  <a:srgbClr val="004875"/>
                </a:solidFill>
              </a:rPr>
              <a:t>developed by the USC Children’s Law Center</a:t>
            </a:r>
          </a:p>
          <a:p>
            <a:pPr algn="ctr">
              <a:lnSpc>
                <a:spcPct val="150000"/>
              </a:lnSpc>
            </a:pPr>
            <a:r>
              <a:rPr lang="en-US" sz="2000" dirty="0">
                <a:solidFill>
                  <a:srgbClr val="004875"/>
                </a:solidFill>
              </a:rPr>
              <a:t>and the Adult Protection Coordinating Council </a:t>
            </a:r>
          </a:p>
          <a:p>
            <a:pPr algn="ctr">
              <a:lnSpc>
                <a:spcPct val="150000"/>
              </a:lnSpc>
            </a:pPr>
            <a:r>
              <a:rPr lang="en-US" sz="2000" dirty="0">
                <a:solidFill>
                  <a:srgbClr val="004875"/>
                </a:solidFill>
              </a:rPr>
              <a:t>(APCC).</a:t>
            </a:r>
          </a:p>
          <a:p>
            <a:pPr algn="ctr"/>
            <a:endParaRPr lang="en-US" sz="2000" dirty="0">
              <a:solidFill>
                <a:srgbClr val="004875"/>
              </a:solidFill>
            </a:endParaRPr>
          </a:p>
          <a:p>
            <a:pPr algn="ctr"/>
            <a:endParaRPr lang="en-US" sz="2000" dirty="0"/>
          </a:p>
          <a:p>
            <a:pPr algn="ctr"/>
            <a:r>
              <a:rPr lang="en-US" sz="2000" dirty="0">
                <a:hlinkClick r:id="rId9"/>
              </a:rPr>
              <a:t>http://www.ddsn.sc.gov</a:t>
            </a:r>
            <a:endParaRPr lang="en-US" sz="2000" dirty="0"/>
          </a:p>
          <a:p>
            <a:endParaRPr lang="en-US" dirty="0"/>
          </a:p>
        </p:txBody>
      </p:sp>
      <p:sp>
        <p:nvSpPr>
          <p:cNvPr id="12" name="Slide Number Placeholder 3">
            <a:extLst>
              <a:ext uri="{FF2B5EF4-FFF2-40B4-BE49-F238E27FC236}">
                <a16:creationId xmlns:a16="http://schemas.microsoft.com/office/drawing/2014/main" id="{A2720660-F846-4418-AB90-541298201899}"/>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16</a:t>
            </a:fld>
            <a:endParaRPr lang="en-US" dirty="0"/>
          </a:p>
        </p:txBody>
      </p:sp>
    </p:spTree>
    <p:extLst>
      <p:ext uri="{BB962C8B-B14F-4D97-AF65-F5344CB8AC3E}">
        <p14:creationId xmlns:p14="http://schemas.microsoft.com/office/powerpoint/2010/main" val="3732584629"/>
      </p:ext>
    </p:extLst>
  </p:cSld>
  <p:clrMapOvr>
    <a:masterClrMapping/>
  </p:clrMapOvr>
  <mc:AlternateContent xmlns:mc="http://schemas.openxmlformats.org/markup-compatibility/2006" xmlns:p14="http://schemas.microsoft.com/office/powerpoint/2010/main">
    <mc:Choice Requires="p14">
      <p:transition spd="slow" p14:dur="2000" advClick="0" advTm="39251"/>
    </mc:Choice>
    <mc:Fallback xmlns="">
      <p:transition spd="slow" advClick="0" advTm="3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3" objId="4"/>
        <p14:stopEvt time="38778"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9516-9FC8-45AE-B48D-C7E7C6448B76}"/>
              </a:ext>
            </a:extLst>
          </p:cNvPr>
          <p:cNvSpPr>
            <a:spLocks noGrp="1"/>
          </p:cNvSpPr>
          <p:nvPr>
            <p:ph type="title"/>
          </p:nvPr>
        </p:nvSpPr>
        <p:spPr/>
        <p:txBody>
          <a:bodyPr/>
          <a:lstStyle/>
          <a:p>
            <a:r>
              <a:rPr lang="en-US" dirty="0"/>
              <a:t>A.N.E. Training (Cont’d)</a:t>
            </a:r>
          </a:p>
        </p:txBody>
      </p:sp>
      <p:sp>
        <p:nvSpPr>
          <p:cNvPr id="3" name="Content Placeholder 2">
            <a:extLst>
              <a:ext uri="{FF2B5EF4-FFF2-40B4-BE49-F238E27FC236}">
                <a16:creationId xmlns:a16="http://schemas.microsoft.com/office/drawing/2014/main" id="{58820823-0F07-46D4-BB37-4D07C17E39FD}"/>
              </a:ext>
            </a:extLst>
          </p:cNvPr>
          <p:cNvSpPr>
            <a:spLocks noGrp="1"/>
          </p:cNvSpPr>
          <p:nvPr>
            <p:ph idx="1"/>
          </p:nvPr>
        </p:nvSpPr>
        <p:spPr>
          <a:xfrm>
            <a:off x="409741" y="1694473"/>
            <a:ext cx="7966710" cy="3752171"/>
          </a:xfrm>
        </p:spPr>
        <p:txBody>
          <a:bodyPr>
            <a:normAutofit/>
          </a:bodyPr>
          <a:lstStyle/>
          <a:p>
            <a:pPr marL="0" indent="0" algn="ctr">
              <a:buNone/>
            </a:pPr>
            <a:r>
              <a:rPr lang="en-US" sz="2400" dirty="0"/>
              <a:t>Additional resources may be found on the National Center on Elder Abuse Website:</a:t>
            </a:r>
          </a:p>
          <a:p>
            <a:pPr marL="0" indent="0" algn="ctr">
              <a:buNone/>
            </a:pPr>
            <a:endParaRPr lang="en-US" sz="2400" dirty="0"/>
          </a:p>
          <a:p>
            <a:pPr marL="0" indent="0" algn="ctr">
              <a:buNone/>
            </a:pPr>
            <a:r>
              <a:rPr lang="en-US" sz="2400" u="sng" dirty="0">
                <a:hlinkClick r:id="rId5"/>
              </a:rPr>
              <a:t>http://www.ncea.aoa.gov/Resources/Publication/docs/NCEA_LTCF_ResearchBrief_2013.pdf</a:t>
            </a:r>
            <a:endParaRPr lang="en-US" sz="2400" dirty="0"/>
          </a:p>
          <a:p>
            <a:pPr marL="0" indent="0" algn="ctr">
              <a:buNone/>
            </a:pPr>
            <a:r>
              <a:rPr lang="en-US" sz="2400" dirty="0"/>
              <a:t> </a:t>
            </a:r>
            <a:r>
              <a:rPr lang="en-US" sz="2400" u="sng" dirty="0">
                <a:hlinkClick r:id="rId6"/>
              </a:rPr>
              <a:t>http://www.ncea.aoa.gov/Resources/Publication/docs/NCEA_WhatYouMustKnow2013_508.pdf</a:t>
            </a:r>
            <a:endParaRPr lang="en-US" sz="2400" dirty="0"/>
          </a:p>
          <a:p>
            <a:pPr marL="0" indent="0">
              <a:buNone/>
            </a:pPr>
            <a:endParaRPr lang="en-US" dirty="0"/>
          </a:p>
        </p:txBody>
      </p:sp>
      <p:pic>
        <p:nvPicPr>
          <p:cNvPr id="4" name="HIPPA 17">
            <a:hlinkClick r:id="" action="ppaction://media"/>
            <a:extLst>
              <a:ext uri="{FF2B5EF4-FFF2-40B4-BE49-F238E27FC236}">
                <a16:creationId xmlns:a16="http://schemas.microsoft.com/office/drawing/2014/main" id="{4D8F7D20-9DA5-499F-B0EE-8C236D6F6E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46301" y="3429001"/>
            <a:ext cx="990601" cy="749300"/>
          </a:xfrm>
          <a:prstGeom prst="rect">
            <a:avLst/>
          </a:prstGeom>
        </p:spPr>
      </p:pic>
      <p:sp>
        <p:nvSpPr>
          <p:cNvPr id="5" name="Slide Number Placeholder 3">
            <a:extLst>
              <a:ext uri="{FF2B5EF4-FFF2-40B4-BE49-F238E27FC236}">
                <a16:creationId xmlns:a16="http://schemas.microsoft.com/office/drawing/2014/main" id="{01965371-85C4-4800-A5AC-AA87A3C4AE32}"/>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17</a:t>
            </a:fld>
            <a:endParaRPr lang="en-US" dirty="0"/>
          </a:p>
        </p:txBody>
      </p:sp>
    </p:spTree>
    <p:extLst>
      <p:ext uri="{BB962C8B-B14F-4D97-AF65-F5344CB8AC3E}">
        <p14:creationId xmlns:p14="http://schemas.microsoft.com/office/powerpoint/2010/main" val="3400232297"/>
      </p:ext>
    </p:extLst>
  </p:cSld>
  <p:clrMapOvr>
    <a:masterClrMapping/>
  </p:clrMapOvr>
  <mc:AlternateContent xmlns:mc="http://schemas.openxmlformats.org/markup-compatibility/2006" xmlns:p14="http://schemas.microsoft.com/office/powerpoint/2010/main">
    <mc:Choice Requires="p14">
      <p:transition spd="slow" p14:dur="2000" advTm="12631"/>
    </mc:Choice>
    <mc:Fallback xmlns="">
      <p:transition spd="slow" advTm="1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7635"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851232"/>
      </p:ext>
    </p:extLst>
  </p:cSld>
  <p:clrMapOvr>
    <a:masterClrMapping/>
  </p:clrMapOvr>
  <mc:AlternateContent xmlns:mc="http://schemas.openxmlformats.org/markup-compatibility/2006" xmlns:p14="http://schemas.microsoft.com/office/powerpoint/2010/main">
    <mc:Choice Requires="p14">
      <p:transition spd="slow" p14:dur="2000" advClick="0" advTm="3868"/>
    </mc:Choice>
    <mc:Fallback xmlns="">
      <p:transition spd="slow" advClick="0" advTm="386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96439" y="1588599"/>
            <a:ext cx="6377687" cy="4315801"/>
          </a:xfrm>
        </p:spPr>
        <p:txBody>
          <a:bodyPr>
            <a:normAutofit/>
          </a:bodyPr>
          <a:lstStyle/>
          <a:p>
            <a:pPr marL="0" indent="0" algn="ctr">
              <a:buNone/>
            </a:pPr>
            <a:r>
              <a:rPr lang="en-US" dirty="0"/>
              <a:t>In 1996, the </a:t>
            </a:r>
            <a:r>
              <a:rPr lang="en-US" i="1" dirty="0">
                <a:solidFill>
                  <a:schemeClr val="accent2">
                    <a:lumMod val="75000"/>
                  </a:schemeClr>
                </a:solidFill>
              </a:rPr>
              <a:t>Health Insurance Portability and Accountability Act</a:t>
            </a:r>
            <a:r>
              <a:rPr lang="en-US" dirty="0">
                <a:solidFill>
                  <a:schemeClr val="accent2">
                    <a:lumMod val="75000"/>
                  </a:schemeClr>
                </a:solidFill>
              </a:rPr>
              <a:t> </a:t>
            </a:r>
            <a:r>
              <a:rPr lang="en-US" dirty="0"/>
              <a:t>or the HIPAA was endorsed by the U.S. Congress. </a:t>
            </a:r>
          </a:p>
          <a:p>
            <a:pPr marL="0" indent="0" algn="ctr">
              <a:buNone/>
            </a:pPr>
            <a:endParaRPr lang="en-US" dirty="0"/>
          </a:p>
          <a:p>
            <a:pPr marL="0" indent="0" algn="ctr">
              <a:buNone/>
            </a:pPr>
            <a:r>
              <a:rPr lang="en-US" dirty="0"/>
              <a:t>The HIPAA Privacy Rule provided the first nationally-recognizable regulations for the use/disclosure of an individual's health information</a:t>
            </a:r>
            <a:r>
              <a:rPr lang="en-US" sz="2000" dirty="0"/>
              <a:t>. </a:t>
            </a:r>
            <a:endParaRPr lang="en-US" sz="1800" dirty="0"/>
          </a:p>
        </p:txBody>
      </p:sp>
      <p:sp>
        <p:nvSpPr>
          <p:cNvPr id="3" name="Title 2"/>
          <p:cNvSpPr>
            <a:spLocks noGrp="1"/>
          </p:cNvSpPr>
          <p:nvPr>
            <p:ph type="title"/>
          </p:nvPr>
        </p:nvSpPr>
        <p:spPr/>
        <p:txBody>
          <a:bodyPr/>
          <a:lstStyle/>
          <a:p>
            <a:r>
              <a:rPr lang="en-US" dirty="0"/>
              <a:t>What is HIPAA?</a:t>
            </a:r>
          </a:p>
        </p:txBody>
      </p:sp>
      <p:sp>
        <p:nvSpPr>
          <p:cNvPr id="4" name="Slide Number Placeholder 3"/>
          <p:cNvSpPr>
            <a:spLocks noGrp="1"/>
          </p:cNvSpPr>
          <p:nvPr>
            <p:ph type="sldNum" sz="quarter" idx="10"/>
          </p:nvPr>
        </p:nvSpPr>
        <p:spPr/>
        <p:txBody>
          <a:bodyPr/>
          <a:lstStyle/>
          <a:p>
            <a:fld id="{C1640D55-031C-4AD9-A16C-4EFA2F922910}" type="slidenum">
              <a:rPr lang="en-US" smtClean="0"/>
              <a:pPr/>
              <a:t>2</a:t>
            </a:fld>
            <a:endParaRPr lang="en-US" dirty="0"/>
          </a:p>
        </p:txBody>
      </p:sp>
      <p:grpSp>
        <p:nvGrpSpPr>
          <p:cNvPr id="6" name="Group 5">
            <a:extLst>
              <a:ext uri="{FF2B5EF4-FFF2-40B4-BE49-F238E27FC236}">
                <a16:creationId xmlns:a16="http://schemas.microsoft.com/office/drawing/2014/main" id="{18F6B3C0-D4D1-41DC-9F04-84497F210A51}"/>
              </a:ext>
            </a:extLst>
          </p:cNvPr>
          <p:cNvGrpSpPr/>
          <p:nvPr/>
        </p:nvGrpSpPr>
        <p:grpSpPr>
          <a:xfrm>
            <a:off x="263290" y="1729512"/>
            <a:ext cx="2413003" cy="2603576"/>
            <a:chOff x="263290" y="1729512"/>
            <a:chExt cx="2413003" cy="2603576"/>
          </a:xfrm>
        </p:grpSpPr>
        <p:pic>
          <p:nvPicPr>
            <p:cNvPr id="8" name="Picture 7">
              <a:extLst>
                <a:ext uri="{FF2B5EF4-FFF2-40B4-BE49-F238E27FC236}">
                  <a16:creationId xmlns:a16="http://schemas.microsoft.com/office/drawing/2014/main" id="{A0CC882A-C53F-4CA2-96B4-9EEA66498B4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63290" y="1729512"/>
              <a:ext cx="2413003" cy="246266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3C3E3D2-0974-4242-80C7-FE7898774B34}"/>
                </a:ext>
              </a:extLst>
            </p:cNvPr>
            <p:cNvSpPr txBox="1"/>
            <p:nvPr/>
          </p:nvSpPr>
          <p:spPr>
            <a:xfrm>
              <a:off x="363585" y="4148422"/>
              <a:ext cx="2176740" cy="184666"/>
            </a:xfrm>
            <a:prstGeom prst="rect">
              <a:avLst/>
            </a:prstGeom>
            <a:noFill/>
          </p:spPr>
          <p:txBody>
            <a:bodyPr wrap="square" rtlCol="0">
              <a:spAutoFit/>
            </a:bodyPr>
            <a:lstStyle/>
            <a:p>
              <a:r>
                <a:rPr lang="en-US" sz="600" dirty="0">
                  <a:hlinkClick r:id="rId6" tooltip="http://www.risk3sixty.com/2015/page/2/"/>
                </a:rPr>
                <a:t>This Photo</a:t>
              </a:r>
              <a:r>
                <a:rPr lang="en-US" sz="600" dirty="0"/>
                <a:t> by Unknown Author is licensed under </a:t>
              </a:r>
              <a:r>
                <a:rPr lang="en-US" sz="600" dirty="0">
                  <a:hlinkClick r:id="rId7" tooltip="https://creativecommons.org/licenses/by-nc-sa/3.0/"/>
                </a:rPr>
                <a:t>CC BY-SA-NC</a:t>
              </a:r>
              <a:endParaRPr lang="en-US" sz="600" dirty="0"/>
            </a:p>
          </p:txBody>
        </p:sp>
      </p:grpSp>
      <p:pic>
        <p:nvPicPr>
          <p:cNvPr id="5" name="HIPPA 2">
            <a:hlinkClick r:id="" action="ppaction://media"/>
            <a:extLst>
              <a:ext uri="{FF2B5EF4-FFF2-40B4-BE49-F238E27FC236}">
                <a16:creationId xmlns:a16="http://schemas.microsoft.com/office/drawing/2014/main" id="{21CFF8CC-C384-4714-A12C-E01A61AE67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59208" y="2557233"/>
            <a:ext cx="533399" cy="612775"/>
          </a:xfrm>
          <a:prstGeom prst="rect">
            <a:avLst/>
          </a:prstGeom>
        </p:spPr>
      </p:pic>
    </p:spTree>
    <p:extLst>
      <p:ext uri="{BB962C8B-B14F-4D97-AF65-F5344CB8AC3E}">
        <p14:creationId xmlns:p14="http://schemas.microsoft.com/office/powerpoint/2010/main" val="3316955803"/>
      </p:ext>
    </p:extLst>
  </p:cSld>
  <p:clrMapOvr>
    <a:masterClrMapping/>
  </p:clrMapOvr>
  <mc:AlternateContent xmlns:mc="http://schemas.openxmlformats.org/markup-compatibility/2006" xmlns:p14="http://schemas.microsoft.com/office/powerpoint/2010/main">
    <mc:Choice Requires="p14">
      <p:transition spd="slow" p14:dur="2000" advClick="0" advTm="37627"/>
    </mc:Choice>
    <mc:Fallback xmlns="">
      <p:transition spd="slow" advClick="0" advTm="3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34907"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Privacy Rule</a:t>
            </a:r>
          </a:p>
        </p:txBody>
      </p:sp>
      <p:sp>
        <p:nvSpPr>
          <p:cNvPr id="8" name="Slide Number Placeholder 7"/>
          <p:cNvSpPr>
            <a:spLocks noGrp="1"/>
          </p:cNvSpPr>
          <p:nvPr>
            <p:ph type="sldNum" sz="quarter" idx="12"/>
          </p:nvPr>
        </p:nvSpPr>
        <p:spPr/>
        <p:txBody>
          <a:bodyPr/>
          <a:lstStyle/>
          <a:p>
            <a:fld id="{C1640D55-031C-4AD9-A16C-4EFA2F922910}" type="slidenum">
              <a:rPr lang="en-US" smtClean="0"/>
              <a:t>3</a:t>
            </a:fld>
            <a:endParaRPr lang="en-US" dirty="0"/>
          </a:p>
        </p:txBody>
      </p:sp>
      <p:sp>
        <p:nvSpPr>
          <p:cNvPr id="2" name="Content Placeholder 1">
            <a:extLst>
              <a:ext uri="{FF2B5EF4-FFF2-40B4-BE49-F238E27FC236}">
                <a16:creationId xmlns:a16="http://schemas.microsoft.com/office/drawing/2014/main" id="{67542D09-42EE-42DC-B3D5-2D709F5696EA}"/>
              </a:ext>
            </a:extLst>
          </p:cNvPr>
          <p:cNvSpPr>
            <a:spLocks noGrp="1"/>
          </p:cNvSpPr>
          <p:nvPr>
            <p:ph sz="half" idx="1"/>
          </p:nvPr>
        </p:nvSpPr>
        <p:spPr>
          <a:xfrm>
            <a:off x="557833" y="1242524"/>
            <a:ext cx="8028333" cy="2745276"/>
          </a:xfrm>
        </p:spPr>
        <p:txBody>
          <a:bodyPr>
            <a:normAutofit/>
          </a:bodyPr>
          <a:lstStyle/>
          <a:p>
            <a:pPr marL="0" indent="0" algn="ctr">
              <a:buNone/>
            </a:pPr>
            <a:r>
              <a:rPr lang="en-US" sz="2400" dirty="0"/>
              <a:t>The Privacy Rule, introduced in 2003, gave a definition of what is to be treated as  </a:t>
            </a:r>
            <a:r>
              <a:rPr lang="en-US" sz="2400" dirty="0">
                <a:solidFill>
                  <a:schemeClr val="accent2"/>
                </a:solidFill>
              </a:rPr>
              <a:t>“</a:t>
            </a:r>
            <a:r>
              <a:rPr lang="en-US" sz="2400" dirty="0">
                <a:solidFill>
                  <a:schemeClr val="accent2">
                    <a:lumMod val="75000"/>
                  </a:schemeClr>
                </a:solidFill>
              </a:rPr>
              <a:t>Protected Health Information” (commonly referred to as PHI)</a:t>
            </a:r>
            <a:r>
              <a:rPr lang="en-US" sz="2400" dirty="0">
                <a:solidFill>
                  <a:schemeClr val="accent2"/>
                </a:solidFill>
              </a:rPr>
              <a:t>.</a:t>
            </a:r>
            <a:r>
              <a:rPr lang="en-US" sz="2400" dirty="0"/>
              <a:t> </a:t>
            </a:r>
          </a:p>
          <a:p>
            <a:pPr marL="0" indent="0" algn="ctr">
              <a:buNone/>
            </a:pPr>
            <a:endParaRPr lang="en-US" sz="2400" dirty="0"/>
          </a:p>
          <a:p>
            <a:pPr marL="0" indent="0" algn="ctr">
              <a:buNone/>
            </a:pPr>
            <a:r>
              <a:rPr lang="en-US" sz="2400" dirty="0"/>
              <a:t>This definition includes any piece of information that could be viewed as  </a:t>
            </a:r>
            <a:r>
              <a:rPr lang="en-US" sz="2400" dirty="0">
                <a:solidFill>
                  <a:schemeClr val="accent2"/>
                </a:solidFill>
              </a:rPr>
              <a:t>“Individually Identifiable Health Information” (</a:t>
            </a:r>
            <a:r>
              <a:rPr lang="en-US" sz="2400" dirty="0">
                <a:solidFill>
                  <a:srgbClr val="E27500"/>
                </a:solidFill>
              </a:rPr>
              <a:t>IIHI</a:t>
            </a:r>
            <a:r>
              <a:rPr lang="en-US" sz="2400" dirty="0">
                <a:solidFill>
                  <a:schemeClr val="accent2"/>
                </a:solidFill>
              </a:rPr>
              <a:t>).</a:t>
            </a:r>
            <a:endParaRPr lang="en-US" dirty="0"/>
          </a:p>
        </p:txBody>
      </p:sp>
      <p:pic>
        <p:nvPicPr>
          <p:cNvPr id="5" name="Redo 3">
            <a:hlinkClick r:id="" action="ppaction://media"/>
            <a:extLst>
              <a:ext uri="{FF2B5EF4-FFF2-40B4-BE49-F238E27FC236}">
                <a16:creationId xmlns:a16="http://schemas.microsoft.com/office/drawing/2014/main" id="{6EE50950-B452-40B2-B206-74C3FFD360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7468" y="2807890"/>
            <a:ext cx="765640" cy="765642"/>
          </a:xfrm>
          <a:prstGeom prst="rect">
            <a:avLst/>
          </a:prstGeom>
        </p:spPr>
      </p:pic>
      <p:grpSp>
        <p:nvGrpSpPr>
          <p:cNvPr id="9" name="Group 8">
            <a:extLst>
              <a:ext uri="{FF2B5EF4-FFF2-40B4-BE49-F238E27FC236}">
                <a16:creationId xmlns:a16="http://schemas.microsoft.com/office/drawing/2014/main" id="{B3D5D390-5182-4933-9863-98CB5B544FA1}"/>
              </a:ext>
            </a:extLst>
          </p:cNvPr>
          <p:cNvGrpSpPr/>
          <p:nvPr/>
        </p:nvGrpSpPr>
        <p:grpSpPr>
          <a:xfrm>
            <a:off x="3370261" y="3806825"/>
            <a:ext cx="2403476" cy="2403476"/>
            <a:chOff x="3370261" y="3806825"/>
            <a:chExt cx="2403476" cy="2403476"/>
          </a:xfrm>
        </p:grpSpPr>
        <p:pic>
          <p:nvPicPr>
            <p:cNvPr id="6" name="Graphic 5" descr="Lock with solid fill">
              <a:extLst>
                <a:ext uri="{FF2B5EF4-FFF2-40B4-BE49-F238E27FC236}">
                  <a16:creationId xmlns:a16="http://schemas.microsoft.com/office/drawing/2014/main" id="{9DA3A6D7-2AB3-4E83-AA4E-E8B67567DD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0261" y="3806825"/>
              <a:ext cx="2403476" cy="2403476"/>
            </a:xfrm>
            <a:prstGeom prst="rect">
              <a:avLst/>
            </a:prstGeom>
          </p:spPr>
        </p:pic>
        <p:sp>
          <p:nvSpPr>
            <p:cNvPr id="7" name="Rectangle 6">
              <a:extLst>
                <a:ext uri="{FF2B5EF4-FFF2-40B4-BE49-F238E27FC236}">
                  <a16:creationId xmlns:a16="http://schemas.microsoft.com/office/drawing/2014/main" id="{C3BCAF73-6524-4668-A157-3D173549225C}"/>
                </a:ext>
              </a:extLst>
            </p:cNvPr>
            <p:cNvSpPr/>
            <p:nvPr/>
          </p:nvSpPr>
          <p:spPr>
            <a:xfrm>
              <a:off x="4000499" y="5148332"/>
              <a:ext cx="1143000" cy="66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a:extLst>
              <a:ext uri="{FF2B5EF4-FFF2-40B4-BE49-F238E27FC236}">
                <a16:creationId xmlns:a16="http://schemas.microsoft.com/office/drawing/2014/main" id="{007B0FB5-1437-4172-9A6A-D7E2C6979409}"/>
              </a:ext>
            </a:extLst>
          </p:cNvPr>
          <p:cNvSpPr txBox="1"/>
          <p:nvPr/>
        </p:nvSpPr>
        <p:spPr>
          <a:xfrm>
            <a:off x="4117964" y="5216922"/>
            <a:ext cx="908069" cy="523220"/>
          </a:xfrm>
          <a:prstGeom prst="rect">
            <a:avLst/>
          </a:prstGeom>
          <a:noFill/>
        </p:spPr>
        <p:txBody>
          <a:bodyPr wrap="none" rtlCol="0">
            <a:spAutoFit/>
          </a:bodyPr>
          <a:lstStyle/>
          <a:p>
            <a:r>
              <a:rPr lang="en-US" sz="2800" b="1" dirty="0">
                <a:solidFill>
                  <a:schemeClr val="bg1"/>
                </a:solidFill>
              </a:rPr>
              <a:t>SAFE</a:t>
            </a:r>
          </a:p>
        </p:txBody>
      </p:sp>
      <p:sp>
        <p:nvSpPr>
          <p:cNvPr id="11" name="TextBox 10">
            <a:extLst>
              <a:ext uri="{FF2B5EF4-FFF2-40B4-BE49-F238E27FC236}">
                <a16:creationId xmlns:a16="http://schemas.microsoft.com/office/drawing/2014/main" id="{BBCDBEF1-1C1D-429A-AD53-3EA7E0B01E7C}"/>
              </a:ext>
            </a:extLst>
          </p:cNvPr>
          <p:cNvSpPr txBox="1"/>
          <p:nvPr/>
        </p:nvSpPr>
        <p:spPr>
          <a:xfrm>
            <a:off x="1971792" y="5237387"/>
            <a:ext cx="1930272" cy="523220"/>
          </a:xfrm>
          <a:prstGeom prst="rect">
            <a:avLst/>
          </a:prstGeom>
          <a:noFill/>
        </p:spPr>
        <p:txBody>
          <a:bodyPr wrap="none" rtlCol="0">
            <a:spAutoFit/>
          </a:bodyPr>
          <a:lstStyle/>
          <a:p>
            <a:r>
              <a:rPr lang="en-US" sz="2800" dirty="0">
                <a:solidFill>
                  <a:srgbClr val="004875"/>
                </a:solidFill>
              </a:rPr>
              <a:t>Keeping PHI</a:t>
            </a:r>
          </a:p>
        </p:txBody>
      </p:sp>
    </p:spTree>
    <p:extLst>
      <p:ext uri="{BB962C8B-B14F-4D97-AF65-F5344CB8AC3E}">
        <p14:creationId xmlns:p14="http://schemas.microsoft.com/office/powerpoint/2010/main" val="2230690431"/>
      </p:ext>
    </p:extLst>
  </p:cSld>
  <p:clrMapOvr>
    <a:masterClrMapping/>
  </p:clrMapOvr>
  <mc:AlternateContent xmlns:mc="http://schemas.openxmlformats.org/markup-compatibility/2006" xmlns:p14="http://schemas.microsoft.com/office/powerpoint/2010/main">
    <mc:Choice Requires="p14">
      <p:transition spd="slow" p14:dur="2000" advClick="0" advTm="26242"/>
    </mc:Choice>
    <mc:Fallback xmlns="">
      <p:transition spd="slow" advClick="0" advTm="26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22980"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44000" cy="849854"/>
          </a:xfrm>
        </p:spPr>
        <p:txBody>
          <a:bodyPr/>
          <a:lstStyle/>
          <a:p>
            <a:r>
              <a:rPr lang="en-US" dirty="0"/>
              <a:t>What are Examples of PHI?</a:t>
            </a:r>
          </a:p>
        </p:txBody>
      </p:sp>
      <p:pic>
        <p:nvPicPr>
          <p:cNvPr id="6" name="Content Placeholder 5" descr="A close up of a device&#10;&#10;Description automatically generated">
            <a:extLst>
              <a:ext uri="{FF2B5EF4-FFF2-40B4-BE49-F238E27FC236}">
                <a16:creationId xmlns:a16="http://schemas.microsoft.com/office/drawing/2014/main" id="{D35B1E66-BF10-443F-993D-CAAAB48A9C0B}"/>
              </a:ext>
            </a:extLst>
          </p:cNvPr>
          <p:cNvPicPr>
            <a:picLocks noGrp="1" noChangeAspect="1"/>
          </p:cNvPicPr>
          <p:nvPr>
            <p:ph sz="half" idx="2"/>
          </p:nvPr>
        </p:nvPicPr>
        <p:blipFill rotWithShape="1">
          <a:blip r:embed="rId5">
            <a:extLst>
              <a:ext uri="{837473B0-CC2E-450A-ABE3-18F120FF3D39}">
                <a1611:picAttrSrcUrl xmlns:a1611="http://schemas.microsoft.com/office/drawing/2016/11/main" r:id="rId6"/>
              </a:ext>
            </a:extLst>
          </a:blip>
          <a:srcRect l="8836" t="10889" r="12169" b="3933"/>
          <a:stretch/>
        </p:blipFill>
        <p:spPr>
          <a:xfrm>
            <a:off x="3256115" y="2567374"/>
            <a:ext cx="2631769" cy="3054841"/>
          </a:xfrm>
        </p:spPr>
      </p:pic>
      <p:sp>
        <p:nvSpPr>
          <p:cNvPr id="2" name="Slide Number Placeholder 1"/>
          <p:cNvSpPr>
            <a:spLocks noGrp="1"/>
          </p:cNvSpPr>
          <p:nvPr>
            <p:ph type="sldNum" sz="quarter" idx="10"/>
          </p:nvPr>
        </p:nvSpPr>
        <p:spPr/>
        <p:txBody>
          <a:bodyPr/>
          <a:lstStyle/>
          <a:p>
            <a:fld id="{C1640D55-031C-4AD9-A16C-4EFA2F922910}" type="slidenum">
              <a:rPr lang="en-US" smtClean="0"/>
              <a:pPr/>
              <a:t>4</a:t>
            </a:fld>
            <a:endParaRPr lang="en-US" dirty="0"/>
          </a:p>
        </p:txBody>
      </p:sp>
      <p:sp>
        <p:nvSpPr>
          <p:cNvPr id="10" name="TextBox 9">
            <a:extLst>
              <a:ext uri="{FF2B5EF4-FFF2-40B4-BE49-F238E27FC236}">
                <a16:creationId xmlns:a16="http://schemas.microsoft.com/office/drawing/2014/main" id="{4417B6FF-7B86-42C7-9B8A-924E0519C178}"/>
              </a:ext>
            </a:extLst>
          </p:cNvPr>
          <p:cNvSpPr txBox="1"/>
          <p:nvPr/>
        </p:nvSpPr>
        <p:spPr>
          <a:xfrm rot="4553308">
            <a:off x="2783568" y="4321795"/>
            <a:ext cx="2184012" cy="184666"/>
          </a:xfrm>
          <a:prstGeom prst="rect">
            <a:avLst/>
          </a:prstGeom>
          <a:noFill/>
        </p:spPr>
        <p:txBody>
          <a:bodyPr wrap="square" rtlCol="0">
            <a:spAutoFit/>
          </a:bodyPr>
          <a:lstStyle/>
          <a:p>
            <a:r>
              <a:rPr lang="en-US" sz="600" dirty="0">
                <a:hlinkClick r:id="rId6" tooltip="http://www.reclamos.cl/reclamo/movistar_3"/>
              </a:rPr>
              <a:t>This Photo</a:t>
            </a:r>
            <a:r>
              <a:rPr lang="en-US" sz="600" dirty="0"/>
              <a:t> by Unknown Author is licensed under </a:t>
            </a:r>
            <a:r>
              <a:rPr lang="en-US" sz="600" dirty="0">
                <a:hlinkClick r:id="rId7" tooltip="https://creativecommons.org/licenses/by-nc-sa/3.0/"/>
              </a:rPr>
              <a:t>CC BY-SA-NC</a:t>
            </a:r>
            <a:endParaRPr lang="en-US" sz="600" dirty="0"/>
          </a:p>
        </p:txBody>
      </p:sp>
      <p:cxnSp>
        <p:nvCxnSpPr>
          <p:cNvPr id="12" name="Straight Arrow Connector 11">
            <a:extLst>
              <a:ext uri="{FF2B5EF4-FFF2-40B4-BE49-F238E27FC236}">
                <a16:creationId xmlns:a16="http://schemas.microsoft.com/office/drawing/2014/main" id="{A36AA6D1-E284-40A4-B830-63BB87D847C7}"/>
              </a:ext>
            </a:extLst>
          </p:cNvPr>
          <p:cNvCxnSpPr>
            <a:cxnSpLocks/>
          </p:cNvCxnSpPr>
          <p:nvPr/>
        </p:nvCxnSpPr>
        <p:spPr>
          <a:xfrm flipV="1">
            <a:off x="5625040" y="2526546"/>
            <a:ext cx="718862" cy="176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62111D7-DFD4-466E-B3BA-27AEDAF4A029}"/>
              </a:ext>
            </a:extLst>
          </p:cNvPr>
          <p:cNvCxnSpPr>
            <a:cxnSpLocks/>
          </p:cNvCxnSpPr>
          <p:nvPr/>
        </p:nvCxnSpPr>
        <p:spPr>
          <a:xfrm flipV="1">
            <a:off x="4572000" y="2168407"/>
            <a:ext cx="0" cy="535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09F31AF-94CC-47BF-BC00-2A0659A1BB0A}"/>
              </a:ext>
            </a:extLst>
          </p:cNvPr>
          <p:cNvSpPr txBox="1">
            <a:spLocks/>
          </p:cNvSpPr>
          <p:nvPr/>
        </p:nvSpPr>
        <p:spPr>
          <a:xfrm>
            <a:off x="1174589" y="1677555"/>
            <a:ext cx="2479744" cy="4577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875"/>
                </a:solidFill>
                <a:latin typeface="+mn-lt"/>
                <a:ea typeface="+mn-ea"/>
                <a:cs typeface="+mn-cs"/>
              </a:defRPr>
            </a:lvl1pPr>
            <a:lvl2pPr marL="457200" indent="0" algn="l" defTabSz="914400" rtl="0" eaLnBrk="1" latinLnBrk="0" hangingPunct="1">
              <a:lnSpc>
                <a:spcPct val="90000"/>
              </a:lnSpc>
              <a:spcBef>
                <a:spcPts val="500"/>
              </a:spcBef>
              <a:buClr>
                <a:srgbClr val="004875"/>
              </a:buClr>
              <a:buSzPct val="70000"/>
              <a:buFont typeface="Wingdings" panose="05000000000000000000" pitchFamily="2" charset="2"/>
              <a:buNone/>
              <a:defRPr sz="2000" b="1" kern="1200">
                <a:solidFill>
                  <a:srgbClr val="004875"/>
                </a:solidFill>
                <a:latin typeface="+mn-lt"/>
                <a:ea typeface="+mn-ea"/>
                <a:cs typeface="+mn-cs"/>
              </a:defRPr>
            </a:lvl2pPr>
            <a:lvl3pPr marL="914400" indent="0" algn="l" defTabSz="914400" rtl="0" eaLnBrk="1" latinLnBrk="0" hangingPunct="1">
              <a:lnSpc>
                <a:spcPct val="90000"/>
              </a:lnSpc>
              <a:spcBef>
                <a:spcPts val="500"/>
              </a:spcBef>
              <a:buClr>
                <a:srgbClr val="004875"/>
              </a:buClr>
              <a:buSzPct val="70000"/>
              <a:buFont typeface="Wingdings" panose="05000000000000000000" pitchFamily="2" charset="2"/>
              <a:buNone/>
              <a:defRPr sz="1800" b="1" kern="1200">
                <a:solidFill>
                  <a:srgbClr val="004875"/>
                </a:solidFill>
                <a:latin typeface="+mn-lt"/>
                <a:ea typeface="+mn-ea"/>
                <a:cs typeface="+mn-cs"/>
              </a:defRPr>
            </a:lvl3pPr>
            <a:lvl4pPr marL="13716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4pPr>
            <a:lvl5pPr marL="18288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PHOTOGRAPHS</a:t>
            </a:r>
          </a:p>
        </p:txBody>
      </p:sp>
      <p:cxnSp>
        <p:nvCxnSpPr>
          <p:cNvPr id="17" name="Straight Arrow Connector 16">
            <a:extLst>
              <a:ext uri="{FF2B5EF4-FFF2-40B4-BE49-F238E27FC236}">
                <a16:creationId xmlns:a16="http://schemas.microsoft.com/office/drawing/2014/main" id="{A202CC0B-AECD-4A65-AEEF-9E1FADBE6B26}"/>
              </a:ext>
            </a:extLst>
          </p:cNvPr>
          <p:cNvCxnSpPr/>
          <p:nvPr/>
        </p:nvCxnSpPr>
        <p:spPr>
          <a:xfrm flipH="1" flipV="1">
            <a:off x="2703291" y="2168407"/>
            <a:ext cx="635794" cy="807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7927F0F8-308D-481C-A772-6A7DD08ED07E}"/>
              </a:ext>
            </a:extLst>
          </p:cNvPr>
          <p:cNvSpPr txBox="1">
            <a:spLocks/>
          </p:cNvSpPr>
          <p:nvPr/>
        </p:nvSpPr>
        <p:spPr>
          <a:xfrm>
            <a:off x="3091070" y="1045238"/>
            <a:ext cx="2862470" cy="108234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875"/>
                </a:solidFill>
                <a:latin typeface="+mn-lt"/>
                <a:ea typeface="+mn-ea"/>
                <a:cs typeface="+mn-cs"/>
              </a:defRPr>
            </a:lvl1pPr>
            <a:lvl2pPr marL="457200" indent="0" algn="l" defTabSz="914400" rtl="0" eaLnBrk="1" latinLnBrk="0" hangingPunct="1">
              <a:lnSpc>
                <a:spcPct val="90000"/>
              </a:lnSpc>
              <a:spcBef>
                <a:spcPts val="500"/>
              </a:spcBef>
              <a:buClr>
                <a:srgbClr val="004875"/>
              </a:buClr>
              <a:buSzPct val="70000"/>
              <a:buFont typeface="Wingdings" panose="05000000000000000000" pitchFamily="2" charset="2"/>
              <a:buNone/>
              <a:defRPr sz="2000" b="1" kern="1200">
                <a:solidFill>
                  <a:srgbClr val="004875"/>
                </a:solidFill>
                <a:latin typeface="+mn-lt"/>
                <a:ea typeface="+mn-ea"/>
                <a:cs typeface="+mn-cs"/>
              </a:defRPr>
            </a:lvl2pPr>
            <a:lvl3pPr marL="914400" indent="0" algn="l" defTabSz="914400" rtl="0" eaLnBrk="1" latinLnBrk="0" hangingPunct="1">
              <a:lnSpc>
                <a:spcPct val="90000"/>
              </a:lnSpc>
              <a:spcBef>
                <a:spcPts val="500"/>
              </a:spcBef>
              <a:buClr>
                <a:srgbClr val="004875"/>
              </a:buClr>
              <a:buSzPct val="70000"/>
              <a:buFont typeface="Wingdings" panose="05000000000000000000" pitchFamily="2" charset="2"/>
              <a:buNone/>
              <a:defRPr sz="1800" b="1" kern="1200">
                <a:solidFill>
                  <a:srgbClr val="004875"/>
                </a:solidFill>
                <a:latin typeface="+mn-lt"/>
                <a:ea typeface="+mn-ea"/>
                <a:cs typeface="+mn-cs"/>
              </a:defRPr>
            </a:lvl3pPr>
            <a:lvl4pPr marL="13716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4pPr>
            <a:lvl5pPr marL="18288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000" dirty="0"/>
              <a:t>COMMUNICATIONS BETWEEN HEALTH CARE PROFESSIONALS</a:t>
            </a:r>
          </a:p>
        </p:txBody>
      </p:sp>
      <p:cxnSp>
        <p:nvCxnSpPr>
          <p:cNvPr id="21" name="Straight Arrow Connector 20">
            <a:extLst>
              <a:ext uri="{FF2B5EF4-FFF2-40B4-BE49-F238E27FC236}">
                <a16:creationId xmlns:a16="http://schemas.microsoft.com/office/drawing/2014/main" id="{D9AE68C8-E2D9-426F-A600-0C6085FCBEC1}"/>
              </a:ext>
            </a:extLst>
          </p:cNvPr>
          <p:cNvCxnSpPr>
            <a:cxnSpLocks/>
          </p:cNvCxnSpPr>
          <p:nvPr/>
        </p:nvCxnSpPr>
        <p:spPr>
          <a:xfrm flipH="1" flipV="1">
            <a:off x="2475166" y="3273331"/>
            <a:ext cx="615904" cy="118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0B2AA2B0-9FAE-4AD8-9660-ACB72C0F2D0F}"/>
              </a:ext>
            </a:extLst>
          </p:cNvPr>
          <p:cNvSpPr txBox="1">
            <a:spLocks/>
          </p:cNvSpPr>
          <p:nvPr/>
        </p:nvSpPr>
        <p:spPr>
          <a:xfrm>
            <a:off x="6477063" y="2210582"/>
            <a:ext cx="2479744" cy="4577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875"/>
                </a:solidFill>
                <a:latin typeface="+mn-lt"/>
                <a:ea typeface="+mn-ea"/>
                <a:cs typeface="+mn-cs"/>
              </a:defRPr>
            </a:lvl1pPr>
            <a:lvl2pPr marL="457200" indent="0" algn="l" defTabSz="914400" rtl="0" eaLnBrk="1" latinLnBrk="0" hangingPunct="1">
              <a:lnSpc>
                <a:spcPct val="90000"/>
              </a:lnSpc>
              <a:spcBef>
                <a:spcPts val="500"/>
              </a:spcBef>
              <a:buClr>
                <a:srgbClr val="004875"/>
              </a:buClr>
              <a:buSzPct val="70000"/>
              <a:buFont typeface="Wingdings" panose="05000000000000000000" pitchFamily="2" charset="2"/>
              <a:buNone/>
              <a:defRPr sz="2000" b="1" kern="1200">
                <a:solidFill>
                  <a:srgbClr val="004875"/>
                </a:solidFill>
                <a:latin typeface="+mn-lt"/>
                <a:ea typeface="+mn-ea"/>
                <a:cs typeface="+mn-cs"/>
              </a:defRPr>
            </a:lvl2pPr>
            <a:lvl3pPr marL="914400" indent="0" algn="l" defTabSz="914400" rtl="0" eaLnBrk="1" latinLnBrk="0" hangingPunct="1">
              <a:lnSpc>
                <a:spcPct val="90000"/>
              </a:lnSpc>
              <a:spcBef>
                <a:spcPts val="500"/>
              </a:spcBef>
              <a:buClr>
                <a:srgbClr val="004875"/>
              </a:buClr>
              <a:buSzPct val="70000"/>
              <a:buFont typeface="Wingdings" panose="05000000000000000000" pitchFamily="2" charset="2"/>
              <a:buNone/>
              <a:defRPr sz="1800" b="1" kern="1200">
                <a:solidFill>
                  <a:srgbClr val="004875"/>
                </a:solidFill>
                <a:latin typeface="+mn-lt"/>
                <a:ea typeface="+mn-ea"/>
                <a:cs typeface="+mn-cs"/>
              </a:defRPr>
            </a:lvl3pPr>
            <a:lvl4pPr marL="13716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4pPr>
            <a:lvl5pPr marL="18288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BILLING RECORDS</a:t>
            </a:r>
          </a:p>
        </p:txBody>
      </p:sp>
      <p:cxnSp>
        <p:nvCxnSpPr>
          <p:cNvPr id="24" name="Straight Arrow Connector 23">
            <a:extLst>
              <a:ext uri="{FF2B5EF4-FFF2-40B4-BE49-F238E27FC236}">
                <a16:creationId xmlns:a16="http://schemas.microsoft.com/office/drawing/2014/main" id="{AEBFB9A3-9C53-4219-9F5A-26E6EE2158FC}"/>
              </a:ext>
            </a:extLst>
          </p:cNvPr>
          <p:cNvCxnSpPr>
            <a:cxnSpLocks/>
          </p:cNvCxnSpPr>
          <p:nvPr/>
        </p:nvCxnSpPr>
        <p:spPr>
          <a:xfrm>
            <a:off x="5732730" y="3600887"/>
            <a:ext cx="611172" cy="301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0408C3E-9CB3-442C-9291-F88B06C09815}"/>
              </a:ext>
            </a:extLst>
          </p:cNvPr>
          <p:cNvCxnSpPr>
            <a:cxnSpLocks/>
          </p:cNvCxnSpPr>
          <p:nvPr/>
        </p:nvCxnSpPr>
        <p:spPr>
          <a:xfrm flipH="1">
            <a:off x="2524737" y="4128351"/>
            <a:ext cx="675663" cy="260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9E8B284A-1982-4BF8-8149-4B3408FFB797}"/>
              </a:ext>
            </a:extLst>
          </p:cNvPr>
          <p:cNvSpPr txBox="1">
            <a:spLocks/>
          </p:cNvSpPr>
          <p:nvPr/>
        </p:nvSpPr>
        <p:spPr>
          <a:xfrm>
            <a:off x="347656" y="4124099"/>
            <a:ext cx="2479744" cy="4577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875"/>
                </a:solidFill>
                <a:latin typeface="+mn-lt"/>
                <a:ea typeface="+mn-ea"/>
                <a:cs typeface="+mn-cs"/>
              </a:defRPr>
            </a:lvl1pPr>
            <a:lvl2pPr marL="457200" indent="0" algn="l" defTabSz="914400" rtl="0" eaLnBrk="1" latinLnBrk="0" hangingPunct="1">
              <a:lnSpc>
                <a:spcPct val="90000"/>
              </a:lnSpc>
              <a:spcBef>
                <a:spcPts val="500"/>
              </a:spcBef>
              <a:buClr>
                <a:srgbClr val="004875"/>
              </a:buClr>
              <a:buSzPct val="70000"/>
              <a:buFont typeface="Wingdings" panose="05000000000000000000" pitchFamily="2" charset="2"/>
              <a:buNone/>
              <a:defRPr sz="2000" b="1" kern="1200">
                <a:solidFill>
                  <a:srgbClr val="004875"/>
                </a:solidFill>
                <a:latin typeface="+mn-lt"/>
                <a:ea typeface="+mn-ea"/>
                <a:cs typeface="+mn-cs"/>
              </a:defRPr>
            </a:lvl2pPr>
            <a:lvl3pPr marL="914400" indent="0" algn="l" defTabSz="914400" rtl="0" eaLnBrk="1" latinLnBrk="0" hangingPunct="1">
              <a:lnSpc>
                <a:spcPct val="90000"/>
              </a:lnSpc>
              <a:spcBef>
                <a:spcPts val="500"/>
              </a:spcBef>
              <a:buClr>
                <a:srgbClr val="004875"/>
              </a:buClr>
              <a:buSzPct val="70000"/>
              <a:buFont typeface="Wingdings" panose="05000000000000000000" pitchFamily="2" charset="2"/>
              <a:buNone/>
              <a:defRPr sz="1800" b="1" kern="1200">
                <a:solidFill>
                  <a:srgbClr val="004875"/>
                </a:solidFill>
                <a:latin typeface="+mn-lt"/>
                <a:ea typeface="+mn-ea"/>
                <a:cs typeface="+mn-cs"/>
              </a:defRPr>
            </a:lvl3pPr>
            <a:lvl4pPr marL="13716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4pPr>
            <a:lvl5pPr marL="18288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CLAIMS RECORDS</a:t>
            </a:r>
          </a:p>
        </p:txBody>
      </p:sp>
      <p:sp>
        <p:nvSpPr>
          <p:cNvPr id="34" name="Text Placeholder 3">
            <a:extLst>
              <a:ext uri="{FF2B5EF4-FFF2-40B4-BE49-F238E27FC236}">
                <a16:creationId xmlns:a16="http://schemas.microsoft.com/office/drawing/2014/main" id="{DD404281-D1BC-4BA4-9E92-0047426C2C4D}"/>
              </a:ext>
            </a:extLst>
          </p:cNvPr>
          <p:cNvSpPr txBox="1">
            <a:spLocks/>
          </p:cNvSpPr>
          <p:nvPr/>
        </p:nvSpPr>
        <p:spPr>
          <a:xfrm>
            <a:off x="6024244" y="3949070"/>
            <a:ext cx="2479744" cy="4577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875"/>
                </a:solidFill>
                <a:latin typeface="+mn-lt"/>
                <a:ea typeface="+mn-ea"/>
                <a:cs typeface="+mn-cs"/>
              </a:defRPr>
            </a:lvl1pPr>
            <a:lvl2pPr marL="457200" indent="0" algn="l" defTabSz="914400" rtl="0" eaLnBrk="1" latinLnBrk="0" hangingPunct="1">
              <a:lnSpc>
                <a:spcPct val="90000"/>
              </a:lnSpc>
              <a:spcBef>
                <a:spcPts val="500"/>
              </a:spcBef>
              <a:buClr>
                <a:srgbClr val="004875"/>
              </a:buClr>
              <a:buSzPct val="70000"/>
              <a:buFont typeface="Wingdings" panose="05000000000000000000" pitchFamily="2" charset="2"/>
              <a:buNone/>
              <a:defRPr sz="2000" b="1" kern="1200">
                <a:solidFill>
                  <a:srgbClr val="004875"/>
                </a:solidFill>
                <a:latin typeface="+mn-lt"/>
                <a:ea typeface="+mn-ea"/>
                <a:cs typeface="+mn-cs"/>
              </a:defRPr>
            </a:lvl2pPr>
            <a:lvl3pPr marL="914400" indent="0" algn="l" defTabSz="914400" rtl="0" eaLnBrk="1" latinLnBrk="0" hangingPunct="1">
              <a:lnSpc>
                <a:spcPct val="90000"/>
              </a:lnSpc>
              <a:spcBef>
                <a:spcPts val="500"/>
              </a:spcBef>
              <a:buClr>
                <a:srgbClr val="004875"/>
              </a:buClr>
              <a:buSzPct val="70000"/>
              <a:buFont typeface="Wingdings" panose="05000000000000000000" pitchFamily="2" charset="2"/>
              <a:buNone/>
              <a:defRPr sz="1800" b="1" kern="1200">
                <a:solidFill>
                  <a:srgbClr val="004875"/>
                </a:solidFill>
                <a:latin typeface="+mn-lt"/>
                <a:ea typeface="+mn-ea"/>
                <a:cs typeface="+mn-cs"/>
              </a:defRPr>
            </a:lvl3pPr>
            <a:lvl4pPr marL="13716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4pPr>
            <a:lvl5pPr marL="18288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POLICY NUMBERS</a:t>
            </a:r>
          </a:p>
        </p:txBody>
      </p:sp>
      <p:sp>
        <p:nvSpPr>
          <p:cNvPr id="4" name="Text Placeholder 3"/>
          <p:cNvSpPr>
            <a:spLocks noGrp="1"/>
          </p:cNvSpPr>
          <p:nvPr>
            <p:ph type="body" idx="1"/>
          </p:nvPr>
        </p:nvSpPr>
        <p:spPr>
          <a:xfrm>
            <a:off x="337930" y="2995849"/>
            <a:ext cx="2479744" cy="433151"/>
          </a:xfrm>
        </p:spPr>
        <p:txBody>
          <a:bodyPr>
            <a:normAutofit/>
          </a:bodyPr>
          <a:lstStyle/>
          <a:p>
            <a:r>
              <a:rPr lang="en-US" sz="2000" dirty="0"/>
              <a:t>MEDICAL CHARTS</a:t>
            </a:r>
          </a:p>
        </p:txBody>
      </p:sp>
      <p:pic>
        <p:nvPicPr>
          <p:cNvPr id="5" name="HIPPA 4">
            <a:hlinkClick r:id="" action="ppaction://media"/>
            <a:extLst>
              <a:ext uri="{FF2B5EF4-FFF2-40B4-BE49-F238E27FC236}">
                <a16:creationId xmlns:a16="http://schemas.microsoft.com/office/drawing/2014/main" id="{0020B1D3-E419-4D9E-8799-7D00783246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06488" y="2513086"/>
            <a:ext cx="878711" cy="878711"/>
          </a:xfrm>
          <a:prstGeom prst="rect">
            <a:avLst/>
          </a:prstGeom>
        </p:spPr>
      </p:pic>
    </p:spTree>
    <p:extLst>
      <p:ext uri="{BB962C8B-B14F-4D97-AF65-F5344CB8AC3E}">
        <p14:creationId xmlns:p14="http://schemas.microsoft.com/office/powerpoint/2010/main" val="3899696572"/>
      </p:ext>
    </p:extLst>
  </p:cSld>
  <p:clrMapOvr>
    <a:masterClrMapping/>
  </p:clrMapOvr>
  <mc:AlternateContent xmlns:mc="http://schemas.openxmlformats.org/markup-compatibility/2006" xmlns:p14="http://schemas.microsoft.com/office/powerpoint/2010/main">
    <mc:Choice Requires="p14">
      <p:transition spd="slow" p14:dur="2000" advClick="0" advTm="17061"/>
    </mc:Choice>
    <mc:Fallback xmlns="">
      <p:transition spd="slow" advClick="0" advTm="1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5704"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4000" cy="849854"/>
          </a:xfrm>
        </p:spPr>
        <p:txBody>
          <a:bodyPr/>
          <a:lstStyle/>
          <a:p>
            <a:r>
              <a:rPr lang="en-US" dirty="0"/>
              <a:t>Who Needs Training and Why?</a:t>
            </a:r>
          </a:p>
        </p:txBody>
      </p:sp>
      <p:sp>
        <p:nvSpPr>
          <p:cNvPr id="8" name="Slide Number Placeholder 7"/>
          <p:cNvSpPr>
            <a:spLocks noGrp="1"/>
          </p:cNvSpPr>
          <p:nvPr>
            <p:ph type="sldNum" sz="quarter" idx="12"/>
          </p:nvPr>
        </p:nvSpPr>
        <p:spPr/>
        <p:txBody>
          <a:bodyPr/>
          <a:lstStyle/>
          <a:p>
            <a:fld id="{C1640D55-031C-4AD9-A16C-4EFA2F922910}" type="slidenum">
              <a:rPr lang="en-US" smtClean="0"/>
              <a:t>5</a:t>
            </a:fld>
            <a:endParaRPr lang="en-US" dirty="0"/>
          </a:p>
        </p:txBody>
      </p:sp>
      <p:sp>
        <p:nvSpPr>
          <p:cNvPr id="2" name="Content Placeholder 1">
            <a:extLst>
              <a:ext uri="{FF2B5EF4-FFF2-40B4-BE49-F238E27FC236}">
                <a16:creationId xmlns:a16="http://schemas.microsoft.com/office/drawing/2014/main" id="{67542D09-42EE-42DC-B3D5-2D709F5696EA}"/>
              </a:ext>
            </a:extLst>
          </p:cNvPr>
          <p:cNvSpPr>
            <a:spLocks noGrp="1"/>
          </p:cNvSpPr>
          <p:nvPr>
            <p:ph sz="half" idx="1"/>
          </p:nvPr>
        </p:nvSpPr>
        <p:spPr>
          <a:xfrm>
            <a:off x="418133" y="1242524"/>
            <a:ext cx="4453905" cy="2732576"/>
          </a:xfrm>
        </p:spPr>
        <p:txBody>
          <a:bodyPr>
            <a:normAutofit/>
          </a:bodyPr>
          <a:lstStyle/>
          <a:p>
            <a:pPr marL="0" indent="0" algn="ctr">
              <a:lnSpc>
                <a:spcPct val="150000"/>
              </a:lnSpc>
              <a:buNone/>
            </a:pPr>
            <a:r>
              <a:rPr lang="en-US" u="sng" dirty="0"/>
              <a:t>HIPAA </a:t>
            </a:r>
          </a:p>
          <a:p>
            <a:pPr marL="0" indent="0" algn="ctr">
              <a:lnSpc>
                <a:spcPct val="150000"/>
              </a:lnSpc>
              <a:buNone/>
            </a:pPr>
            <a:r>
              <a:rPr lang="en-US" dirty="0">
                <a:solidFill>
                  <a:srgbClr val="007630"/>
                </a:solidFill>
              </a:rPr>
              <a:t>Regulations</a:t>
            </a:r>
          </a:p>
          <a:p>
            <a:pPr marL="0" indent="0" algn="ctr">
              <a:lnSpc>
                <a:spcPct val="150000"/>
              </a:lnSpc>
              <a:buNone/>
            </a:pPr>
            <a:r>
              <a:rPr lang="en-US" dirty="0"/>
              <a:t>Policies and procedures </a:t>
            </a:r>
          </a:p>
          <a:p>
            <a:pPr marL="0" indent="0">
              <a:buNone/>
            </a:pPr>
            <a:endParaRPr lang="en-US" dirty="0"/>
          </a:p>
        </p:txBody>
      </p:sp>
      <p:pic>
        <p:nvPicPr>
          <p:cNvPr id="3" name="HIPPA 5">
            <a:hlinkClick r:id="" action="ppaction://media"/>
            <a:extLst>
              <a:ext uri="{FF2B5EF4-FFF2-40B4-BE49-F238E27FC236}">
                <a16:creationId xmlns:a16="http://schemas.microsoft.com/office/drawing/2014/main" id="{84A28E34-9ADC-40EE-B498-BE32ED6947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0575" y="2380212"/>
            <a:ext cx="723898" cy="723900"/>
          </a:xfrm>
          <a:prstGeom prst="rect">
            <a:avLst/>
          </a:prstGeom>
        </p:spPr>
      </p:pic>
      <p:grpSp>
        <p:nvGrpSpPr>
          <p:cNvPr id="10" name="Group 9">
            <a:extLst>
              <a:ext uri="{FF2B5EF4-FFF2-40B4-BE49-F238E27FC236}">
                <a16:creationId xmlns:a16="http://schemas.microsoft.com/office/drawing/2014/main" id="{E56EDE90-D652-43D3-AE80-030053C926F1}"/>
              </a:ext>
            </a:extLst>
          </p:cNvPr>
          <p:cNvGrpSpPr/>
          <p:nvPr/>
        </p:nvGrpSpPr>
        <p:grpSpPr>
          <a:xfrm>
            <a:off x="5127015" y="1244042"/>
            <a:ext cx="2966670" cy="4725654"/>
            <a:chOff x="5127015" y="1244042"/>
            <a:chExt cx="2966670" cy="4725654"/>
          </a:xfrm>
        </p:grpSpPr>
        <p:pic>
          <p:nvPicPr>
            <p:cNvPr id="6" name="Picture 5" descr="Businessman holding sign">
              <a:extLst>
                <a:ext uri="{FF2B5EF4-FFF2-40B4-BE49-F238E27FC236}">
                  <a16:creationId xmlns:a16="http://schemas.microsoft.com/office/drawing/2014/main" id="{047FBC2E-C583-41BD-90AA-AD26E20CAB89}"/>
                </a:ext>
              </a:extLst>
            </p:cNvPr>
            <p:cNvPicPr>
              <a:picLocks noChangeAspect="1"/>
            </p:cNvPicPr>
            <p:nvPr/>
          </p:nvPicPr>
          <p:blipFill>
            <a:blip r:embed="rId6"/>
            <a:stretch>
              <a:fillRect/>
            </a:stretch>
          </p:blipFill>
          <p:spPr>
            <a:xfrm>
              <a:off x="5219700" y="1244042"/>
              <a:ext cx="2873985" cy="4725654"/>
            </a:xfrm>
            <a:prstGeom prst="rect">
              <a:avLst/>
            </a:prstGeom>
          </p:spPr>
        </p:pic>
        <p:sp>
          <p:nvSpPr>
            <p:cNvPr id="9" name="Content Placeholder 1">
              <a:extLst>
                <a:ext uri="{FF2B5EF4-FFF2-40B4-BE49-F238E27FC236}">
                  <a16:creationId xmlns:a16="http://schemas.microsoft.com/office/drawing/2014/main" id="{162CE86C-0A9A-478F-B8AE-0404FF236090}"/>
                </a:ext>
              </a:extLst>
            </p:cNvPr>
            <p:cNvSpPr txBox="1">
              <a:spLocks/>
            </p:cNvSpPr>
            <p:nvPr/>
          </p:nvSpPr>
          <p:spPr>
            <a:xfrm>
              <a:off x="5127015" y="2380212"/>
              <a:ext cx="2251685" cy="965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875"/>
                  </a:solidFill>
                  <a:latin typeface="+mn-lt"/>
                  <a:ea typeface="+mn-ea"/>
                  <a:cs typeface="+mn-cs"/>
                </a:defRPr>
              </a:lvl1pPr>
              <a:lvl2pPr marL="6858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400" kern="1200">
                  <a:solidFill>
                    <a:srgbClr val="004875"/>
                  </a:solidFill>
                  <a:latin typeface="+mn-lt"/>
                  <a:ea typeface="+mn-ea"/>
                  <a:cs typeface="+mn-cs"/>
                </a:defRPr>
              </a:lvl2pPr>
              <a:lvl3pPr marL="11430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2000" kern="1200">
                  <a:solidFill>
                    <a:srgbClr val="004875"/>
                  </a:solidFill>
                  <a:latin typeface="+mn-lt"/>
                  <a:ea typeface="+mn-ea"/>
                  <a:cs typeface="+mn-cs"/>
                </a:defRPr>
              </a:lvl3pPr>
              <a:lvl4pPr marL="16002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4pPr>
              <a:lvl5pPr marL="2057400" indent="-228600" algn="l" defTabSz="914400" rtl="0" eaLnBrk="1" latinLnBrk="0" hangingPunct="1">
                <a:lnSpc>
                  <a:spcPct val="90000"/>
                </a:lnSpc>
                <a:spcBef>
                  <a:spcPts val="500"/>
                </a:spcBef>
                <a:buClr>
                  <a:srgbClr val="004875"/>
                </a:buClr>
                <a:buSzPct val="70000"/>
                <a:buFont typeface="Wingdings" panose="05000000000000000000" pitchFamily="2" charset="2"/>
                <a:buChar char="Ø"/>
                <a:defRPr sz="1800" kern="1200">
                  <a:solidFill>
                    <a:srgbClr val="00487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t>PHI Training </a:t>
              </a:r>
            </a:p>
            <a:p>
              <a:pPr marL="0" indent="0" algn="ctr">
                <a:buFont typeface="Arial" panose="020B0604020202020204" pitchFamily="34" charset="0"/>
                <a:buNone/>
              </a:pPr>
              <a:r>
                <a:rPr lang="en-US" sz="2400" dirty="0"/>
                <a:t>Today  </a:t>
              </a:r>
              <a:endParaRPr lang="en-US" dirty="0"/>
            </a:p>
          </p:txBody>
        </p:sp>
      </p:grpSp>
      <p:pic>
        <p:nvPicPr>
          <p:cNvPr id="11" name="Picture 10">
            <a:extLst>
              <a:ext uri="{FF2B5EF4-FFF2-40B4-BE49-F238E27FC236}">
                <a16:creationId xmlns:a16="http://schemas.microsoft.com/office/drawing/2014/main" id="{D3212B79-29B3-4E51-A2E0-FAAAAE88E83C}"/>
              </a:ext>
            </a:extLst>
          </p:cNvPr>
          <p:cNvPicPr>
            <a:picLocks noChangeAspect="1"/>
          </p:cNvPicPr>
          <p:nvPr/>
        </p:nvPicPr>
        <p:blipFill>
          <a:blip r:embed="rId7"/>
          <a:stretch>
            <a:fillRect/>
          </a:stretch>
        </p:blipFill>
        <p:spPr>
          <a:xfrm>
            <a:off x="1170755" y="3759200"/>
            <a:ext cx="2948659" cy="2083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4310150"/>
      </p:ext>
    </p:extLst>
  </p:cSld>
  <p:clrMapOvr>
    <a:masterClrMapping/>
  </p:clrMapOvr>
  <mc:AlternateContent xmlns:mc="http://schemas.openxmlformats.org/markup-compatibility/2006" xmlns:p14="http://schemas.microsoft.com/office/powerpoint/2010/main">
    <mc:Choice Requires="p14">
      <p:transition spd="slow" p14:dur="2000" advClick="0" advTm="20075"/>
    </mc:Choice>
    <mc:Fallback xmlns="">
      <p:transition spd="slow" advClick="0" advTm="2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854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Who Helps Regulate PHI?</a:t>
            </a:r>
          </a:p>
        </p:txBody>
      </p:sp>
      <p:sp>
        <p:nvSpPr>
          <p:cNvPr id="11" name="Text Placeholder 10"/>
          <p:cNvSpPr>
            <a:spLocks noGrp="1"/>
          </p:cNvSpPr>
          <p:nvPr>
            <p:ph type="body" idx="1"/>
          </p:nvPr>
        </p:nvSpPr>
        <p:spPr>
          <a:xfrm>
            <a:off x="3042858" y="4368801"/>
            <a:ext cx="4793042" cy="2057400"/>
          </a:xfrm>
        </p:spPr>
        <p:txBody>
          <a:bodyPr>
            <a:normAutofit/>
          </a:bodyPr>
          <a:lstStyle/>
          <a:p>
            <a:pPr algn="ctr"/>
            <a:r>
              <a:rPr lang="en-US" sz="2000" b="0" dirty="0"/>
              <a:t>The HIPAA Security Rule mandates that every practice or health care organization that creates, stores, or transmits ePHI, must designate a privacy compliance officer regardless of their size.</a:t>
            </a:r>
          </a:p>
          <a:p>
            <a:pPr algn="ctr"/>
            <a:endParaRPr lang="en-US" dirty="0"/>
          </a:p>
        </p:txBody>
      </p:sp>
      <p:sp>
        <p:nvSpPr>
          <p:cNvPr id="2" name="Slide Number Placeholder 1"/>
          <p:cNvSpPr>
            <a:spLocks noGrp="1"/>
          </p:cNvSpPr>
          <p:nvPr>
            <p:ph type="sldNum" sz="quarter" idx="10"/>
          </p:nvPr>
        </p:nvSpPr>
        <p:spPr/>
        <p:txBody>
          <a:bodyPr/>
          <a:lstStyle/>
          <a:p>
            <a:fld id="{C1640D55-031C-4AD9-A16C-4EFA2F922910}" type="slidenum">
              <a:rPr lang="en-US" smtClean="0"/>
              <a:pPr/>
              <a:t>6</a:t>
            </a:fld>
            <a:endParaRPr lang="en-US" dirty="0"/>
          </a:p>
        </p:txBody>
      </p:sp>
      <p:pic>
        <p:nvPicPr>
          <p:cNvPr id="3" name="HIPPA 6">
            <a:hlinkClick r:id="" action="ppaction://media"/>
            <a:extLst>
              <a:ext uri="{FF2B5EF4-FFF2-40B4-BE49-F238E27FC236}">
                <a16:creationId xmlns:a16="http://schemas.microsoft.com/office/drawing/2014/main" id="{015FACF4-8420-4C25-AC61-5E9C1A04AB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00263" y="2097087"/>
            <a:ext cx="784225" cy="784225"/>
          </a:xfrm>
          <a:prstGeom prst="rect">
            <a:avLst/>
          </a:prstGeom>
        </p:spPr>
      </p:pic>
      <p:pic>
        <p:nvPicPr>
          <p:cNvPr id="9" name="Picture 8" descr="Young businessman writing on notebook">
            <a:extLst>
              <a:ext uri="{FF2B5EF4-FFF2-40B4-BE49-F238E27FC236}">
                <a16:creationId xmlns:a16="http://schemas.microsoft.com/office/drawing/2014/main" id="{552C9CCF-04D9-4B99-B86F-817DA8C0E595}"/>
              </a:ext>
            </a:extLst>
          </p:cNvPr>
          <p:cNvPicPr>
            <a:picLocks noChangeAspect="1"/>
          </p:cNvPicPr>
          <p:nvPr/>
        </p:nvPicPr>
        <p:blipFill>
          <a:blip r:embed="rId6"/>
          <a:stretch>
            <a:fillRect/>
          </a:stretch>
        </p:blipFill>
        <p:spPr>
          <a:xfrm flipH="1">
            <a:off x="1171976" y="1491237"/>
            <a:ext cx="1381111" cy="4603703"/>
          </a:xfrm>
          <a:prstGeom prst="rect">
            <a:avLst/>
          </a:prstGeom>
        </p:spPr>
      </p:pic>
      <p:sp>
        <p:nvSpPr>
          <p:cNvPr id="12" name="Text Placeholder 10">
            <a:extLst>
              <a:ext uri="{FF2B5EF4-FFF2-40B4-BE49-F238E27FC236}">
                <a16:creationId xmlns:a16="http://schemas.microsoft.com/office/drawing/2014/main" id="{7D682537-D92D-49DD-85B2-C1F0B12E78FD}"/>
              </a:ext>
            </a:extLst>
          </p:cNvPr>
          <p:cNvSpPr txBox="1">
            <a:spLocks/>
          </p:cNvSpPr>
          <p:nvPr/>
        </p:nvSpPr>
        <p:spPr>
          <a:xfrm>
            <a:off x="3042858" y="1272123"/>
            <a:ext cx="4793042" cy="121707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4875"/>
                </a:solidFill>
                <a:latin typeface="+mn-lt"/>
                <a:ea typeface="+mn-ea"/>
                <a:cs typeface="+mn-cs"/>
              </a:defRPr>
            </a:lvl1pPr>
            <a:lvl2pPr marL="457200" indent="0" algn="l" defTabSz="914400" rtl="0" eaLnBrk="1" latinLnBrk="0" hangingPunct="1">
              <a:lnSpc>
                <a:spcPct val="90000"/>
              </a:lnSpc>
              <a:spcBef>
                <a:spcPts val="500"/>
              </a:spcBef>
              <a:buClr>
                <a:srgbClr val="004875"/>
              </a:buClr>
              <a:buSzPct val="70000"/>
              <a:buFont typeface="Wingdings" panose="05000000000000000000" pitchFamily="2" charset="2"/>
              <a:buNone/>
              <a:defRPr sz="2000" b="1" kern="1200">
                <a:solidFill>
                  <a:srgbClr val="004875"/>
                </a:solidFill>
                <a:latin typeface="+mn-lt"/>
                <a:ea typeface="+mn-ea"/>
                <a:cs typeface="+mn-cs"/>
              </a:defRPr>
            </a:lvl2pPr>
            <a:lvl3pPr marL="914400" indent="0" algn="l" defTabSz="914400" rtl="0" eaLnBrk="1" latinLnBrk="0" hangingPunct="1">
              <a:lnSpc>
                <a:spcPct val="90000"/>
              </a:lnSpc>
              <a:spcBef>
                <a:spcPts val="500"/>
              </a:spcBef>
              <a:buClr>
                <a:srgbClr val="004875"/>
              </a:buClr>
              <a:buSzPct val="70000"/>
              <a:buFont typeface="Wingdings" panose="05000000000000000000" pitchFamily="2" charset="2"/>
              <a:buNone/>
              <a:defRPr sz="1800" b="1" kern="1200">
                <a:solidFill>
                  <a:srgbClr val="004875"/>
                </a:solidFill>
                <a:latin typeface="+mn-lt"/>
                <a:ea typeface="+mn-ea"/>
                <a:cs typeface="+mn-cs"/>
              </a:defRPr>
            </a:lvl3pPr>
            <a:lvl4pPr marL="13716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4pPr>
            <a:lvl5pPr marL="1828800" indent="0" algn="l" defTabSz="914400" rtl="0" eaLnBrk="1" latinLnBrk="0" hangingPunct="1">
              <a:lnSpc>
                <a:spcPct val="90000"/>
              </a:lnSpc>
              <a:spcBef>
                <a:spcPts val="500"/>
              </a:spcBef>
              <a:buClr>
                <a:srgbClr val="004875"/>
              </a:buClr>
              <a:buSzPct val="70000"/>
              <a:buFont typeface="Wingdings" panose="05000000000000000000" pitchFamily="2" charset="2"/>
              <a:buNone/>
              <a:defRPr sz="1600" b="1" kern="1200">
                <a:solidFill>
                  <a:srgbClr val="004875"/>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b="0" dirty="0"/>
              <a:t>HIPAA Privacy Officer/Chief Privacy Officer (CPO) </a:t>
            </a:r>
          </a:p>
          <a:p>
            <a:pPr algn="ctr"/>
            <a:endParaRPr lang="en-US" dirty="0"/>
          </a:p>
        </p:txBody>
      </p:sp>
      <p:pic>
        <p:nvPicPr>
          <p:cNvPr id="13" name="Picture 12">
            <a:extLst>
              <a:ext uri="{FF2B5EF4-FFF2-40B4-BE49-F238E27FC236}">
                <a16:creationId xmlns:a16="http://schemas.microsoft.com/office/drawing/2014/main" id="{C575FC09-B796-4A29-A31B-0A14AAD4A9EC}"/>
              </a:ext>
            </a:extLst>
          </p:cNvPr>
          <p:cNvPicPr>
            <a:picLocks noChangeAspect="1"/>
          </p:cNvPicPr>
          <p:nvPr/>
        </p:nvPicPr>
        <p:blipFill>
          <a:blip r:embed="rId7"/>
          <a:stretch>
            <a:fillRect/>
          </a:stretch>
        </p:blipFill>
        <p:spPr>
          <a:xfrm>
            <a:off x="4022397" y="2303343"/>
            <a:ext cx="2833964" cy="1887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3454549"/>
      </p:ext>
    </p:extLst>
  </p:cSld>
  <p:clrMapOvr>
    <a:masterClrMapping/>
  </p:clrMapOvr>
  <mc:AlternateContent xmlns:mc="http://schemas.openxmlformats.org/markup-compatibility/2006" xmlns:p14="http://schemas.microsoft.com/office/powerpoint/2010/main">
    <mc:Choice Requires="p14">
      <p:transition spd="slow" p14:dur="2000" advClick="0" advTm="57307"/>
    </mc:Choice>
    <mc:Fallback xmlns="">
      <p:transition spd="slow" advClick="0" advTm="5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55335"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0C7E-1816-4A42-B96C-66DD5F7F87C9}"/>
              </a:ext>
            </a:extLst>
          </p:cNvPr>
          <p:cNvSpPr>
            <a:spLocks noGrp="1"/>
          </p:cNvSpPr>
          <p:nvPr>
            <p:ph type="title"/>
          </p:nvPr>
        </p:nvSpPr>
        <p:spPr/>
        <p:txBody>
          <a:bodyPr/>
          <a:lstStyle/>
          <a:p>
            <a:r>
              <a:rPr lang="en-US" dirty="0"/>
              <a:t>Examples of Direct/Indirect Identifiers</a:t>
            </a:r>
          </a:p>
        </p:txBody>
      </p:sp>
      <p:graphicFrame>
        <p:nvGraphicFramePr>
          <p:cNvPr id="4" name="Content Placeholder 3">
            <a:extLst>
              <a:ext uri="{FF2B5EF4-FFF2-40B4-BE49-F238E27FC236}">
                <a16:creationId xmlns:a16="http://schemas.microsoft.com/office/drawing/2014/main" id="{175EC3FA-ACCD-4559-92E0-AEAC4680E581}"/>
              </a:ext>
            </a:extLst>
          </p:cNvPr>
          <p:cNvGraphicFramePr>
            <a:graphicFrameLocks noGrp="1"/>
          </p:cNvGraphicFramePr>
          <p:nvPr>
            <p:ph idx="1"/>
            <p:extLst>
              <p:ext uri="{D42A27DB-BD31-4B8C-83A1-F6EECF244321}">
                <p14:modId xmlns:p14="http://schemas.microsoft.com/office/powerpoint/2010/main" val="3408117275"/>
              </p:ext>
            </p:extLst>
          </p:nvPr>
        </p:nvGraphicFramePr>
        <p:xfrm>
          <a:off x="548640" y="1215367"/>
          <a:ext cx="7966710" cy="48207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HIPPA 7">
            <a:hlinkClick r:id="" action="ppaction://media"/>
            <a:extLst>
              <a:ext uri="{FF2B5EF4-FFF2-40B4-BE49-F238E27FC236}">
                <a16:creationId xmlns:a16="http://schemas.microsoft.com/office/drawing/2014/main" id="{25FD01D6-E0C4-4778-83A2-5266D3692A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1188" y="2070100"/>
            <a:ext cx="762000" cy="762000"/>
          </a:xfrm>
          <a:prstGeom prst="rect">
            <a:avLst/>
          </a:prstGeom>
        </p:spPr>
      </p:pic>
      <p:sp>
        <p:nvSpPr>
          <p:cNvPr id="5" name="Slide Number Placeholder 1">
            <a:extLst>
              <a:ext uri="{FF2B5EF4-FFF2-40B4-BE49-F238E27FC236}">
                <a16:creationId xmlns:a16="http://schemas.microsoft.com/office/drawing/2014/main" id="{EC9271C1-9767-A3B3-AF99-25C89CA98DB6}"/>
              </a:ext>
            </a:extLst>
          </p:cNvPr>
          <p:cNvSpPr>
            <a:spLocks noGrp="1"/>
          </p:cNvSpPr>
          <p:nvPr>
            <p:ph type="sldNum" sz="quarter" idx="10"/>
          </p:nvPr>
        </p:nvSpPr>
        <p:spPr>
          <a:xfrm>
            <a:off x="6457950" y="6356350"/>
            <a:ext cx="2057400" cy="365125"/>
          </a:xfrm>
        </p:spPr>
        <p:txBody>
          <a:bodyPr/>
          <a:lstStyle/>
          <a:p>
            <a:fld id="{C1640D55-031C-4AD9-A16C-4EFA2F922910}" type="slidenum">
              <a:rPr lang="en-US" smtClean="0"/>
              <a:pPr/>
              <a:t>7</a:t>
            </a:fld>
            <a:endParaRPr lang="en-US" dirty="0"/>
          </a:p>
        </p:txBody>
      </p:sp>
    </p:spTree>
    <p:extLst>
      <p:ext uri="{BB962C8B-B14F-4D97-AF65-F5344CB8AC3E}">
        <p14:creationId xmlns:p14="http://schemas.microsoft.com/office/powerpoint/2010/main" val="3700298605"/>
      </p:ext>
    </p:extLst>
  </p:cSld>
  <p:clrMapOvr>
    <a:masterClrMapping/>
  </p:clrMapOvr>
  <mc:AlternateContent xmlns:mc="http://schemas.openxmlformats.org/markup-compatibility/2006" xmlns:p14="http://schemas.microsoft.com/office/powerpoint/2010/main">
    <mc:Choice Requires="p14">
      <p:transition spd="slow" p14:dur="2000" advClick="0" advTm="43565"/>
    </mc:Choice>
    <mc:Fallback xmlns="">
      <p:transition spd="slow" advClick="0" advTm="4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4185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760B42-94C0-4ADD-9DE4-BAB76E2079F2}"/>
              </a:ext>
            </a:extLst>
          </p:cNvPr>
          <p:cNvSpPr>
            <a:spLocks noGrp="1"/>
          </p:cNvSpPr>
          <p:nvPr>
            <p:ph idx="1"/>
          </p:nvPr>
        </p:nvSpPr>
        <p:spPr>
          <a:xfrm>
            <a:off x="311373" y="2430926"/>
            <a:ext cx="4984527" cy="3766674"/>
          </a:xfrm>
        </p:spPr>
        <p:txBody>
          <a:bodyPr/>
          <a:lstStyle/>
          <a:p>
            <a:pPr lvl="0"/>
            <a:r>
              <a:rPr lang="en-US" sz="2400" dirty="0"/>
              <a:t>HIPAA limits who may use or disclose PHI</a:t>
            </a:r>
          </a:p>
          <a:p>
            <a:pPr lvl="0"/>
            <a:r>
              <a:rPr lang="en-US" sz="2400" dirty="0"/>
              <a:t>Limits the purpose for which PHI may be used or disclosed</a:t>
            </a:r>
          </a:p>
          <a:p>
            <a:pPr lvl="0"/>
            <a:r>
              <a:rPr lang="en-US" sz="2400" dirty="0"/>
              <a:t>Limits the amount of information that may be used or disclosed (Minimum Necessary rule)</a:t>
            </a:r>
          </a:p>
          <a:p>
            <a:pPr lvl="0"/>
            <a:r>
              <a:rPr lang="en-US" sz="2400" dirty="0"/>
              <a:t>Requires use of safeguards over how PHI is used, stored and disclosed</a:t>
            </a:r>
          </a:p>
          <a:p>
            <a:pPr marL="0" indent="0">
              <a:buNone/>
            </a:pPr>
            <a:endParaRPr lang="en-US" dirty="0"/>
          </a:p>
        </p:txBody>
      </p:sp>
      <p:sp>
        <p:nvSpPr>
          <p:cNvPr id="3" name="Title 2">
            <a:extLst>
              <a:ext uri="{FF2B5EF4-FFF2-40B4-BE49-F238E27FC236}">
                <a16:creationId xmlns:a16="http://schemas.microsoft.com/office/drawing/2014/main" id="{7D4E6CA9-B074-40BE-874E-4EB523DD6674}"/>
              </a:ext>
            </a:extLst>
          </p:cNvPr>
          <p:cNvSpPr>
            <a:spLocks noGrp="1"/>
          </p:cNvSpPr>
          <p:nvPr>
            <p:ph type="title"/>
          </p:nvPr>
        </p:nvSpPr>
        <p:spPr/>
        <p:txBody>
          <a:bodyPr/>
          <a:lstStyle/>
          <a:p>
            <a:r>
              <a:rPr lang="en-US" dirty="0"/>
              <a:t>How HIPAA Protects PHI</a:t>
            </a:r>
          </a:p>
        </p:txBody>
      </p:sp>
      <p:sp>
        <p:nvSpPr>
          <p:cNvPr id="4" name="Slide Number Placeholder 3">
            <a:extLst>
              <a:ext uri="{FF2B5EF4-FFF2-40B4-BE49-F238E27FC236}">
                <a16:creationId xmlns:a16="http://schemas.microsoft.com/office/drawing/2014/main" id="{0DAC1544-0480-4B12-8C9D-287571E158F4}"/>
              </a:ext>
            </a:extLst>
          </p:cNvPr>
          <p:cNvSpPr>
            <a:spLocks noGrp="1"/>
          </p:cNvSpPr>
          <p:nvPr>
            <p:ph type="sldNum" sz="quarter" idx="10"/>
          </p:nvPr>
        </p:nvSpPr>
        <p:spPr/>
        <p:txBody>
          <a:bodyPr/>
          <a:lstStyle/>
          <a:p>
            <a:fld id="{C1640D55-031C-4AD9-A16C-4EFA2F922910}" type="slidenum">
              <a:rPr lang="en-US" smtClean="0"/>
              <a:pPr/>
              <a:t>8</a:t>
            </a:fld>
            <a:endParaRPr lang="en-US" dirty="0"/>
          </a:p>
        </p:txBody>
      </p:sp>
      <p:grpSp>
        <p:nvGrpSpPr>
          <p:cNvPr id="9" name="Group 8">
            <a:extLst>
              <a:ext uri="{FF2B5EF4-FFF2-40B4-BE49-F238E27FC236}">
                <a16:creationId xmlns:a16="http://schemas.microsoft.com/office/drawing/2014/main" id="{62474A2D-8788-45FD-86B5-379136F15DAE}"/>
              </a:ext>
            </a:extLst>
          </p:cNvPr>
          <p:cNvGrpSpPr/>
          <p:nvPr/>
        </p:nvGrpSpPr>
        <p:grpSpPr>
          <a:xfrm>
            <a:off x="5478473" y="2669987"/>
            <a:ext cx="2619836" cy="2338576"/>
            <a:chOff x="5478473" y="2305878"/>
            <a:chExt cx="2619836" cy="2338576"/>
          </a:xfrm>
        </p:grpSpPr>
        <p:pic>
          <p:nvPicPr>
            <p:cNvPr id="6" name="Picture 5">
              <a:extLst>
                <a:ext uri="{FF2B5EF4-FFF2-40B4-BE49-F238E27FC236}">
                  <a16:creationId xmlns:a16="http://schemas.microsoft.com/office/drawing/2014/main" id="{84283CF4-7CCF-400A-9546-A4A1FC3183C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78473" y="2305878"/>
              <a:ext cx="2619836" cy="224624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A40F3C9-65A3-4460-903F-A766734F2897}"/>
                </a:ext>
              </a:extLst>
            </p:cNvPr>
            <p:cNvSpPr txBox="1"/>
            <p:nvPr/>
          </p:nvSpPr>
          <p:spPr>
            <a:xfrm>
              <a:off x="5682806" y="4459788"/>
              <a:ext cx="2211169" cy="184666"/>
            </a:xfrm>
            <a:prstGeom prst="rect">
              <a:avLst/>
            </a:prstGeom>
            <a:noFill/>
          </p:spPr>
          <p:txBody>
            <a:bodyPr wrap="square" rtlCol="0">
              <a:spAutoFit/>
            </a:bodyPr>
            <a:lstStyle/>
            <a:p>
              <a:r>
                <a:rPr lang="en-US" sz="600" dirty="0">
                  <a:hlinkClick r:id="rId6" tooltip="http://toughcookiemommy.com/2010/12/are-children-entitled-to-privacy.html"/>
                </a:rPr>
                <a:t>This Photo</a:t>
              </a:r>
              <a:r>
                <a:rPr lang="en-US" sz="600" dirty="0"/>
                <a:t> by Unknown Author is licensed under </a:t>
              </a:r>
              <a:r>
                <a:rPr lang="en-US" sz="600" dirty="0">
                  <a:hlinkClick r:id="rId7" tooltip="https://creativecommons.org/licenses/by-nc-nd/3.0/"/>
                </a:rPr>
                <a:t>CC BY-NC-ND</a:t>
              </a:r>
              <a:endParaRPr lang="en-US" sz="600" dirty="0"/>
            </a:p>
          </p:txBody>
        </p:sp>
      </p:grpSp>
      <p:sp>
        <p:nvSpPr>
          <p:cNvPr id="5" name="TextBox 4">
            <a:extLst>
              <a:ext uri="{FF2B5EF4-FFF2-40B4-BE49-F238E27FC236}">
                <a16:creationId xmlns:a16="http://schemas.microsoft.com/office/drawing/2014/main" id="{38C5EEA1-7F5F-43C3-A7B6-4B0EB894303D}"/>
              </a:ext>
            </a:extLst>
          </p:cNvPr>
          <p:cNvSpPr txBox="1"/>
          <p:nvPr/>
        </p:nvSpPr>
        <p:spPr>
          <a:xfrm>
            <a:off x="208723" y="1116809"/>
            <a:ext cx="8623904" cy="830997"/>
          </a:xfrm>
          <a:prstGeom prst="rect">
            <a:avLst/>
          </a:prstGeom>
          <a:noFill/>
        </p:spPr>
        <p:txBody>
          <a:bodyPr wrap="square" rtlCol="0">
            <a:spAutoFit/>
          </a:bodyPr>
          <a:lstStyle/>
          <a:p>
            <a:pPr algn="ctr"/>
            <a:r>
              <a:rPr lang="en-US" sz="2400" dirty="0">
                <a:solidFill>
                  <a:schemeClr val="accent2">
                    <a:lumMod val="75000"/>
                  </a:schemeClr>
                </a:solidFill>
              </a:rPr>
              <a:t>A central aspect of the Privacy Rule is the principle of “minimum necessary” use and disclosure.</a:t>
            </a:r>
          </a:p>
        </p:txBody>
      </p:sp>
      <p:pic>
        <p:nvPicPr>
          <p:cNvPr id="8" name="HIPPA 8">
            <a:hlinkClick r:id="" action="ppaction://media"/>
            <a:extLst>
              <a:ext uri="{FF2B5EF4-FFF2-40B4-BE49-F238E27FC236}">
                <a16:creationId xmlns:a16="http://schemas.microsoft.com/office/drawing/2014/main" id="{07FE8F40-0D5D-46D2-8FCE-4C6B1862251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6913" y="1642877"/>
            <a:ext cx="849313" cy="849311"/>
          </a:xfrm>
          <a:prstGeom prst="rect">
            <a:avLst/>
          </a:prstGeom>
        </p:spPr>
      </p:pic>
    </p:spTree>
    <p:extLst>
      <p:ext uri="{BB962C8B-B14F-4D97-AF65-F5344CB8AC3E}">
        <p14:creationId xmlns:p14="http://schemas.microsoft.com/office/powerpoint/2010/main" val="2384116996"/>
      </p:ext>
    </p:extLst>
  </p:cSld>
  <p:clrMapOvr>
    <a:masterClrMapping/>
  </p:clrMapOvr>
  <mc:AlternateContent xmlns:mc="http://schemas.openxmlformats.org/markup-compatibility/2006" xmlns:p14="http://schemas.microsoft.com/office/powerpoint/2010/main">
    <mc:Choice Requires="p14">
      <p:transition spd="slow" p14:dur="2000" advClick="0" advTm="50800"/>
    </mc:Choice>
    <mc:Fallback xmlns="">
      <p:transition spd="slow" advClick="0" advTm="5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200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par>
                          <p:cTn id="7" fill="hold">
                            <p:stCondLst>
                              <p:cond delay="4100"/>
                            </p:stCondLst>
                            <p:childTnLst>
                              <p:par>
                                <p:cTn id="8" presetID="1" presetClass="mediacall" presetSubtype="0" fill="hold" nodeType="afterEffect">
                                  <p:stCondLst>
                                    <p:cond delay="0"/>
                                  </p:stCondLst>
                                  <p:childTnLst>
                                    <p:cmd type="call" cmd="playFrom(0.0)">
                                      <p:cBhvr>
                                        <p:cTn id="9" dur="461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5" grpId="0"/>
    </p:bldLst>
  </p:timing>
  <p:extLst>
    <p:ext uri="{E180D4A7-C9FB-4DFB-919C-405C955672EB}">
      <p14:showEvtLst xmlns:p14="http://schemas.microsoft.com/office/powerpoint/2010/main">
        <p14:playEvt time="4100" objId="8"/>
        <p14:stopEvt time="50283" objId="8"/>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4BDFED-4A80-470E-86E1-3BE94A233956}"/>
              </a:ext>
            </a:extLst>
          </p:cNvPr>
          <p:cNvSpPr>
            <a:spLocks noGrp="1"/>
          </p:cNvSpPr>
          <p:nvPr>
            <p:ph type="sldNum" sz="quarter" idx="12"/>
          </p:nvPr>
        </p:nvSpPr>
        <p:spPr/>
        <p:txBody>
          <a:bodyPr/>
          <a:lstStyle/>
          <a:p>
            <a:fld id="{C1640D55-031C-4AD9-A16C-4EFA2F922910}" type="slidenum">
              <a:rPr lang="en-US" smtClean="0"/>
              <a:pPr/>
              <a:t>9</a:t>
            </a:fld>
            <a:endParaRPr lang="en-US" dirty="0"/>
          </a:p>
        </p:txBody>
      </p:sp>
      <p:pic>
        <p:nvPicPr>
          <p:cNvPr id="8" name="Content Placeholder 7">
            <a:extLst>
              <a:ext uri="{FF2B5EF4-FFF2-40B4-BE49-F238E27FC236}">
                <a16:creationId xmlns:a16="http://schemas.microsoft.com/office/drawing/2014/main" id="{B580CD7F-22DB-495D-B191-B57BD74C0937}"/>
              </a:ext>
            </a:extLst>
          </p:cNvPr>
          <p:cNvPicPr>
            <a:picLocks noGrp="1" noChangeAspect="1"/>
          </p:cNvPicPr>
          <p:nvPr>
            <p:ph sz="quarter" idx="13"/>
          </p:nvPr>
        </p:nvPicPr>
        <p:blipFill>
          <a:blip r:embed="rId5">
            <a:extLst>
              <a:ext uri="{837473B0-CC2E-450A-ABE3-18F120FF3D39}">
                <a1611:picAttrSrcUrl xmlns:a1611="http://schemas.microsoft.com/office/drawing/2016/11/main" r:id="rId6"/>
              </a:ext>
            </a:extLst>
          </a:blip>
          <a:stretch>
            <a:fillRect/>
          </a:stretch>
        </p:blipFill>
        <p:spPr>
          <a:xfrm>
            <a:off x="646043" y="462120"/>
            <a:ext cx="7869307" cy="5332393"/>
          </a:xfrm>
        </p:spPr>
      </p:pic>
      <p:sp>
        <p:nvSpPr>
          <p:cNvPr id="9" name="TextBox 8">
            <a:extLst>
              <a:ext uri="{FF2B5EF4-FFF2-40B4-BE49-F238E27FC236}">
                <a16:creationId xmlns:a16="http://schemas.microsoft.com/office/drawing/2014/main" id="{741EF8D1-F198-4F4D-B5D5-B7FC5B7D501A}"/>
              </a:ext>
            </a:extLst>
          </p:cNvPr>
          <p:cNvSpPr txBox="1"/>
          <p:nvPr/>
        </p:nvSpPr>
        <p:spPr>
          <a:xfrm>
            <a:off x="3487254" y="5489712"/>
            <a:ext cx="2186884" cy="184666"/>
          </a:xfrm>
          <a:prstGeom prst="rect">
            <a:avLst/>
          </a:prstGeom>
          <a:noFill/>
        </p:spPr>
        <p:txBody>
          <a:bodyPr wrap="square" rtlCol="0">
            <a:spAutoFit/>
          </a:bodyPr>
          <a:lstStyle/>
          <a:p>
            <a:r>
              <a:rPr lang="en-US" sz="600" dirty="0">
                <a:hlinkClick r:id="rId6" tooltip="https://stylishcorpse.wordpress.com/2009/11/"/>
              </a:rPr>
              <a:t>This Photo</a:t>
            </a:r>
            <a:r>
              <a:rPr lang="en-US" sz="600" dirty="0"/>
              <a:t> by Unknown Author is licensed under </a:t>
            </a:r>
            <a:r>
              <a:rPr lang="en-US" sz="600" dirty="0">
                <a:hlinkClick r:id="rId7" tooltip="https://creativecommons.org/licenses/by-nc-sa/3.0/"/>
              </a:rPr>
              <a:t>CC BY-SA-NC</a:t>
            </a:r>
            <a:endParaRPr lang="en-US" sz="600" dirty="0"/>
          </a:p>
        </p:txBody>
      </p:sp>
      <p:pic>
        <p:nvPicPr>
          <p:cNvPr id="3" name="HIPPA 9">
            <a:hlinkClick r:id="" action="ppaction://media"/>
            <a:extLst>
              <a:ext uri="{FF2B5EF4-FFF2-40B4-BE49-F238E27FC236}">
                <a16:creationId xmlns:a16="http://schemas.microsoft.com/office/drawing/2014/main" id="{DB73BBDA-ED38-4EB5-A903-D682C0ECFE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44688" y="1938338"/>
            <a:ext cx="801688" cy="801686"/>
          </a:xfrm>
          <a:prstGeom prst="rect">
            <a:avLst/>
          </a:prstGeom>
        </p:spPr>
      </p:pic>
    </p:spTree>
    <p:extLst>
      <p:ext uri="{BB962C8B-B14F-4D97-AF65-F5344CB8AC3E}">
        <p14:creationId xmlns:p14="http://schemas.microsoft.com/office/powerpoint/2010/main" val="942956307"/>
      </p:ext>
    </p:extLst>
  </p:cSld>
  <p:clrMapOvr>
    <a:masterClrMapping/>
  </p:clrMapOvr>
  <mc:AlternateContent xmlns:mc="http://schemas.openxmlformats.org/markup-compatibility/2006" xmlns:p14="http://schemas.microsoft.com/office/powerpoint/2010/main">
    <mc:Choice Requires="p14">
      <p:transition spd="slow" p14:dur="2000" advClick="0" advTm="17777"/>
    </mc:Choice>
    <mc:Fallback xmlns="">
      <p:transition spd="slow" advClick="0" advTm="1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6006" objId="3"/>
      </p14:showEvtLst>
    </p:ext>
  </p:extLs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2">
      <a:dk1>
        <a:sysClr val="windowText" lastClr="000000"/>
      </a:dk1>
      <a:lt1>
        <a:srgbClr val="FFFFFF"/>
      </a:lt1>
      <a:dk2>
        <a:srgbClr val="004875"/>
      </a:dk2>
      <a:lt2>
        <a:srgbClr val="FFFFFF"/>
      </a:lt2>
      <a:accent1>
        <a:srgbClr val="004875"/>
      </a:accent1>
      <a:accent2>
        <a:srgbClr val="E27500"/>
      </a:accent2>
      <a:accent3>
        <a:srgbClr val="7993B7"/>
      </a:accent3>
      <a:accent4>
        <a:srgbClr val="007630"/>
      </a:accent4>
      <a:accent5>
        <a:srgbClr val="FFFFFF"/>
      </a:accent5>
      <a:accent6>
        <a:srgbClr val="FFFFFF"/>
      </a:accent6>
      <a:hlink>
        <a:srgbClr val="004875"/>
      </a:hlink>
      <a:folHlink>
        <a:srgbClr val="7993B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8cc968e8-0aeb-4c24-b729-a4daed7deb1b" xsi:nil="true"/>
    <TaxCatchAll xmlns="c39a5cb0-216e-41a0-bbeb-5bfa6ec8914d" xsi:nil="true"/>
    <Date_x0020_of_x0020_Service xmlns="8cc968e8-0aeb-4c24-b729-a4daed7deb1b" xsi:nil="true"/>
    <Expiration_x0020_Date0 xmlns="8cc968e8-0aeb-4c24-b729-a4daed7deb1b" xsi:nil="true"/>
    <Quarter xmlns="8cc968e8-0aeb-4c24-b729-a4daed7deb1b">1</Quarter>
    <Fiscal_x0020_Year xmlns="8cc968e8-0aeb-4c24-b729-a4daed7deb1b" xsi:nil="true"/>
    <lcf76f155ced4ddcb4097134ff3c332f xmlns="8cc968e8-0aeb-4c24-b729-a4daed7deb1b">
      <Terms xmlns="http://schemas.microsoft.com/office/infopath/2007/PartnerControls"/>
    </lcf76f155ced4ddcb4097134ff3c332f>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2E6A6418BD4AD54083A0C1AF659B8292" ma:contentTypeVersion="21" ma:contentTypeDescription="Create a new document." ma:contentTypeScope="" ma:versionID="c8d92e0194c718798dc3303a4fd1c58a">
  <xsd:schema xmlns:xsd="http://www.w3.org/2001/XMLSchema" xmlns:xs="http://www.w3.org/2001/XMLSchema" xmlns:p="http://schemas.microsoft.com/office/2006/metadata/properties" xmlns:ns2="8cc968e8-0aeb-4c24-b729-a4daed7deb1b" xmlns:ns3="c39a5cb0-216e-41a0-bbeb-5bfa6ec8914d" targetNamespace="http://schemas.microsoft.com/office/2006/metadata/properties" ma:root="true" ma:fieldsID="aceb73a30a2a078962836e3252dad752" ns2:_="" ns3:_="">
    <xsd:import namespace="8cc968e8-0aeb-4c24-b729-a4daed7deb1b"/>
    <xsd:import namespace="c39a5cb0-216e-41a0-bbeb-5bfa6ec8914d"/>
    <xsd:element name="properties">
      <xsd:complexType>
        <xsd:sequence>
          <xsd:element name="documentManagement">
            <xsd:complexType>
              <xsd:all>
                <xsd:element ref="ns2:Document_x0020_Type" minOccurs="0"/>
                <xsd:element ref="ns2:Expiration_x0020_Date0" minOccurs="0"/>
                <xsd:element ref="ns2:Quarter" minOccurs="0"/>
                <xsd:element ref="ns2:Date_x0020_of_x0020_Service" minOccurs="0"/>
                <xsd:element ref="ns2:Fiscal_x0020_Year" minOccurs="0"/>
                <xsd:element ref="ns2:MediaServiceMetadata" minOccurs="0"/>
                <xsd:element ref="ns2:MediaServiceFastMetadata"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968e8-0aeb-4c24-b729-a4daed7deb1b" elementFormDefault="qualified">
    <xsd:import namespace="http://schemas.microsoft.com/office/2006/documentManagement/types"/>
    <xsd:import namespace="http://schemas.microsoft.com/office/infopath/2007/PartnerControls"/>
    <xsd:element name="Document_x0020_Type" ma:index="8" nillable="true" ma:displayName="Waiver Type" ma:list="{c2e2b7aa-91e4-4a32-9714-503bff216a35}" ma:internalName="Document_x0020_Type" ma:readOnly="false" ma:showField="Title">
      <xsd:simpleType>
        <xsd:restriction base="dms:Lookup"/>
      </xsd:simpleType>
    </xsd:element>
    <xsd:element name="Expiration_x0020_Date0" ma:index="9" nillable="true" ma:displayName="Expiration Date" ma:format="DateOnly" ma:internalName="Expiration_x0020_Date0" ma:readOnly="false">
      <xsd:simpleType>
        <xsd:restriction base="dms:DateTime"/>
      </xsd:simpleType>
    </xsd:element>
    <xsd:element name="Quarter" ma:index="10" nillable="true" ma:displayName="Quarter" ma:default="1" ma:format="Dropdown" ma:internalName="Quarter" ma:readOnly="false">
      <xsd:simpleType>
        <xsd:restriction base="dms:Choice">
          <xsd:enumeration value="1"/>
          <xsd:enumeration value="2"/>
          <xsd:enumeration value="3"/>
          <xsd:enumeration value="4"/>
        </xsd:restriction>
      </xsd:simpleType>
    </xsd:element>
    <xsd:element name="Date_x0020_of_x0020_Service" ma:index="11" nillable="true" ma:displayName="Date of Service" ma:format="DateOnly" ma:internalName="Date_x0020_of_x0020_Service" ma:readOnly="false">
      <xsd:simpleType>
        <xsd:restriction base="dms:DateTime"/>
      </xsd:simpleType>
    </xsd:element>
    <xsd:element name="Fiscal_x0020_Year" ma:index="12" nillable="true" ma:displayName="Fiscal Year" ma:format="Dropdown" ma:internalName="Fiscal_x0020_Year" ma:readOnly="false">
      <xsd:simpleType>
        <xsd:restriction base="dms:Choice">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8bc23c-73ae-48f5-81c7-e74dd28c82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9a5cb0-216e-41a0-bbeb-5bfa6ec891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c42949-7378-463b-a716-07cd72e5b7b1}" ma:internalName="TaxCatchAll" ma:showField="CatchAllData" ma:web="c39a5cb0-216e-41a0-bbeb-5bfa6ec891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B781EE-FCB7-4E87-A228-460A74E183A5}">
  <ds:schemaRefs>
    <ds:schemaRef ds:uri="http://purl.org/dc/elements/1.1/"/>
    <ds:schemaRef ds:uri="http://schemas.microsoft.com/office/2006/documentManagement/types"/>
    <ds:schemaRef ds:uri="http://purl.org/dc/terms/"/>
    <ds:schemaRef ds:uri="http://purl.org/dc/dcmitype/"/>
    <ds:schemaRef ds:uri="8cc968e8-0aeb-4c24-b729-a4daed7deb1b"/>
    <ds:schemaRef ds:uri="http://schemas.microsoft.com/office/infopath/2007/PartnerControls"/>
    <ds:schemaRef ds:uri="http://schemas.microsoft.com/office/2006/metadata/properties"/>
    <ds:schemaRef ds:uri="http://schemas.openxmlformats.org/package/2006/metadata/core-properties"/>
    <ds:schemaRef ds:uri="c39a5cb0-216e-41a0-bbeb-5bfa6ec8914d"/>
    <ds:schemaRef ds:uri="http://www.w3.org/XML/1998/namespace"/>
  </ds:schemaRefs>
</ds:datastoreItem>
</file>

<file path=customXml/itemProps2.xml><?xml version="1.0" encoding="utf-8"?>
<ds:datastoreItem xmlns:ds="http://schemas.openxmlformats.org/officeDocument/2006/customXml" ds:itemID="{76062857-E401-4F22-8F42-C332D4AA47B8}">
  <ds:schemaRefs>
    <ds:schemaRef ds:uri="http://schemas.microsoft.com/sharepoint/v3/contenttype/forms"/>
  </ds:schemaRefs>
</ds:datastoreItem>
</file>

<file path=customXml/itemProps3.xml><?xml version="1.0" encoding="utf-8"?>
<ds:datastoreItem xmlns:ds="http://schemas.openxmlformats.org/officeDocument/2006/customXml" ds:itemID="{AEE8D35C-D432-4464-B487-B14AEA0E3E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968e8-0aeb-4c24-b729-a4daed7deb1b"/>
    <ds:schemaRef ds:uri="c39a5cb0-216e-41a0-bbeb-5bfa6ec8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4783</TotalTime>
  <Words>2091</Words>
  <Application>Microsoft Office PowerPoint</Application>
  <PresentationFormat>On-screen Show (4:3)</PresentationFormat>
  <Paragraphs>192</Paragraphs>
  <Slides>18</Slides>
  <Notes>16</Notes>
  <HiddenSlides>0</HiddenSlides>
  <MMClips>17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Wingdings</vt:lpstr>
      <vt:lpstr>Custom Design</vt:lpstr>
      <vt:lpstr>1_Custom Design</vt:lpstr>
      <vt:lpstr>HIPAA CONFIDENTIALITY ABUSE, NEGLECT AND EXPLOITATION</vt:lpstr>
      <vt:lpstr>What is HIPAA?</vt:lpstr>
      <vt:lpstr>Privacy Rule</vt:lpstr>
      <vt:lpstr>What are Examples of PHI?</vt:lpstr>
      <vt:lpstr>Who Needs Training and Why?</vt:lpstr>
      <vt:lpstr>Who Helps Regulate PHI?</vt:lpstr>
      <vt:lpstr>Examples of Direct/Indirect Identifiers</vt:lpstr>
      <vt:lpstr>How HIPAA Protects PHI</vt:lpstr>
      <vt:lpstr>PowerPoint Presentation</vt:lpstr>
      <vt:lpstr>Avoid!</vt:lpstr>
      <vt:lpstr>You Should….</vt:lpstr>
      <vt:lpstr>What are the Consequences?</vt:lpstr>
      <vt:lpstr>What are the Consequences? (Cont’d)</vt:lpstr>
      <vt:lpstr>What is a Vulnerable Adult?</vt:lpstr>
      <vt:lpstr>What is a Vulnerable Adult? (Cont’d)</vt:lpstr>
      <vt:lpstr>Abuse, Neglect and Exploitation Training</vt:lpstr>
      <vt:lpstr>A.N.E. Training (Cont’d)</vt:lpstr>
      <vt:lpstr>PowerPoint Presentation</vt:lpstr>
    </vt:vector>
  </TitlesOfParts>
  <Company>SCDHHS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SCDHHS</dc:creator>
  <cp:lastModifiedBy>Anika Robinson</cp:lastModifiedBy>
  <cp:revision>206</cp:revision>
  <cp:lastPrinted>2015-11-09T16:16:33Z</cp:lastPrinted>
  <dcterms:created xsi:type="dcterms:W3CDTF">2015-09-08T13:47:15Z</dcterms:created>
  <dcterms:modified xsi:type="dcterms:W3CDTF">2022-11-28T16:50:45Z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b28be5da-ae3f-43e9-a5f2-bf11eadd2683</vt:lpwstr>
  </property>
  <property fmtid="{D5CDD505-2E9C-101B-9397-08002B2CF9AE}" pid="3" name="ContentTypeId">
    <vt:lpwstr>0x0101002E6A6418BD4AD54083A0C1AF659B8292</vt:lpwstr>
  </property>
</Properties>
</file>