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5"/>
    <p:sldMasterId id="2147483723" r:id="rId6"/>
  </p:sldMasterIdLst>
  <p:notesMasterIdLst>
    <p:notesMasterId r:id="rId16"/>
  </p:notesMasterIdLst>
  <p:sldIdLst>
    <p:sldId id="265" r:id="rId7"/>
    <p:sldId id="266" r:id="rId8"/>
    <p:sldId id="269" r:id="rId9"/>
    <p:sldId id="270" r:id="rId10"/>
    <p:sldId id="271" r:id="rId11"/>
    <p:sldId id="272" r:id="rId12"/>
    <p:sldId id="273" r:id="rId13"/>
    <p:sldId id="274" r:id="rId14"/>
    <p:sldId id="26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500"/>
    <a:srgbClr val="007630"/>
    <a:srgbClr val="004875"/>
    <a:srgbClr val="FFC50D"/>
    <a:srgbClr val="799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1" autoAdjust="0"/>
    <p:restoredTop sz="86132" autoAdjust="0"/>
  </p:normalViewPr>
  <p:slideViewPr>
    <p:cSldViewPr snapToGrid="0">
      <p:cViewPr varScale="1">
        <p:scale>
          <a:sx n="69" d="100"/>
          <a:sy n="69" d="100"/>
        </p:scale>
        <p:origin x="113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39C5DD-5BA6-4149-AC3E-6D50A9D77D19}" type="datetimeFigureOut">
              <a:rPr lang="en-US" smtClean="0"/>
              <a:t>3/19/2020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230204-478F-4DFD-97BB-57A3583ACF74}" type="slidenum">
              <a:rPr lang="en-US" smtClean="0"/>
              <a:t>‹#›</a:t>
            </a:fld>
            <a:endParaRPr lang="en-US"/>
          </a:p>
        </p:txBody>
      </p:sp>
    </p:spTree>
    <p:extLst>
      <p:ext uri="{BB962C8B-B14F-4D97-AF65-F5344CB8AC3E}">
        <p14:creationId xmlns:p14="http://schemas.microsoft.com/office/powerpoint/2010/main" val="162809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will review Level of Care evaluations for the Community Supports Waiver.</a:t>
            </a:r>
          </a:p>
        </p:txBody>
      </p:sp>
      <p:sp>
        <p:nvSpPr>
          <p:cNvPr id="4" name="Slide Number Placeholder 3"/>
          <p:cNvSpPr>
            <a:spLocks noGrp="1"/>
          </p:cNvSpPr>
          <p:nvPr>
            <p:ph type="sldNum" sz="quarter" idx="5"/>
          </p:nvPr>
        </p:nvSpPr>
        <p:spPr/>
        <p:txBody>
          <a:bodyPr/>
          <a:lstStyle/>
          <a:p>
            <a:fld id="{DB230204-478F-4DFD-97BB-57A3583ACF74}" type="slidenum">
              <a:rPr lang="en-US" smtClean="0"/>
              <a:t>1</a:t>
            </a:fld>
            <a:endParaRPr lang="en-US"/>
          </a:p>
        </p:txBody>
      </p:sp>
    </p:spTree>
    <p:extLst>
      <p:ext uri="{BB962C8B-B14F-4D97-AF65-F5344CB8AC3E}">
        <p14:creationId xmlns:p14="http://schemas.microsoft.com/office/powerpoint/2010/main" val="66881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be enrolled in the Community Supports Waiver, the participant must have an intellectual disability or related disability as determined by the South Carolina Department of Disabilities and Special Needs.  They must also be eligible to receive Medicaid, be allocated a waiver slot, choose to receive services in his/her home and community; and meet Intermediate Care Facility for Individuals with Intellectual Disabilities or ICF/IID Level of Care.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2</a:t>
            </a:fld>
            <a:endParaRPr lang="en-US"/>
          </a:p>
        </p:txBody>
      </p:sp>
    </p:spTree>
    <p:extLst>
      <p:ext uri="{BB962C8B-B14F-4D97-AF65-F5344CB8AC3E}">
        <p14:creationId xmlns:p14="http://schemas.microsoft.com/office/powerpoint/2010/main" val="190479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SCDDSN Eligibility Division makes the initial determination of ICF/IID Level of Care. The Waiver Case Manager must complete an initial CS Waiver Level of Care and submit it to the SCDDSN Eligibility Division for approval.  In addition, the Waiver Case Manager must forward records that support the Level of Care.  Once the information is received, the SCDDSN Eligibility Division will review the information and when the Level of Care determination has been made, the SCDDSN Eligibility Division will certify if the person meets ICF/IID Level of Care criteria or 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Community Supports Waiver Manual for recommended records to include.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3</a:t>
            </a:fld>
            <a:endParaRPr lang="en-US"/>
          </a:p>
        </p:txBody>
      </p:sp>
    </p:spTree>
    <p:extLst>
      <p:ext uri="{BB962C8B-B14F-4D97-AF65-F5344CB8AC3E}">
        <p14:creationId xmlns:p14="http://schemas.microsoft.com/office/powerpoint/2010/main" val="419447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Waiver Enrollment must occur within 30 calendar days of the Level of Care Determination date.  If the potential individual’s Level of Care Determination was completed 30 calendar days or more prior to waiver enrollment, a new SCDDSN Certification Letter must be issued.  If a Waiver applicant’s Level of Care has expired prior to enrollment in the Community Supports Waiver, a recertification does not have to be done immediately.   As long as enrollment occurs within 180 days of the initial Level of Care, it may be updated once all enrollment issues have been resolved.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CS Waiver Manual for more specific information relating to enrollments.</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4</a:t>
            </a:fld>
            <a:endParaRPr lang="en-US"/>
          </a:p>
        </p:txBody>
      </p:sp>
    </p:spTree>
    <p:extLst>
      <p:ext uri="{BB962C8B-B14F-4D97-AF65-F5344CB8AC3E}">
        <p14:creationId xmlns:p14="http://schemas.microsoft.com/office/powerpoint/2010/main" val="426114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individual must be evaluated at least every 365 calendar days from the plan date and certified to meet ICF/IID Level of Care in order to continue to receive services funded through the Community Supports Waiver. You will be responsible for completing annual re-evaluations and certifications on all participants except for those who are eligible on a time-limited basis.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the CS Waiver Manual for more specific information relating to Level of Care Re-evaluations/Re-determinations.  </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5</a:t>
            </a:fld>
            <a:endParaRPr lang="en-US"/>
          </a:p>
        </p:txBody>
      </p:sp>
    </p:spTree>
    <p:extLst>
      <p:ext uri="{BB962C8B-B14F-4D97-AF65-F5344CB8AC3E}">
        <p14:creationId xmlns:p14="http://schemas.microsoft.com/office/powerpoint/2010/main" val="154314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participants not enrolled in the CS Waiver, the Waiver Case Manager is responsible for the annual re-evaluation of ICF/IID Level of Care. These re-evaluations must be conducted within 365 calendar days of the previous Level of Care Determination/Assessment date. The review will, at a minimum, consist of a review of the most recent psychological, social and medical information along with a review of the current Individualized Family Service Plan (IFSP) or Family Service Plan (FSP), Support Plan, and/or Individualized Education Plan (IEP).</a:t>
            </a:r>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6</a:t>
            </a:fld>
            <a:endParaRPr lang="en-US"/>
          </a:p>
        </p:txBody>
      </p:sp>
    </p:spTree>
    <p:extLst>
      <p:ext uri="{BB962C8B-B14F-4D97-AF65-F5344CB8AC3E}">
        <p14:creationId xmlns:p14="http://schemas.microsoft.com/office/powerpoint/2010/main" val="173668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 review of the information, you must complete the Level of Care Determination for ICF/IID.  All decisions must be reviewed by your Supervisor or the Executive Director of your DSN Board/Provider. All Level of Care re-evaluations must be documented along with the review from the Supervisor or Executive Director. Once the Supervisory review is complete, the Level of Care Determination for ICF/IID should be placed in the participant’s file.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7</a:t>
            </a:fld>
            <a:endParaRPr lang="en-US"/>
          </a:p>
        </p:txBody>
      </p:sp>
    </p:spTree>
    <p:extLst>
      <p:ext uri="{BB962C8B-B14F-4D97-AF65-F5344CB8AC3E}">
        <p14:creationId xmlns:p14="http://schemas.microsoft.com/office/powerpoint/2010/main" val="121895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concludes the Community Supports Waiver Level of Care annual training.  Please see your Supervisor for any additional questions or concerns.</a:t>
            </a:r>
          </a:p>
          <a:p>
            <a:endParaRPr lang="en-US" dirty="0"/>
          </a:p>
        </p:txBody>
      </p:sp>
      <p:sp>
        <p:nvSpPr>
          <p:cNvPr id="4" name="Slide Number Placeholder 3"/>
          <p:cNvSpPr>
            <a:spLocks noGrp="1"/>
          </p:cNvSpPr>
          <p:nvPr>
            <p:ph type="sldNum" sz="quarter" idx="5"/>
          </p:nvPr>
        </p:nvSpPr>
        <p:spPr/>
        <p:txBody>
          <a:bodyPr/>
          <a:lstStyle/>
          <a:p>
            <a:fld id="{DB230204-478F-4DFD-97BB-57A3583ACF74}" type="slidenum">
              <a:rPr lang="en-US" smtClean="0"/>
              <a:t>8</a:t>
            </a:fld>
            <a:endParaRPr lang="en-US"/>
          </a:p>
        </p:txBody>
      </p:sp>
    </p:spTree>
    <p:extLst>
      <p:ext uri="{BB962C8B-B14F-4D97-AF65-F5344CB8AC3E}">
        <p14:creationId xmlns:p14="http://schemas.microsoft.com/office/powerpoint/2010/main" val="240575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888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3733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9144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0"/>
          </p:nvPr>
        </p:nvSpPr>
        <p:spPr/>
        <p:txBody>
          <a:body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636997" y="3133725"/>
            <a:ext cx="7878353"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87248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23198"/>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23198"/>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57132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9854"/>
          </a:xfrm>
        </p:spPr>
        <p:txBody>
          <a:bodyPr/>
          <a:lstStyle/>
          <a:p>
            <a:r>
              <a:rPr lang="en-US"/>
              <a:t>Click to edit Master title style</a:t>
            </a:r>
          </a:p>
        </p:txBody>
      </p:sp>
      <p:sp>
        <p:nvSpPr>
          <p:cNvPr id="3" name="Text Placeholder 2"/>
          <p:cNvSpPr>
            <a:spLocks noGrp="1"/>
          </p:cNvSpPr>
          <p:nvPr>
            <p:ph type="body" idx="1"/>
          </p:nvPr>
        </p:nvSpPr>
        <p:spPr>
          <a:xfrm>
            <a:off x="630238" y="128313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107043"/>
            <a:ext cx="386873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8313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07043"/>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7168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a:p>
        </p:txBody>
      </p:sp>
      <p:sp>
        <p:nvSpPr>
          <p:cNvPr id="7" name="Content Placeholder 6"/>
          <p:cNvSpPr>
            <a:spLocks noGrp="1"/>
          </p:cNvSpPr>
          <p:nvPr>
            <p:ph sz="quarter" idx="13" hasCustomPrompt="1"/>
          </p:nvPr>
        </p:nvSpPr>
        <p:spPr>
          <a:xfrm>
            <a:off x="628650" y="1304925"/>
            <a:ext cx="78867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803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616449" y="503238"/>
            <a:ext cx="7898901"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237015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3448328" y="2306871"/>
            <a:ext cx="2247345" cy="2244258"/>
          </a:xfrm>
          <a:prstGeom prst="rect">
            <a:avLst/>
          </a:prstGeom>
          <a:noFill/>
          <a:ln w="9525">
            <a:noFill/>
            <a:miter lim="800000"/>
            <a:headEnd/>
            <a:tailEnd/>
          </a:ln>
        </p:spPr>
      </p:pic>
      <p:sp>
        <p:nvSpPr>
          <p:cNvPr id="5" name="Rectangle 4"/>
          <p:cNvSpPr/>
          <p:nvPr userDrawn="1"/>
        </p:nvSpPr>
        <p:spPr>
          <a:xfrm>
            <a:off x="0" y="0"/>
            <a:ext cx="9144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40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E275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3200" b="1" spc="-50" baseline="0">
                <a:solidFill>
                  <a:srgbClr val="004875"/>
                </a:solidFill>
                <a:latin typeface="+mn-lt"/>
              </a:defRPr>
            </a:lvl1pPr>
          </a:lstStyle>
          <a:p>
            <a:r>
              <a:rPr lang="en-US" dirty="0"/>
              <a:t>Title of Presentation</a:t>
            </a:r>
          </a:p>
        </p:txBody>
      </p:sp>
      <p:cxnSp>
        <p:nvCxnSpPr>
          <p:cNvPr id="9" name="Straight Connector 8"/>
          <p:cNvCxnSpPr/>
          <p:nvPr/>
        </p:nvCxnSpPr>
        <p:spPr>
          <a:xfrm>
            <a:off x="905744" y="4343400"/>
            <a:ext cx="7406640" cy="0"/>
          </a:xfrm>
          <a:prstGeom prst="line">
            <a:avLst/>
          </a:prstGeom>
          <a:ln w="9525">
            <a:solidFill>
              <a:srgbClr val="00487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3254" y="725863"/>
            <a:ext cx="2623506" cy="446313"/>
          </a:xfrm>
          <a:prstGeom prst="rect">
            <a:avLst/>
          </a:prstGeom>
        </p:spPr>
      </p:pic>
      <p:sp>
        <p:nvSpPr>
          <p:cNvPr id="4" name="Text Placeholder 3"/>
          <p:cNvSpPr>
            <a:spLocks noGrp="1"/>
          </p:cNvSpPr>
          <p:nvPr>
            <p:ph type="body" sz="quarter" idx="10" hasCustomPrompt="1"/>
          </p:nvPr>
        </p:nvSpPr>
        <p:spPr>
          <a:xfrm>
            <a:off x="833826" y="4596242"/>
            <a:ext cx="7543800" cy="1601358"/>
          </a:xfrm>
        </p:spPr>
        <p:txBody>
          <a:bodyPr>
            <a:normAutofit/>
          </a:bodyPr>
          <a:lstStyle>
            <a:lvl1pPr marL="0" indent="0" algn="ctr">
              <a:spcBef>
                <a:spcPts val="600"/>
              </a:spcBef>
              <a:buFontTx/>
              <a:buNone/>
              <a:defRPr sz="2000" baseline="0">
                <a:solidFill>
                  <a:srgbClr val="E27500"/>
                </a:solidFill>
              </a:defRPr>
            </a:lvl1pPr>
          </a:lstStyle>
          <a:p>
            <a:pPr lvl="0"/>
            <a:r>
              <a:rPr lang="en-US" dirty="0"/>
              <a:t>Presenter Name</a:t>
            </a:r>
          </a:p>
          <a:p>
            <a:pPr lvl="0"/>
            <a:r>
              <a:rPr lang="en-US" dirty="0"/>
              <a:t>Title, Organization</a:t>
            </a:r>
          </a:p>
          <a:p>
            <a:pPr lvl="0"/>
            <a:r>
              <a:rPr lang="en-US" dirty="0"/>
              <a:t>Date of Presentation</a:t>
            </a:r>
          </a:p>
        </p:txBody>
      </p:sp>
    </p:spTree>
    <p:extLst>
      <p:ext uri="{BB962C8B-B14F-4D97-AF65-F5344CB8AC3E}">
        <p14:creationId xmlns:p14="http://schemas.microsoft.com/office/powerpoint/2010/main" val="347707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8640" y="1215367"/>
            <a:ext cx="796671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628650" y="6197511"/>
            <a:ext cx="78867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28650" y="6356350"/>
            <a:ext cx="2133475" cy="362949"/>
          </a:xfrm>
          <a:prstGeom prst="rect">
            <a:avLst/>
          </a:prstGeom>
        </p:spPr>
      </p:pic>
    </p:spTree>
    <p:extLst>
      <p:ext uri="{BB962C8B-B14F-4D97-AF65-F5344CB8AC3E}">
        <p14:creationId xmlns:p14="http://schemas.microsoft.com/office/powerpoint/2010/main" val="2674790223"/>
      </p:ext>
    </p:extLst>
  </p:cSld>
  <p:clrMap bg1="lt1" tx1="dk1" bg2="lt2" tx2="dk2" accent1="accent1" accent2="accent2" accent3="accent3" accent4="accent4" accent5="accent5" accent6="accent6" hlink="hlink" folHlink="folHlink"/>
  <p:sldLayoutIdLst>
    <p:sldLayoutId id="2147483713" r:id="rId1"/>
    <p:sldLayoutId id="2147483719" r:id="rId2"/>
    <p:sldLayoutId id="2147483737" r:id="rId3"/>
    <p:sldLayoutId id="2147483715" r:id="rId4"/>
    <p:sldLayoutId id="2147483716" r:id="rId5"/>
    <p:sldLayoutId id="2147483717" r:id="rId6"/>
    <p:sldLayoutId id="2147483718" r:id="rId7"/>
    <p:sldLayoutId id="2147483736" r:id="rId8"/>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DDD7A-47EC-401D-B3A3-E89E6A2F782D}" type="slidenum">
              <a:rPr lang="en-US" smtClean="0"/>
              <a:t>‹#›</a:t>
            </a:fld>
            <a:endParaRPr lang="en-US"/>
          </a:p>
        </p:txBody>
      </p:sp>
    </p:spTree>
    <p:extLst>
      <p:ext uri="{BB962C8B-B14F-4D97-AF65-F5344CB8AC3E}">
        <p14:creationId xmlns:p14="http://schemas.microsoft.com/office/powerpoint/2010/main" val="3044029153"/>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notesSlide" Target="../notesSlides/notesSlide3.xml"/><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3.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creativecommons.org/licenses/by/2.0/?ref=ccsearch&amp;atype=rich" TargetMode="External"/><Relationship Id="rId3" Type="http://schemas.openxmlformats.org/officeDocument/2006/relationships/slideLayout" Target="../slideLayouts/slideLayout2.xml"/><Relationship Id="rId7" Type="http://schemas.openxmlformats.org/officeDocument/2006/relationships/hyperlink" Target="https://creativecommons.org/licenses/by-nc-nd/4.0/?ref=ccsearch&amp;atype=rich" TargetMode="External"/><Relationship Id="rId12" Type="http://schemas.openxmlformats.org/officeDocument/2006/relationships/hyperlink" Target="https://www.flickr.com/people/alancleaver/" TargetMode="External"/><Relationship Id="rId2" Type="http://schemas.microsoft.com/office/2007/relationships/media" Target="../media/media5.m4a"/><Relationship Id="rId16" Type="http://schemas.openxmlformats.org/officeDocument/2006/relationships/image" Target="../media/image4.png"/><Relationship Id="rId1" Type="http://schemas.openxmlformats.org/officeDocument/2006/relationships/audio" Target="NULL" TargetMode="External"/><Relationship Id="rId6" Type="http://schemas.openxmlformats.org/officeDocument/2006/relationships/hyperlink" Target="https://www.behance.net/gallery/74628879/FEBRUARY-2019-PRINTABLE-CALENDAR" TargetMode="External"/><Relationship Id="rId11" Type="http://schemas.openxmlformats.org/officeDocument/2006/relationships/hyperlink" Target="https://www.flickr.com/photos/alancleaver/4102645583/" TargetMode="External"/><Relationship Id="rId5" Type="http://schemas.openxmlformats.org/officeDocument/2006/relationships/image" Target="../media/image14.jpg"/><Relationship Id="rId15" Type="http://schemas.openxmlformats.org/officeDocument/2006/relationships/image" Target="../media/image19.sv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25.svg"/><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notesSlide" Target="../notesSlides/notesSlide6.xml"/><Relationship Id="rId9" Type="http://schemas.openxmlformats.org/officeDocument/2006/relationships/image" Target="../media/image22.pn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sa/2.0/?ref=ccsearch&amp;atype=rich" TargetMode="External"/><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www.flickr.com/photos/75575129@N00" TargetMode="External"/><Relationship Id="rId12" Type="http://schemas.openxmlformats.org/officeDocument/2006/relationships/image" Target="../media/image9.svg"/><Relationship Id="rId2" Type="http://schemas.microsoft.com/office/2007/relationships/media" Target="../media/media7.m4a"/><Relationship Id="rId1" Type="http://schemas.openxmlformats.org/officeDocument/2006/relationships/audio" Target="NULL" TargetMode="External"/><Relationship Id="rId6" Type="http://schemas.openxmlformats.org/officeDocument/2006/relationships/hyperlink" Target="https://www.flickr.com/photos/75575129@N00/1333823484" TargetMode="External"/><Relationship Id="rId11" Type="http://schemas.openxmlformats.org/officeDocument/2006/relationships/image" Target="../media/image8.png"/><Relationship Id="rId5" Type="http://schemas.openxmlformats.org/officeDocument/2006/relationships/image" Target="../media/image28.jpg"/><Relationship Id="rId10" Type="http://schemas.openxmlformats.org/officeDocument/2006/relationships/image" Target="../media/image13.svg"/><Relationship Id="rId4" Type="http://schemas.openxmlformats.org/officeDocument/2006/relationships/notesSlide" Target="../notesSlides/notesSlide7.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8.m4a"/><Relationship Id="rId1" Type="http://schemas.openxmlformats.org/officeDocument/2006/relationships/audio" Target="NULL" TargetMode="Externa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Level of Care - Community Supports (CS) Waiver</a:t>
            </a:r>
          </a:p>
        </p:txBody>
      </p:sp>
      <p:sp>
        <p:nvSpPr>
          <p:cNvPr id="4" name="TextBox 3">
            <a:extLst>
              <a:ext uri="{FF2B5EF4-FFF2-40B4-BE49-F238E27FC236}">
                <a16:creationId xmlns:a16="http://schemas.microsoft.com/office/drawing/2014/main" id="{39D62189-A660-47B5-ACB1-171D824B293A}"/>
              </a:ext>
            </a:extLst>
          </p:cNvPr>
          <p:cNvSpPr txBox="1"/>
          <p:nvPr/>
        </p:nvSpPr>
        <p:spPr>
          <a:xfrm>
            <a:off x="6746578" y="5947442"/>
            <a:ext cx="2302810" cy="369332"/>
          </a:xfrm>
          <a:prstGeom prst="rect">
            <a:avLst/>
          </a:prstGeom>
          <a:noFill/>
        </p:spPr>
        <p:txBody>
          <a:bodyPr wrap="none" rtlCol="0">
            <a:spAutoFit/>
          </a:bodyPr>
          <a:lstStyle/>
          <a:p>
            <a:r>
              <a:rPr lang="en-US" dirty="0"/>
              <a:t>Version 1.0 (07/01/20)</a:t>
            </a:r>
          </a:p>
        </p:txBody>
      </p:sp>
      <p:pic>
        <p:nvPicPr>
          <p:cNvPr id="3" name="Recorded Sound">
            <a:hlinkClick r:id="" action="ppaction://media"/>
            <a:extLst>
              <a:ext uri="{FF2B5EF4-FFF2-40B4-BE49-F238E27FC236}">
                <a16:creationId xmlns:a16="http://schemas.microsoft.com/office/drawing/2014/main" id="{918BACBD-DAEC-47EB-9216-4A48D10129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57231" y="1932432"/>
            <a:ext cx="609600" cy="609600"/>
          </a:xfrm>
          <a:prstGeom prst="rect">
            <a:avLst/>
          </a:prstGeom>
        </p:spPr>
      </p:pic>
    </p:spTree>
    <p:extLst>
      <p:ext uri="{BB962C8B-B14F-4D97-AF65-F5344CB8AC3E}">
        <p14:creationId xmlns:p14="http://schemas.microsoft.com/office/powerpoint/2010/main" val="30895458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 Supports Waiver Enrollment</a:t>
            </a:r>
          </a:p>
        </p:txBody>
      </p:sp>
      <p:sp>
        <p:nvSpPr>
          <p:cNvPr id="4" name="Slide Number Placeholder 3"/>
          <p:cNvSpPr>
            <a:spLocks noGrp="1"/>
          </p:cNvSpPr>
          <p:nvPr>
            <p:ph type="sldNum" sz="quarter" idx="10"/>
          </p:nvPr>
        </p:nvSpPr>
        <p:spPr/>
        <p:txBody>
          <a:bodyPr/>
          <a:lstStyle/>
          <a:p>
            <a:fld id="{C1640D55-031C-4AD9-A16C-4EFA2F922910}" type="slidenum">
              <a:rPr lang="en-US" smtClean="0"/>
              <a:pPr/>
              <a:t>2</a:t>
            </a:fld>
            <a:endParaRPr lang="en-US" dirty="0"/>
          </a:p>
        </p:txBody>
      </p:sp>
      <p:sp>
        <p:nvSpPr>
          <p:cNvPr id="14" name="TextBox 13">
            <a:extLst>
              <a:ext uri="{FF2B5EF4-FFF2-40B4-BE49-F238E27FC236}">
                <a16:creationId xmlns:a16="http://schemas.microsoft.com/office/drawing/2014/main" id="{47034036-4EBE-445D-B1E9-8EAEEC5E8F48}"/>
              </a:ext>
            </a:extLst>
          </p:cNvPr>
          <p:cNvSpPr txBox="1"/>
          <p:nvPr/>
        </p:nvSpPr>
        <p:spPr>
          <a:xfrm>
            <a:off x="131518" y="3101605"/>
            <a:ext cx="3233984" cy="727571"/>
          </a:xfrm>
          <a:prstGeom prst="rect">
            <a:avLst/>
          </a:prstGeom>
          <a:noFill/>
        </p:spPr>
        <p:txBody>
          <a:bodyPr wrap="square" rtlCol="0">
            <a:spAutoFit/>
          </a:bodyPr>
          <a:lstStyle/>
          <a:p>
            <a:pPr>
              <a:lnSpc>
                <a:spcPct val="200000"/>
              </a:lnSpc>
            </a:pPr>
            <a:r>
              <a:rPr lang="en-US" sz="2400" b="1" dirty="0">
                <a:solidFill>
                  <a:srgbClr val="007630"/>
                </a:solidFill>
              </a:rPr>
              <a:t>			Waiver Slot</a:t>
            </a:r>
            <a:r>
              <a:rPr lang="en-US" sz="2400" b="1" dirty="0">
                <a:solidFill>
                  <a:srgbClr val="004875"/>
                </a:solidFill>
              </a:rPr>
              <a:t> </a:t>
            </a:r>
          </a:p>
        </p:txBody>
      </p:sp>
      <p:pic>
        <p:nvPicPr>
          <p:cNvPr id="7" name="Picture 6">
            <a:extLst>
              <a:ext uri="{FF2B5EF4-FFF2-40B4-BE49-F238E27FC236}">
                <a16:creationId xmlns:a16="http://schemas.microsoft.com/office/drawing/2014/main" id="{C8CEDE6D-5634-405C-B43E-813237BA49C5}"/>
              </a:ext>
            </a:extLst>
          </p:cNvPr>
          <p:cNvPicPr>
            <a:picLocks noChangeAspect="1"/>
          </p:cNvPicPr>
          <p:nvPr/>
        </p:nvPicPr>
        <p:blipFill>
          <a:blip r:embed="rId5"/>
          <a:stretch>
            <a:fillRect/>
          </a:stretch>
        </p:blipFill>
        <p:spPr>
          <a:xfrm>
            <a:off x="4547852" y="2359791"/>
            <a:ext cx="4248731" cy="3199423"/>
          </a:xfrm>
          <a:prstGeom prst="rect">
            <a:avLst/>
          </a:prstGeom>
          <a:ln>
            <a:noFill/>
          </a:ln>
          <a:effectLst>
            <a:outerShdw blurRad="292100" dist="139700" dir="2700000" algn="tl" rotWithShape="0">
              <a:srgbClr val="333333">
                <a:alpha val="65000"/>
              </a:srgbClr>
            </a:outerShdw>
          </a:effectLst>
        </p:spPr>
      </p:pic>
      <p:pic>
        <p:nvPicPr>
          <p:cNvPr id="5" name="Recorded Sound">
            <a:hlinkClick r:id="" action="ppaction://media"/>
            <a:extLst>
              <a:ext uri="{FF2B5EF4-FFF2-40B4-BE49-F238E27FC236}">
                <a16:creationId xmlns:a16="http://schemas.microsoft.com/office/drawing/2014/main" id="{39BEBDC6-212F-4DE0-BF3C-4489C3528F74}"/>
              </a:ext>
            </a:extLst>
          </p:cNvPr>
          <p:cNvPicPr>
            <a:picLocks noChangeAspect="1"/>
          </p:cNvPicPr>
          <p:nvPr>
            <a:audioFile r:link="rId1"/>
            <p:extLst>
              <p:ext uri="{DAA4B4D4-6D71-4841-9C94-3DE7FCFB9230}">
                <p14:media xmlns:p14="http://schemas.microsoft.com/office/powerpoint/2010/main" r:embed="rId2">
                  <p14:trim end="121448.4897"/>
                </p14:media>
              </p:ext>
            </p:extLst>
          </p:nvPr>
        </p:nvPicPr>
        <p:blipFill>
          <a:blip r:embed="rId6"/>
          <a:stretch>
            <a:fillRect/>
          </a:stretch>
        </p:blipFill>
        <p:spPr>
          <a:xfrm>
            <a:off x="7905750" y="1342190"/>
            <a:ext cx="609600" cy="609600"/>
          </a:xfrm>
          <a:prstGeom prst="rect">
            <a:avLst/>
          </a:prstGeom>
        </p:spPr>
      </p:pic>
      <p:sp>
        <p:nvSpPr>
          <p:cNvPr id="8" name="TextBox 7">
            <a:extLst>
              <a:ext uri="{FF2B5EF4-FFF2-40B4-BE49-F238E27FC236}">
                <a16:creationId xmlns:a16="http://schemas.microsoft.com/office/drawing/2014/main" id="{46290699-ECEA-4797-9C31-42071B677AF2}"/>
              </a:ext>
            </a:extLst>
          </p:cNvPr>
          <p:cNvSpPr txBox="1"/>
          <p:nvPr/>
        </p:nvSpPr>
        <p:spPr>
          <a:xfrm>
            <a:off x="788452" y="2297119"/>
            <a:ext cx="3233984" cy="727571"/>
          </a:xfrm>
          <a:prstGeom prst="rect">
            <a:avLst/>
          </a:prstGeom>
          <a:noFill/>
        </p:spPr>
        <p:txBody>
          <a:bodyPr wrap="square" rtlCol="0">
            <a:spAutoFit/>
          </a:bodyPr>
          <a:lstStyle/>
          <a:p>
            <a:pPr>
              <a:lnSpc>
                <a:spcPct val="200000"/>
              </a:lnSpc>
            </a:pPr>
            <a:r>
              <a:rPr lang="en-US" sz="2400" b="1" dirty="0">
                <a:solidFill>
                  <a:srgbClr val="004875"/>
                </a:solidFill>
              </a:rPr>
              <a:t>	Medicaid Eligible</a:t>
            </a:r>
          </a:p>
        </p:txBody>
      </p:sp>
      <p:sp>
        <p:nvSpPr>
          <p:cNvPr id="9" name="TextBox 8">
            <a:extLst>
              <a:ext uri="{FF2B5EF4-FFF2-40B4-BE49-F238E27FC236}">
                <a16:creationId xmlns:a16="http://schemas.microsoft.com/office/drawing/2014/main" id="{745AEFB1-7EBA-4371-B61B-181C9F97CC7A}"/>
              </a:ext>
            </a:extLst>
          </p:cNvPr>
          <p:cNvSpPr txBox="1"/>
          <p:nvPr/>
        </p:nvSpPr>
        <p:spPr>
          <a:xfrm>
            <a:off x="131518" y="3828641"/>
            <a:ext cx="4547852" cy="727571"/>
          </a:xfrm>
          <a:prstGeom prst="rect">
            <a:avLst/>
          </a:prstGeom>
          <a:noFill/>
        </p:spPr>
        <p:txBody>
          <a:bodyPr wrap="square" rtlCol="0">
            <a:spAutoFit/>
          </a:bodyPr>
          <a:lstStyle/>
          <a:p>
            <a:pPr>
              <a:lnSpc>
                <a:spcPct val="200000"/>
              </a:lnSpc>
            </a:pPr>
            <a:r>
              <a:rPr lang="en-US" sz="2400" b="1" dirty="0">
                <a:solidFill>
                  <a:srgbClr val="004875"/>
                </a:solidFill>
              </a:rPr>
              <a:t>Services in the home/community </a:t>
            </a:r>
          </a:p>
        </p:txBody>
      </p:sp>
      <p:sp>
        <p:nvSpPr>
          <p:cNvPr id="10" name="TextBox 9">
            <a:extLst>
              <a:ext uri="{FF2B5EF4-FFF2-40B4-BE49-F238E27FC236}">
                <a16:creationId xmlns:a16="http://schemas.microsoft.com/office/drawing/2014/main" id="{4176CDB0-DA64-4C4E-989A-20AB081DCD1E}"/>
              </a:ext>
            </a:extLst>
          </p:cNvPr>
          <p:cNvSpPr txBox="1"/>
          <p:nvPr/>
        </p:nvSpPr>
        <p:spPr>
          <a:xfrm>
            <a:off x="412169" y="1375960"/>
            <a:ext cx="5536502" cy="727571"/>
          </a:xfrm>
          <a:prstGeom prst="rect">
            <a:avLst/>
          </a:prstGeom>
          <a:noFill/>
        </p:spPr>
        <p:txBody>
          <a:bodyPr wrap="square" rtlCol="0">
            <a:spAutoFit/>
          </a:bodyPr>
          <a:lstStyle/>
          <a:p>
            <a:pPr>
              <a:lnSpc>
                <a:spcPct val="200000"/>
              </a:lnSpc>
            </a:pPr>
            <a:r>
              <a:rPr lang="en-US" sz="2400" b="1" dirty="0">
                <a:solidFill>
                  <a:srgbClr val="007630"/>
                </a:solidFill>
              </a:rPr>
              <a:t>Intellectual Disability/Related Disability</a:t>
            </a:r>
          </a:p>
        </p:txBody>
      </p:sp>
    </p:spTree>
    <p:extLst>
      <p:ext uri="{BB962C8B-B14F-4D97-AF65-F5344CB8AC3E}">
        <p14:creationId xmlns:p14="http://schemas.microsoft.com/office/powerpoint/2010/main" val="33169558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86" fill="hold"/>
                                        <p:tgtEl>
                                          <p:spTgt spid="5"/>
                                        </p:tgtEl>
                                      </p:cBhvr>
                                    </p:cmd>
                                  </p:childTnLst>
                                </p:cTn>
                              </p:par>
                              <p:par>
                                <p:cTn id="7" presetID="55"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strVal val="#ppt_w*0.70"/>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Effect transition="in" filter="fade">
                                      <p:cBhvr>
                                        <p:cTn id="11" dur="1000"/>
                                        <p:tgtEl>
                                          <p:spTgt spid="7"/>
                                        </p:tgtEl>
                                      </p:cBhvr>
                                    </p:animEffect>
                                  </p:childTnLst>
                                </p:cTn>
                              </p:par>
                              <p:par>
                                <p:cTn id="12" presetID="42" presetClass="entr" presetSubtype="0" fill="hold" grpId="0" nodeType="withEffect">
                                  <p:stCondLst>
                                    <p:cond delay="5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13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6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9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5"/>
                </p:tgtEl>
              </p:cMediaNode>
            </p:audio>
          </p:childTnLst>
        </p:cTn>
      </p:par>
    </p:tnLst>
    <p:bldLst>
      <p:bldP spid="14"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Level of Care Determination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3</a:t>
            </a:fld>
            <a:endParaRPr lang="en-US" dirty="0"/>
          </a:p>
        </p:txBody>
      </p:sp>
      <p:grpSp>
        <p:nvGrpSpPr>
          <p:cNvPr id="13" name="Group 12">
            <a:extLst>
              <a:ext uri="{FF2B5EF4-FFF2-40B4-BE49-F238E27FC236}">
                <a16:creationId xmlns:a16="http://schemas.microsoft.com/office/drawing/2014/main" id="{5DAECACF-98BA-40E4-86CE-DE2106F24800}"/>
              </a:ext>
            </a:extLst>
          </p:cNvPr>
          <p:cNvGrpSpPr/>
          <p:nvPr/>
        </p:nvGrpSpPr>
        <p:grpSpPr>
          <a:xfrm>
            <a:off x="721288" y="1323364"/>
            <a:ext cx="2279737" cy="2279737"/>
            <a:chOff x="5489531" y="2672398"/>
            <a:chExt cx="2279737" cy="2279737"/>
          </a:xfrm>
        </p:grpSpPr>
        <p:pic>
          <p:nvPicPr>
            <p:cNvPr id="14" name="Graphic 13" descr="Paper">
              <a:extLst>
                <a:ext uri="{FF2B5EF4-FFF2-40B4-BE49-F238E27FC236}">
                  <a16:creationId xmlns:a16="http://schemas.microsoft.com/office/drawing/2014/main" id="{7D8A5E01-4A84-4B01-B0F3-CD8FFD1717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9531" y="2672398"/>
              <a:ext cx="2279737" cy="2279737"/>
            </a:xfrm>
            <a:prstGeom prst="rect">
              <a:avLst/>
            </a:prstGeom>
          </p:spPr>
        </p:pic>
        <p:sp>
          <p:nvSpPr>
            <p:cNvPr id="15" name="TextBox 14">
              <a:extLst>
                <a:ext uri="{FF2B5EF4-FFF2-40B4-BE49-F238E27FC236}">
                  <a16:creationId xmlns:a16="http://schemas.microsoft.com/office/drawing/2014/main" id="{8C6D4F84-1DAB-43F0-8D0C-AECD598FBBF2}"/>
                </a:ext>
              </a:extLst>
            </p:cNvPr>
            <p:cNvSpPr txBox="1"/>
            <p:nvPr/>
          </p:nvSpPr>
          <p:spPr>
            <a:xfrm>
              <a:off x="6007850" y="3699532"/>
              <a:ext cx="1243097" cy="830997"/>
            </a:xfrm>
            <a:prstGeom prst="rect">
              <a:avLst/>
            </a:prstGeom>
            <a:noFill/>
          </p:spPr>
          <p:txBody>
            <a:bodyPr wrap="none" rtlCol="0">
              <a:spAutoFit/>
            </a:bodyPr>
            <a:lstStyle/>
            <a:p>
              <a:pPr algn="ctr"/>
              <a:r>
                <a:rPr lang="en-US" sz="2400" b="1" dirty="0">
                  <a:solidFill>
                    <a:srgbClr val="004875"/>
                  </a:solidFill>
                </a:rPr>
                <a:t>Level of </a:t>
              </a:r>
            </a:p>
            <a:p>
              <a:pPr algn="ctr"/>
              <a:r>
                <a:rPr lang="en-US" sz="2400" b="1" dirty="0">
                  <a:solidFill>
                    <a:srgbClr val="004875"/>
                  </a:solidFill>
                </a:rPr>
                <a:t>Care</a:t>
              </a:r>
            </a:p>
          </p:txBody>
        </p:sp>
      </p:grpSp>
      <p:sp>
        <p:nvSpPr>
          <p:cNvPr id="16" name="TextBox 15">
            <a:extLst>
              <a:ext uri="{FF2B5EF4-FFF2-40B4-BE49-F238E27FC236}">
                <a16:creationId xmlns:a16="http://schemas.microsoft.com/office/drawing/2014/main" id="{95E53171-7A3F-4220-8110-D96955F674B0}"/>
              </a:ext>
            </a:extLst>
          </p:cNvPr>
          <p:cNvSpPr txBox="1"/>
          <p:nvPr/>
        </p:nvSpPr>
        <p:spPr>
          <a:xfrm>
            <a:off x="5041319" y="1873444"/>
            <a:ext cx="3474031" cy="954107"/>
          </a:xfrm>
          <a:prstGeom prst="rect">
            <a:avLst/>
          </a:prstGeom>
          <a:noFill/>
        </p:spPr>
        <p:txBody>
          <a:bodyPr wrap="square" rtlCol="0">
            <a:spAutoFit/>
          </a:bodyPr>
          <a:lstStyle/>
          <a:p>
            <a:pPr algn="ctr"/>
            <a:r>
              <a:rPr lang="en-US" sz="2800" b="1" dirty="0">
                <a:solidFill>
                  <a:srgbClr val="004875"/>
                </a:solidFill>
              </a:rPr>
              <a:t>SCDDSN Eligibility</a:t>
            </a:r>
          </a:p>
          <a:p>
            <a:pPr algn="ctr"/>
            <a:r>
              <a:rPr lang="en-US" sz="2800" b="1" dirty="0">
                <a:solidFill>
                  <a:srgbClr val="004875"/>
                </a:solidFill>
              </a:rPr>
              <a:t>Division</a:t>
            </a:r>
            <a:endParaRPr lang="en-US" sz="2400" b="1" dirty="0">
              <a:solidFill>
                <a:srgbClr val="004875"/>
              </a:solidFill>
            </a:endParaRPr>
          </a:p>
        </p:txBody>
      </p:sp>
      <p:grpSp>
        <p:nvGrpSpPr>
          <p:cNvPr id="17" name="Group 16">
            <a:extLst>
              <a:ext uri="{FF2B5EF4-FFF2-40B4-BE49-F238E27FC236}">
                <a16:creationId xmlns:a16="http://schemas.microsoft.com/office/drawing/2014/main" id="{A418CE35-AAAE-46A3-9B33-D8828BE262AF}"/>
              </a:ext>
            </a:extLst>
          </p:cNvPr>
          <p:cNvGrpSpPr/>
          <p:nvPr/>
        </p:nvGrpSpPr>
        <p:grpSpPr>
          <a:xfrm>
            <a:off x="2584511" y="2930975"/>
            <a:ext cx="1987489" cy="1987489"/>
            <a:chOff x="2561327" y="3181495"/>
            <a:chExt cx="1987489" cy="1987489"/>
          </a:xfrm>
        </p:grpSpPr>
        <p:pic>
          <p:nvPicPr>
            <p:cNvPr id="21" name="Graphic 20" descr="Open folder">
              <a:extLst>
                <a:ext uri="{FF2B5EF4-FFF2-40B4-BE49-F238E27FC236}">
                  <a16:creationId xmlns:a16="http://schemas.microsoft.com/office/drawing/2014/main" id="{DE255F29-7B89-4629-B81F-D3596C9351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61327" y="3181495"/>
              <a:ext cx="1987489" cy="1987489"/>
            </a:xfrm>
            <a:prstGeom prst="rect">
              <a:avLst/>
            </a:prstGeom>
          </p:spPr>
        </p:pic>
        <p:sp>
          <p:nvSpPr>
            <p:cNvPr id="22" name="TextBox 21">
              <a:extLst>
                <a:ext uri="{FF2B5EF4-FFF2-40B4-BE49-F238E27FC236}">
                  <a16:creationId xmlns:a16="http://schemas.microsoft.com/office/drawing/2014/main" id="{86E25F30-CFE1-4B18-8AB2-BD20D09D5230}"/>
                </a:ext>
              </a:extLst>
            </p:cNvPr>
            <p:cNvSpPr txBox="1"/>
            <p:nvPr/>
          </p:nvSpPr>
          <p:spPr>
            <a:xfrm>
              <a:off x="2982908" y="4184334"/>
              <a:ext cx="1194430" cy="461665"/>
            </a:xfrm>
            <a:prstGeom prst="rect">
              <a:avLst/>
            </a:prstGeom>
            <a:noFill/>
          </p:spPr>
          <p:txBody>
            <a:bodyPr wrap="none" rtlCol="0">
              <a:spAutoFit/>
            </a:bodyPr>
            <a:lstStyle/>
            <a:p>
              <a:pPr algn="ctr"/>
              <a:r>
                <a:rPr lang="en-US" sz="2400" b="1" dirty="0">
                  <a:solidFill>
                    <a:srgbClr val="004875"/>
                  </a:solidFill>
                </a:rPr>
                <a:t>Records</a:t>
              </a:r>
            </a:p>
          </p:txBody>
        </p:sp>
      </p:grpSp>
      <p:cxnSp>
        <p:nvCxnSpPr>
          <p:cNvPr id="23" name="Straight Arrow Connector 22">
            <a:extLst>
              <a:ext uri="{FF2B5EF4-FFF2-40B4-BE49-F238E27FC236}">
                <a16:creationId xmlns:a16="http://schemas.microsoft.com/office/drawing/2014/main" id="{49B9749C-272A-45F6-9153-D0772997D0E1}"/>
              </a:ext>
            </a:extLst>
          </p:cNvPr>
          <p:cNvCxnSpPr>
            <a:cxnSpLocks/>
          </p:cNvCxnSpPr>
          <p:nvPr/>
        </p:nvCxnSpPr>
        <p:spPr>
          <a:xfrm>
            <a:off x="3281819" y="2288942"/>
            <a:ext cx="1878903"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0B5DD2E-8B81-483C-B08D-92F29EDAD14E}"/>
              </a:ext>
            </a:extLst>
          </p:cNvPr>
          <p:cNvCxnSpPr>
            <a:cxnSpLocks/>
          </p:cNvCxnSpPr>
          <p:nvPr/>
        </p:nvCxnSpPr>
        <p:spPr>
          <a:xfrm flipV="1">
            <a:off x="4200522" y="2930975"/>
            <a:ext cx="1047883" cy="4980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8A9F29-589B-41D1-9DDA-380E38B713F4}"/>
              </a:ext>
            </a:extLst>
          </p:cNvPr>
          <p:cNvCxnSpPr>
            <a:cxnSpLocks/>
          </p:cNvCxnSpPr>
          <p:nvPr/>
        </p:nvCxnSpPr>
        <p:spPr>
          <a:xfrm>
            <a:off x="6692740" y="2891280"/>
            <a:ext cx="0" cy="14292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4F5C6A4-F178-4F87-B23F-8E83988F5D40}"/>
              </a:ext>
            </a:extLst>
          </p:cNvPr>
          <p:cNvGrpSpPr/>
          <p:nvPr/>
        </p:nvGrpSpPr>
        <p:grpSpPr>
          <a:xfrm>
            <a:off x="5398717" y="4484417"/>
            <a:ext cx="2342367" cy="1567166"/>
            <a:chOff x="5398717" y="4484417"/>
            <a:chExt cx="2342367" cy="1567166"/>
          </a:xfrm>
        </p:grpSpPr>
        <p:pic>
          <p:nvPicPr>
            <p:cNvPr id="27" name="Picture 26">
              <a:extLst>
                <a:ext uri="{FF2B5EF4-FFF2-40B4-BE49-F238E27FC236}">
                  <a16:creationId xmlns:a16="http://schemas.microsoft.com/office/drawing/2014/main" id="{D2256841-F4F3-4D3A-900E-487C84243614}"/>
                </a:ext>
              </a:extLst>
            </p:cNvPr>
            <p:cNvPicPr>
              <a:picLocks noChangeAspect="1"/>
            </p:cNvPicPr>
            <p:nvPr/>
          </p:nvPicPr>
          <p:blipFill>
            <a:blip r:embed="rId9"/>
            <a:stretch>
              <a:fillRect/>
            </a:stretch>
          </p:blipFill>
          <p:spPr>
            <a:xfrm>
              <a:off x="5398717" y="4484417"/>
              <a:ext cx="2342367" cy="1566670"/>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4ADA578B-755D-4A54-AB26-48BEC549873C}"/>
                </a:ext>
              </a:extLst>
            </p:cNvPr>
            <p:cNvSpPr txBox="1"/>
            <p:nvPr/>
          </p:nvSpPr>
          <p:spPr>
            <a:xfrm rot="18771491">
              <a:off x="5361786" y="5362613"/>
              <a:ext cx="1008609" cy="369332"/>
            </a:xfrm>
            <a:prstGeom prst="rect">
              <a:avLst/>
            </a:prstGeom>
            <a:noFill/>
          </p:spPr>
          <p:txBody>
            <a:bodyPr wrap="none" rtlCol="0">
              <a:spAutoFit/>
            </a:bodyPr>
            <a:lstStyle/>
            <a:p>
              <a:pPr algn="ctr"/>
              <a:r>
                <a:rPr lang="en-US" b="1" dirty="0">
                  <a:solidFill>
                    <a:srgbClr val="004875"/>
                  </a:solidFill>
                </a:rPr>
                <a:t>Certified</a:t>
              </a:r>
            </a:p>
          </p:txBody>
        </p:sp>
      </p:grpSp>
      <p:pic>
        <p:nvPicPr>
          <p:cNvPr id="5" name="Recorded Sound">
            <a:hlinkClick r:id="" action="ppaction://media"/>
            <a:extLst>
              <a:ext uri="{FF2B5EF4-FFF2-40B4-BE49-F238E27FC236}">
                <a16:creationId xmlns:a16="http://schemas.microsoft.com/office/drawing/2014/main" id="{76528187-AB88-45FF-BF90-1F94C177F48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210550" y="1263844"/>
            <a:ext cx="609600" cy="609600"/>
          </a:xfrm>
          <a:prstGeom prst="rect">
            <a:avLst/>
          </a:prstGeom>
        </p:spPr>
      </p:pic>
    </p:spTree>
    <p:extLst>
      <p:ext uri="{BB962C8B-B14F-4D97-AF65-F5344CB8AC3E}">
        <p14:creationId xmlns:p14="http://schemas.microsoft.com/office/powerpoint/2010/main" val="17870301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716" fill="hold"/>
                                        <p:tgtEl>
                                          <p:spTgt spid="5"/>
                                        </p:tgtEl>
                                      </p:cBhvr>
                                    </p:cmd>
                                  </p:childTnLst>
                                </p:cTn>
                              </p:par>
                              <p:par>
                                <p:cTn id="7" presetID="55" presetClass="entr" presetSubtype="0" fill="hold" grpId="0" nodeType="withEffect">
                                  <p:stCondLst>
                                    <p:cond delay="1500"/>
                                  </p:stCondLst>
                                  <p:childTnLst>
                                    <p:set>
                                      <p:cBhvr>
                                        <p:cTn id="8" dur="1" fill="hold">
                                          <p:stCondLst>
                                            <p:cond delay="0"/>
                                          </p:stCondLst>
                                        </p:cTn>
                                        <p:tgtEl>
                                          <p:spTgt spid="16"/>
                                        </p:tgtEl>
                                        <p:attrNameLst>
                                          <p:attrName>style.visibility</p:attrName>
                                        </p:attrNameLst>
                                      </p:cBhvr>
                                      <p:to>
                                        <p:strVal val="visible"/>
                                      </p:to>
                                    </p:set>
                                    <p:anim calcmode="lin" valueType="num">
                                      <p:cBhvr>
                                        <p:cTn id="9" dur="1000" fill="hold"/>
                                        <p:tgtEl>
                                          <p:spTgt spid="16"/>
                                        </p:tgtEl>
                                        <p:attrNameLst>
                                          <p:attrName>ppt_w</p:attrName>
                                        </p:attrNameLst>
                                      </p:cBhvr>
                                      <p:tavLst>
                                        <p:tav tm="0">
                                          <p:val>
                                            <p:strVal val="#ppt_w*0.70"/>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Effect transition="in" filter="fade">
                                      <p:cBhvr>
                                        <p:cTn id="11" dur="1000"/>
                                        <p:tgtEl>
                                          <p:spTgt spid="16"/>
                                        </p:tgtEl>
                                      </p:cBhvr>
                                    </p:animEffect>
                                  </p:childTnLst>
                                </p:cTn>
                              </p:par>
                              <p:par>
                                <p:cTn id="12" presetID="2" presetClass="entr" presetSubtype="8" fill="hold" nodeType="withEffect">
                                  <p:stCondLst>
                                    <p:cond delay="65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500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22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90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50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5"/>
                </p:tgtEl>
              </p:cMediaNode>
            </p:audio>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Waiver Enrollment</a:t>
            </a:r>
          </a:p>
        </p:txBody>
      </p:sp>
      <p:sp>
        <p:nvSpPr>
          <p:cNvPr id="4" name="Slide Number Placeholder 3"/>
          <p:cNvSpPr>
            <a:spLocks noGrp="1"/>
          </p:cNvSpPr>
          <p:nvPr>
            <p:ph type="sldNum" sz="quarter" idx="10"/>
          </p:nvPr>
        </p:nvSpPr>
        <p:spPr/>
        <p:txBody>
          <a:bodyPr/>
          <a:lstStyle/>
          <a:p>
            <a:fld id="{C1640D55-031C-4AD9-A16C-4EFA2F922910}" type="slidenum">
              <a:rPr lang="en-US" smtClean="0"/>
              <a:pPr/>
              <a:t>4</a:t>
            </a:fld>
            <a:endParaRPr lang="en-US" dirty="0"/>
          </a:p>
        </p:txBody>
      </p:sp>
      <p:grpSp>
        <p:nvGrpSpPr>
          <p:cNvPr id="12" name="Group 11">
            <a:extLst>
              <a:ext uri="{FF2B5EF4-FFF2-40B4-BE49-F238E27FC236}">
                <a16:creationId xmlns:a16="http://schemas.microsoft.com/office/drawing/2014/main" id="{F61CD99F-FAC3-4F79-8CA5-F051D38E3563}"/>
              </a:ext>
            </a:extLst>
          </p:cNvPr>
          <p:cNvGrpSpPr/>
          <p:nvPr/>
        </p:nvGrpSpPr>
        <p:grpSpPr>
          <a:xfrm>
            <a:off x="345685" y="1330438"/>
            <a:ext cx="4008068" cy="2435731"/>
            <a:chOff x="345685" y="1330438"/>
            <a:chExt cx="4008068" cy="2435731"/>
          </a:xfrm>
        </p:grpSpPr>
        <p:grpSp>
          <p:nvGrpSpPr>
            <p:cNvPr id="6" name="Group 5">
              <a:extLst>
                <a:ext uri="{FF2B5EF4-FFF2-40B4-BE49-F238E27FC236}">
                  <a16:creationId xmlns:a16="http://schemas.microsoft.com/office/drawing/2014/main" id="{1595466A-4D4E-4655-BFB5-146C53A92EA8}"/>
                </a:ext>
              </a:extLst>
            </p:cNvPr>
            <p:cNvGrpSpPr/>
            <p:nvPr/>
          </p:nvGrpSpPr>
          <p:grpSpPr>
            <a:xfrm>
              <a:off x="345685" y="1330438"/>
              <a:ext cx="4008068" cy="2435731"/>
              <a:chOff x="1085412" y="2021632"/>
              <a:chExt cx="4008068" cy="2435731"/>
            </a:xfrm>
          </p:grpSpPr>
          <p:sp>
            <p:nvSpPr>
              <p:cNvPr id="5" name="TextBox 4">
                <a:extLst>
                  <a:ext uri="{FF2B5EF4-FFF2-40B4-BE49-F238E27FC236}">
                    <a16:creationId xmlns:a16="http://schemas.microsoft.com/office/drawing/2014/main" id="{B93015B6-FF16-47D1-B07C-D28B971DFE5B}"/>
                  </a:ext>
                </a:extLst>
              </p:cNvPr>
              <p:cNvSpPr txBox="1"/>
              <p:nvPr/>
            </p:nvSpPr>
            <p:spPr>
              <a:xfrm>
                <a:off x="1085412" y="2021632"/>
                <a:ext cx="4008068" cy="2435731"/>
              </a:xfrm>
              <a:prstGeom prst="rect">
                <a:avLst/>
              </a:prstGeom>
              <a:noFill/>
            </p:spPr>
            <p:txBody>
              <a:bodyPr wrap="square" rtlCol="0">
                <a:spAutoFit/>
              </a:bodyPr>
              <a:lstStyle/>
              <a:p>
                <a:pPr algn="ctr"/>
                <a:r>
                  <a:rPr lang="en-US" sz="2400" b="1" dirty="0">
                    <a:solidFill>
                      <a:srgbClr val="007630"/>
                    </a:solidFill>
                  </a:rPr>
                  <a:t>Level of Care</a:t>
                </a:r>
              </a:p>
              <a:p>
                <a:pPr algn="ctr"/>
                <a:r>
                  <a:rPr lang="en-US" sz="2400" b="1" dirty="0">
                    <a:solidFill>
                      <a:srgbClr val="007630"/>
                    </a:solidFill>
                  </a:rPr>
                  <a:t>Determination Date</a:t>
                </a:r>
              </a:p>
              <a:p>
                <a:pPr algn="ctr">
                  <a:lnSpc>
                    <a:spcPct val="150000"/>
                  </a:lnSpc>
                </a:pPr>
                <a:endParaRPr lang="en-US" sz="2400" b="1" dirty="0">
                  <a:solidFill>
                    <a:srgbClr val="007630"/>
                  </a:solidFill>
                </a:endParaRPr>
              </a:p>
              <a:p>
                <a:pPr algn="ctr">
                  <a:lnSpc>
                    <a:spcPct val="150000"/>
                  </a:lnSpc>
                </a:pPr>
                <a:endParaRPr lang="en-US" sz="2400" b="1" dirty="0">
                  <a:solidFill>
                    <a:srgbClr val="007630"/>
                  </a:solidFill>
                </a:endParaRPr>
              </a:p>
              <a:p>
                <a:pPr algn="ctr">
                  <a:lnSpc>
                    <a:spcPct val="150000"/>
                  </a:lnSpc>
                </a:pPr>
                <a:r>
                  <a:rPr lang="en-US" sz="2400" b="1" dirty="0">
                    <a:solidFill>
                      <a:srgbClr val="007630"/>
                    </a:solidFill>
                  </a:rPr>
                  <a:t>Waiver Enrollment</a:t>
                </a:r>
                <a:endParaRPr lang="en-US" sz="3200" b="1" dirty="0">
                  <a:solidFill>
                    <a:srgbClr val="007630"/>
                  </a:solidFill>
                </a:endParaRPr>
              </a:p>
            </p:txBody>
          </p:sp>
          <p:sp>
            <p:nvSpPr>
              <p:cNvPr id="2" name="Arrow: Down 1">
                <a:extLst>
                  <a:ext uri="{FF2B5EF4-FFF2-40B4-BE49-F238E27FC236}">
                    <a16:creationId xmlns:a16="http://schemas.microsoft.com/office/drawing/2014/main" id="{5AC68125-D661-45C0-882B-81C7C36DD00A}"/>
                  </a:ext>
                </a:extLst>
              </p:cNvPr>
              <p:cNvSpPr/>
              <p:nvPr/>
            </p:nvSpPr>
            <p:spPr>
              <a:xfrm>
                <a:off x="2830605" y="2946074"/>
                <a:ext cx="484632" cy="978408"/>
              </a:xfrm>
              <a:prstGeom prst="downArrow">
                <a:avLst/>
              </a:prstGeom>
              <a:solidFill>
                <a:srgbClr val="E27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BCA4885A-307E-48A5-9CAC-EF5464D0ABCB}"/>
                </a:ext>
              </a:extLst>
            </p:cNvPr>
            <p:cNvSpPr txBox="1"/>
            <p:nvPr/>
          </p:nvSpPr>
          <p:spPr>
            <a:xfrm>
              <a:off x="2598660" y="2458480"/>
              <a:ext cx="1305999" cy="523220"/>
            </a:xfrm>
            <a:prstGeom prst="rect">
              <a:avLst/>
            </a:prstGeom>
            <a:noFill/>
          </p:spPr>
          <p:txBody>
            <a:bodyPr wrap="none" rtlCol="0">
              <a:spAutoFit/>
            </a:bodyPr>
            <a:lstStyle/>
            <a:p>
              <a:r>
                <a:rPr lang="en-US" sz="2800" b="1" dirty="0">
                  <a:solidFill>
                    <a:srgbClr val="FF0000"/>
                  </a:solidFill>
                </a:rPr>
                <a:t>30 days</a:t>
              </a:r>
            </a:p>
          </p:txBody>
        </p:sp>
      </p:grpSp>
      <p:pic>
        <p:nvPicPr>
          <p:cNvPr id="1026" name="Picture 2" descr="A minority female physician speaks with her patient in a doctor's office">
            <a:extLst>
              <a:ext uri="{FF2B5EF4-FFF2-40B4-BE49-F238E27FC236}">
                <a16:creationId xmlns:a16="http://schemas.microsoft.com/office/drawing/2014/main" id="{E9B0A699-5650-4BFA-B252-D73560C5B9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607" r="18444"/>
          <a:stretch/>
        </p:blipFill>
        <p:spPr bwMode="auto">
          <a:xfrm>
            <a:off x="4790249" y="1259261"/>
            <a:ext cx="3044140" cy="2629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6AB08D3-70FB-4CF1-BD3A-2208A3DAFB79}"/>
              </a:ext>
            </a:extLst>
          </p:cNvPr>
          <p:cNvGrpSpPr/>
          <p:nvPr/>
        </p:nvGrpSpPr>
        <p:grpSpPr>
          <a:xfrm>
            <a:off x="2212305" y="3790046"/>
            <a:ext cx="2353243" cy="2353243"/>
            <a:chOff x="2212305" y="3871071"/>
            <a:chExt cx="2353243" cy="2353243"/>
          </a:xfrm>
        </p:grpSpPr>
        <p:pic>
          <p:nvPicPr>
            <p:cNvPr id="9" name="Graphic 8" descr="Contract">
              <a:extLst>
                <a:ext uri="{FF2B5EF4-FFF2-40B4-BE49-F238E27FC236}">
                  <a16:creationId xmlns:a16="http://schemas.microsoft.com/office/drawing/2014/main" id="{F49ACEA6-EA1A-41AF-8EFD-F0EAA0B4E9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108575">
              <a:off x="2212305" y="3871071"/>
              <a:ext cx="2353243" cy="2353243"/>
            </a:xfrm>
            <a:prstGeom prst="rect">
              <a:avLst/>
            </a:prstGeom>
          </p:spPr>
        </p:pic>
        <p:sp>
          <p:nvSpPr>
            <p:cNvPr id="11" name="TextBox 10">
              <a:extLst>
                <a:ext uri="{FF2B5EF4-FFF2-40B4-BE49-F238E27FC236}">
                  <a16:creationId xmlns:a16="http://schemas.microsoft.com/office/drawing/2014/main" id="{6B95D0D3-2A1B-47FA-A89D-9B6A8007484B}"/>
                </a:ext>
              </a:extLst>
            </p:cNvPr>
            <p:cNvSpPr txBox="1"/>
            <p:nvPr/>
          </p:nvSpPr>
          <p:spPr>
            <a:xfrm rot="21110651">
              <a:off x="2459760" y="4000428"/>
              <a:ext cx="1580689" cy="307777"/>
            </a:xfrm>
            <a:prstGeom prst="rect">
              <a:avLst/>
            </a:prstGeom>
            <a:noFill/>
          </p:spPr>
          <p:txBody>
            <a:bodyPr wrap="none" rtlCol="0">
              <a:spAutoFit/>
            </a:bodyPr>
            <a:lstStyle/>
            <a:p>
              <a:pPr algn="ctr"/>
              <a:r>
                <a:rPr lang="en-US" sz="1400" b="1" dirty="0">
                  <a:solidFill>
                    <a:schemeClr val="bg1"/>
                  </a:solidFill>
                </a:rPr>
                <a:t>Certification Letter</a:t>
              </a:r>
            </a:p>
          </p:txBody>
        </p:sp>
      </p:grpSp>
      <p:sp>
        <p:nvSpPr>
          <p:cNvPr id="13" name="TextBox 12">
            <a:extLst>
              <a:ext uri="{FF2B5EF4-FFF2-40B4-BE49-F238E27FC236}">
                <a16:creationId xmlns:a16="http://schemas.microsoft.com/office/drawing/2014/main" id="{9456945F-01BA-4DE1-A1A5-31EC87B4A965}"/>
              </a:ext>
            </a:extLst>
          </p:cNvPr>
          <p:cNvSpPr txBox="1"/>
          <p:nvPr/>
        </p:nvSpPr>
        <p:spPr>
          <a:xfrm>
            <a:off x="5222830" y="4632193"/>
            <a:ext cx="2418675" cy="830997"/>
          </a:xfrm>
          <a:prstGeom prst="rect">
            <a:avLst/>
          </a:prstGeom>
          <a:noFill/>
        </p:spPr>
        <p:txBody>
          <a:bodyPr wrap="none" rtlCol="0">
            <a:spAutoFit/>
          </a:bodyPr>
          <a:lstStyle/>
          <a:p>
            <a:r>
              <a:rPr lang="en-US" sz="4800" b="1" dirty="0">
                <a:solidFill>
                  <a:srgbClr val="004875"/>
                </a:solidFill>
              </a:rPr>
              <a:t>180 days</a:t>
            </a:r>
          </a:p>
        </p:txBody>
      </p:sp>
      <p:pic>
        <p:nvPicPr>
          <p:cNvPr id="7" name="Recorded Sound">
            <a:hlinkClick r:id="" action="ppaction://media"/>
            <a:extLst>
              <a:ext uri="{FF2B5EF4-FFF2-40B4-BE49-F238E27FC236}">
                <a16:creationId xmlns:a16="http://schemas.microsoft.com/office/drawing/2014/main" id="{AAD69B78-3226-4C39-8AFC-765C7BACEA5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70885" y="1133414"/>
            <a:ext cx="609600" cy="609600"/>
          </a:xfrm>
          <a:prstGeom prst="rect">
            <a:avLst/>
          </a:prstGeom>
        </p:spPr>
      </p:pic>
    </p:spTree>
    <p:extLst>
      <p:ext uri="{BB962C8B-B14F-4D97-AF65-F5344CB8AC3E}">
        <p14:creationId xmlns:p14="http://schemas.microsoft.com/office/powerpoint/2010/main" val="202996957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12" fill="hold"/>
                                        <p:tgtEl>
                                          <p:spTgt spid="7"/>
                                        </p:tgtEl>
                                      </p:cBhvr>
                                    </p:cmd>
                                  </p:childTnLst>
                                </p:cTn>
                              </p:par>
                              <p:par>
                                <p:cTn id="7" presetID="47" presetClass="entr" presetSubtype="0" fill="hold" nodeType="withEffect">
                                  <p:stCondLst>
                                    <p:cond delay="400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par>
                                <p:cTn id="12" presetID="2" presetClass="entr" presetSubtype="12" fill="hold" nodeType="withEffect">
                                  <p:stCondLst>
                                    <p:cond delay="15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50" presetClass="entr" presetSubtype="0" decel="100000" fill="hold" nodeType="withEffect">
                                  <p:stCondLst>
                                    <p:cond delay="2200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strVal val="#ppt_w+.3"/>
                                          </p:val>
                                        </p:tav>
                                        <p:tav tm="100000">
                                          <p:val>
                                            <p:strVal val="#ppt_w"/>
                                          </p:val>
                                        </p:tav>
                                      </p:tavLst>
                                    </p:anim>
                                    <p:anim calcmode="lin" valueType="num">
                                      <p:cBhvr>
                                        <p:cTn id="19" dur="1000" fill="hold"/>
                                        <p:tgtEl>
                                          <p:spTgt spid="1026"/>
                                        </p:tgtEl>
                                        <p:attrNameLst>
                                          <p:attrName>ppt_h</p:attrName>
                                        </p:attrNameLst>
                                      </p:cBhvr>
                                      <p:tavLst>
                                        <p:tav tm="0">
                                          <p:val>
                                            <p:strVal val="#ppt_h"/>
                                          </p:val>
                                        </p:tav>
                                        <p:tav tm="100000">
                                          <p:val>
                                            <p:strVal val="#ppt_h"/>
                                          </p:val>
                                        </p:tav>
                                      </p:tavLst>
                                    </p:anim>
                                    <p:animEffect transition="in" filter="fade">
                                      <p:cBhvr>
                                        <p:cTn id="20" dur="1000"/>
                                        <p:tgtEl>
                                          <p:spTgt spid="1026"/>
                                        </p:tgtEl>
                                      </p:cBhvr>
                                    </p:animEffect>
                                  </p:childTnLst>
                                </p:cTn>
                              </p:par>
                              <p:par>
                                <p:cTn id="21" presetID="2" presetClass="entr" presetSubtype="2" fill="hold" grpId="0" nodeType="withEffect">
                                  <p:stCondLst>
                                    <p:cond delay="31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7"/>
                </p:tgtEl>
              </p:cMediaNode>
            </p:audio>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ICF/IID Level of Care Evaluations</a:t>
            </a:r>
          </a:p>
        </p:txBody>
      </p:sp>
      <p:sp>
        <p:nvSpPr>
          <p:cNvPr id="4" name="Slide Number Placeholder 3"/>
          <p:cNvSpPr>
            <a:spLocks noGrp="1"/>
          </p:cNvSpPr>
          <p:nvPr>
            <p:ph type="sldNum" sz="quarter" idx="10"/>
          </p:nvPr>
        </p:nvSpPr>
        <p:spPr/>
        <p:txBody>
          <a:bodyPr/>
          <a:lstStyle/>
          <a:p>
            <a:fld id="{C1640D55-031C-4AD9-A16C-4EFA2F922910}" type="slidenum">
              <a:rPr lang="en-US" smtClean="0"/>
              <a:pPr/>
              <a:t>5</a:t>
            </a:fld>
            <a:endParaRPr lang="en-US" dirty="0"/>
          </a:p>
        </p:txBody>
      </p:sp>
      <p:grpSp>
        <p:nvGrpSpPr>
          <p:cNvPr id="2" name="Group 1">
            <a:extLst>
              <a:ext uri="{FF2B5EF4-FFF2-40B4-BE49-F238E27FC236}">
                <a16:creationId xmlns:a16="http://schemas.microsoft.com/office/drawing/2014/main" id="{BAAB9E5C-605D-49F4-A1B7-FB3B2D8AA6FF}"/>
              </a:ext>
            </a:extLst>
          </p:cNvPr>
          <p:cNvGrpSpPr/>
          <p:nvPr/>
        </p:nvGrpSpPr>
        <p:grpSpPr>
          <a:xfrm>
            <a:off x="1098827" y="1265546"/>
            <a:ext cx="3771945" cy="2290055"/>
            <a:chOff x="2686005" y="1261639"/>
            <a:chExt cx="3771945" cy="2290055"/>
          </a:xfrm>
        </p:grpSpPr>
        <p:grpSp>
          <p:nvGrpSpPr>
            <p:cNvPr id="7" name="Group 6">
              <a:extLst>
                <a:ext uri="{FF2B5EF4-FFF2-40B4-BE49-F238E27FC236}">
                  <a16:creationId xmlns:a16="http://schemas.microsoft.com/office/drawing/2014/main" id="{007788FC-271C-48CC-BAA5-046F4337A8A7}"/>
                </a:ext>
              </a:extLst>
            </p:cNvPr>
            <p:cNvGrpSpPr/>
            <p:nvPr/>
          </p:nvGrpSpPr>
          <p:grpSpPr>
            <a:xfrm>
              <a:off x="2686005" y="1261639"/>
              <a:ext cx="3771945" cy="2290055"/>
              <a:chOff x="1458410" y="2129743"/>
              <a:chExt cx="3771945" cy="2290055"/>
            </a:xfrm>
          </p:grpSpPr>
          <p:pic>
            <p:nvPicPr>
              <p:cNvPr id="5" name="Picture 4">
                <a:extLst>
                  <a:ext uri="{FF2B5EF4-FFF2-40B4-BE49-F238E27FC236}">
                    <a16:creationId xmlns:a16="http://schemas.microsoft.com/office/drawing/2014/main" id="{ED635611-8AA3-4308-B071-B26DD6FD38BF}"/>
                  </a:ext>
                </a:extLst>
              </p:cNvPr>
              <p:cNvPicPr>
                <a:picLocks noChangeAspect="1"/>
              </p:cNvPicPr>
              <p:nvPr/>
            </p:nvPicPr>
            <p:blipFill rotWithShape="1">
              <a:blip r:embed="rId5"/>
              <a:srcRect t="14916" b="4851"/>
              <a:stretch/>
            </p:blipFill>
            <p:spPr>
              <a:xfrm>
                <a:off x="1458410" y="2129743"/>
                <a:ext cx="3771945" cy="2187614"/>
              </a:xfrm>
              <a:prstGeom prst="rect">
                <a:avLst/>
              </a:prstGeom>
            </p:spPr>
          </p:pic>
          <p:sp>
            <p:nvSpPr>
              <p:cNvPr id="6" name="Rectangle 5">
                <a:extLst>
                  <a:ext uri="{FF2B5EF4-FFF2-40B4-BE49-F238E27FC236}">
                    <a16:creationId xmlns:a16="http://schemas.microsoft.com/office/drawing/2014/main" id="{C8DED871-0C89-4C98-9CC4-6447ED1871F7}"/>
                  </a:ext>
                </a:extLst>
              </p:cNvPr>
              <p:cNvSpPr/>
              <p:nvPr/>
            </p:nvSpPr>
            <p:spPr>
              <a:xfrm>
                <a:off x="1844379" y="4235132"/>
                <a:ext cx="3000006" cy="184666"/>
              </a:xfrm>
              <a:prstGeom prst="rect">
                <a:avLst/>
              </a:prstGeom>
            </p:spPr>
            <p:txBody>
              <a:bodyPr wrap="square">
                <a:spAutoFit/>
              </a:bodyPr>
              <a:lstStyle/>
              <a:p>
                <a:r>
                  <a:rPr lang="en-US" sz="600" i="1" dirty="0">
                    <a:solidFill>
                      <a:srgbClr val="1779BA"/>
                    </a:solidFill>
                    <a:latin typeface="source sans pro" panose="020B0503030403020204" pitchFamily="34" charset="0"/>
                    <a:hlinkClick r:id="rId6"/>
                  </a:rPr>
                  <a:t>"FEBRUARY 2019 PRINTABLE CALENDAR"</a:t>
                </a:r>
                <a:r>
                  <a:rPr lang="en-US" sz="600" i="1" dirty="0">
                    <a:solidFill>
                      <a:srgbClr val="0A0A0A"/>
                    </a:solidFill>
                    <a:latin typeface="source sans pro" panose="020B0503030403020204" pitchFamily="34" charset="0"/>
                  </a:rPr>
                  <a:t> by Erick Hansen is licensed under </a:t>
                </a:r>
                <a:r>
                  <a:rPr lang="en-US" sz="600" i="1" cap="all" dirty="0">
                    <a:solidFill>
                      <a:srgbClr val="1779BA"/>
                    </a:solidFill>
                    <a:latin typeface="source sans pro" panose="020B0503030403020204" pitchFamily="34" charset="0"/>
                    <a:hlinkClick r:id="rId7"/>
                  </a:rPr>
                  <a:t>CC BY-NC-ND 4.0</a:t>
                </a:r>
                <a:endParaRPr lang="en-US" sz="600" dirty="0"/>
              </a:p>
            </p:txBody>
          </p:sp>
        </p:grpSp>
        <p:sp>
          <p:nvSpPr>
            <p:cNvPr id="10" name="TextBox 9">
              <a:extLst>
                <a:ext uri="{FF2B5EF4-FFF2-40B4-BE49-F238E27FC236}">
                  <a16:creationId xmlns:a16="http://schemas.microsoft.com/office/drawing/2014/main" id="{3D10AFC6-F897-4DA3-BF51-E2B564F3607E}"/>
                </a:ext>
              </a:extLst>
            </p:cNvPr>
            <p:cNvSpPr txBox="1"/>
            <p:nvPr/>
          </p:nvSpPr>
          <p:spPr>
            <a:xfrm>
              <a:off x="3549774" y="2001503"/>
              <a:ext cx="2044406" cy="707886"/>
            </a:xfrm>
            <a:prstGeom prst="rect">
              <a:avLst/>
            </a:prstGeom>
            <a:noFill/>
          </p:spPr>
          <p:txBody>
            <a:bodyPr wrap="none" rtlCol="0">
              <a:spAutoFit/>
            </a:bodyPr>
            <a:lstStyle/>
            <a:p>
              <a:r>
                <a:rPr lang="en-US" sz="4000" b="1" dirty="0">
                  <a:solidFill>
                    <a:srgbClr val="FF0000"/>
                  </a:solidFill>
                </a:rPr>
                <a:t>365 days</a:t>
              </a:r>
            </a:p>
          </p:txBody>
        </p:sp>
      </p:grpSp>
      <p:pic>
        <p:nvPicPr>
          <p:cNvPr id="11" name="Graphic 10" descr="Money">
            <a:extLst>
              <a:ext uri="{FF2B5EF4-FFF2-40B4-BE49-F238E27FC236}">
                <a16:creationId xmlns:a16="http://schemas.microsoft.com/office/drawing/2014/main" id="{52F3CDCF-5C79-44D8-9624-216EA2E334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684" y="3925344"/>
            <a:ext cx="1680705" cy="1680705"/>
          </a:xfrm>
          <a:prstGeom prst="rect">
            <a:avLst/>
          </a:prstGeom>
        </p:spPr>
      </p:pic>
      <p:grpSp>
        <p:nvGrpSpPr>
          <p:cNvPr id="13" name="Group 12">
            <a:extLst>
              <a:ext uri="{FF2B5EF4-FFF2-40B4-BE49-F238E27FC236}">
                <a16:creationId xmlns:a16="http://schemas.microsoft.com/office/drawing/2014/main" id="{26BEB7E5-C068-4A09-A825-B1EA81CA7FCF}"/>
              </a:ext>
            </a:extLst>
          </p:cNvPr>
          <p:cNvGrpSpPr/>
          <p:nvPr/>
        </p:nvGrpSpPr>
        <p:grpSpPr>
          <a:xfrm>
            <a:off x="5581891" y="1781850"/>
            <a:ext cx="2453782" cy="3457836"/>
            <a:chOff x="5581891" y="1781850"/>
            <a:chExt cx="2453782" cy="3457836"/>
          </a:xfrm>
        </p:grpSpPr>
        <p:pic>
          <p:nvPicPr>
            <p:cNvPr id="9" name="Picture 8">
              <a:extLst>
                <a:ext uri="{FF2B5EF4-FFF2-40B4-BE49-F238E27FC236}">
                  <a16:creationId xmlns:a16="http://schemas.microsoft.com/office/drawing/2014/main" id="{56D2C414-329F-4809-A8FD-62BD82C855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1891" y="1781850"/>
              <a:ext cx="2313102" cy="345783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71FB9FD8-7473-4CAD-A9C5-E5D9F7BE203B}"/>
                </a:ext>
              </a:extLst>
            </p:cNvPr>
            <p:cNvSpPr/>
            <p:nvPr/>
          </p:nvSpPr>
          <p:spPr>
            <a:xfrm rot="16200000">
              <a:off x="6810979" y="4014991"/>
              <a:ext cx="2249334" cy="200055"/>
            </a:xfrm>
            <a:prstGeom prst="rect">
              <a:avLst/>
            </a:prstGeom>
          </p:spPr>
          <p:txBody>
            <a:bodyPr wrap="none">
              <a:spAutoFit/>
            </a:bodyPr>
            <a:lstStyle/>
            <a:p>
              <a:r>
                <a:rPr lang="en-US" sz="700" b="0" i="1" u="none" strike="noStrike" dirty="0">
                  <a:solidFill>
                    <a:srgbClr val="1779BA"/>
                  </a:solidFill>
                  <a:effectLst/>
                  <a:latin typeface="source sans pro" panose="020B0503030403020204" pitchFamily="34" charset="0"/>
                  <a:hlinkClick r:id="rId11"/>
                </a:rPr>
                <a:t>"Counseling"</a:t>
              </a:r>
              <a:r>
                <a:rPr lang="en-US" sz="700" b="0" i="1" u="none" strike="noStrike" dirty="0">
                  <a:solidFill>
                    <a:srgbClr val="0A0A0A"/>
                  </a:solidFill>
                  <a:effectLst/>
                  <a:latin typeface="source sans pro" panose="020B0503030403020204" pitchFamily="34" charset="0"/>
                </a:rPr>
                <a:t> by </a:t>
              </a:r>
              <a:r>
                <a:rPr lang="en-US" sz="700" b="0" i="1" u="none" strike="noStrike" dirty="0">
                  <a:solidFill>
                    <a:srgbClr val="1779BA"/>
                  </a:solidFill>
                  <a:effectLst/>
                  <a:latin typeface="source sans pro" panose="020B0503030403020204" pitchFamily="34" charset="0"/>
                  <a:hlinkClick r:id="rId12"/>
                </a:rPr>
                <a:t>Alan Cleaver</a:t>
              </a:r>
              <a:r>
                <a:rPr lang="en-US" sz="700" b="0" i="1" u="none" strike="noStrike" dirty="0">
                  <a:solidFill>
                    <a:srgbClr val="0A0A0A"/>
                  </a:solidFill>
                  <a:effectLst/>
                  <a:latin typeface="source sans pro" panose="020B0503030403020204" pitchFamily="34" charset="0"/>
                </a:rPr>
                <a:t> is licensed under </a:t>
              </a:r>
              <a:r>
                <a:rPr lang="en-US" sz="700" b="0" i="1" u="none" strike="noStrike" cap="all" dirty="0">
                  <a:solidFill>
                    <a:srgbClr val="1779BA"/>
                  </a:solidFill>
                  <a:effectLst/>
                  <a:latin typeface="source sans pro" panose="020B0503030403020204" pitchFamily="34" charset="0"/>
                  <a:hlinkClick r:id="rId13"/>
                </a:rPr>
                <a:t>CC BY 2.0 </a:t>
              </a:r>
              <a:endParaRPr lang="en-US" sz="700" dirty="0"/>
            </a:p>
          </p:txBody>
        </p:sp>
      </p:grpSp>
      <p:pic>
        <p:nvPicPr>
          <p:cNvPr id="15" name="Graphic 14" descr="Clock">
            <a:extLst>
              <a:ext uri="{FF2B5EF4-FFF2-40B4-BE49-F238E27FC236}">
                <a16:creationId xmlns:a16="http://schemas.microsoft.com/office/drawing/2014/main" id="{43DDCD9B-57E0-4DD7-A062-8CA50C13B07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74365" y="4008358"/>
            <a:ext cx="1597691" cy="1597691"/>
          </a:xfrm>
          <a:prstGeom prst="rect">
            <a:avLst/>
          </a:prstGeom>
        </p:spPr>
      </p:pic>
      <p:pic>
        <p:nvPicPr>
          <p:cNvPr id="8" name="Recorded Sound">
            <a:hlinkClick r:id="" action="ppaction://media"/>
            <a:extLst>
              <a:ext uri="{FF2B5EF4-FFF2-40B4-BE49-F238E27FC236}">
                <a16:creationId xmlns:a16="http://schemas.microsoft.com/office/drawing/2014/main" id="{C8605C16-0CFA-4998-BDCB-147FD4C3F577}"/>
              </a:ext>
            </a:extLst>
          </p:cNvPr>
          <p:cNvPicPr>
            <a:picLocks noChangeAspect="1"/>
          </p:cNvPicPr>
          <p:nvPr>
            <a:audioFile r:link="rId1"/>
            <p:extLst>
              <p:ext uri="{DAA4B4D4-6D71-4841-9C94-3DE7FCFB9230}">
                <p14:media xmlns:p14="http://schemas.microsoft.com/office/powerpoint/2010/main" r:embed="rId2">
                  <p14:trim end="496602.136"/>
                </p14:media>
              </p:ext>
            </p:extLst>
          </p:nvPr>
        </p:nvPicPr>
        <p:blipFill>
          <a:blip r:embed="rId16"/>
          <a:stretch>
            <a:fillRect/>
          </a:stretch>
        </p:blipFill>
        <p:spPr>
          <a:xfrm>
            <a:off x="8301312" y="1265546"/>
            <a:ext cx="609600" cy="609600"/>
          </a:xfrm>
          <a:prstGeom prst="rect">
            <a:avLst/>
          </a:prstGeom>
        </p:spPr>
      </p:pic>
    </p:spTree>
    <p:extLst>
      <p:ext uri="{BB962C8B-B14F-4D97-AF65-F5344CB8AC3E}">
        <p14:creationId xmlns:p14="http://schemas.microsoft.com/office/powerpoint/2010/main" val="42045718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08" fill="hold"/>
                                        <p:tgtEl>
                                          <p:spTgt spid="8"/>
                                        </p:tgtEl>
                                      </p:cBhvr>
                                    </p:cmd>
                                  </p:childTnLst>
                                </p:cTn>
                              </p:par>
                              <p:par>
                                <p:cTn id="7" presetID="47" presetClass="entr" presetSubtype="0" fill="hold" nodeType="withEffect">
                                  <p:stCondLst>
                                    <p:cond delay="20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par>
                                <p:cTn id="12" presetID="5" presetClass="entr" presetSubtype="10" fill="hold" nodeType="withEffect">
                                  <p:stCondLst>
                                    <p:cond delay="500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par>
                                <p:cTn id="15" presetID="2" presetClass="entr" presetSubtype="12" fill="hold" nodeType="withEffect">
                                  <p:stCondLst>
                                    <p:cond delay="13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23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Annual Re-evaluation</a:t>
            </a:r>
          </a:p>
        </p:txBody>
      </p:sp>
      <p:sp>
        <p:nvSpPr>
          <p:cNvPr id="4" name="Slide Number Placeholder 3"/>
          <p:cNvSpPr>
            <a:spLocks noGrp="1"/>
          </p:cNvSpPr>
          <p:nvPr>
            <p:ph type="sldNum" sz="quarter" idx="10"/>
          </p:nvPr>
        </p:nvSpPr>
        <p:spPr/>
        <p:txBody>
          <a:bodyPr/>
          <a:lstStyle/>
          <a:p>
            <a:fld id="{C1640D55-031C-4AD9-A16C-4EFA2F922910}" type="slidenum">
              <a:rPr lang="en-US" smtClean="0"/>
              <a:pPr/>
              <a:t>6</a:t>
            </a:fld>
            <a:endParaRPr lang="en-US" dirty="0"/>
          </a:p>
        </p:txBody>
      </p:sp>
      <p:grpSp>
        <p:nvGrpSpPr>
          <p:cNvPr id="8" name="Group 7">
            <a:extLst>
              <a:ext uri="{FF2B5EF4-FFF2-40B4-BE49-F238E27FC236}">
                <a16:creationId xmlns:a16="http://schemas.microsoft.com/office/drawing/2014/main" id="{F45F755E-B02E-4F9C-9DF8-D63E228EBD08}"/>
              </a:ext>
            </a:extLst>
          </p:cNvPr>
          <p:cNvGrpSpPr/>
          <p:nvPr/>
        </p:nvGrpSpPr>
        <p:grpSpPr>
          <a:xfrm>
            <a:off x="1019635" y="1308640"/>
            <a:ext cx="2683702" cy="2683702"/>
            <a:chOff x="635695" y="1521910"/>
            <a:chExt cx="2683702" cy="2683702"/>
          </a:xfrm>
        </p:grpSpPr>
        <p:pic>
          <p:nvPicPr>
            <p:cNvPr id="6" name="Graphic 5" descr="Female Profile">
              <a:extLst>
                <a:ext uri="{FF2B5EF4-FFF2-40B4-BE49-F238E27FC236}">
                  <a16:creationId xmlns:a16="http://schemas.microsoft.com/office/drawing/2014/main" id="{BECFCA0B-4059-4EC3-B7FF-F56DC36C61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695" y="1521910"/>
              <a:ext cx="2683702" cy="2683702"/>
            </a:xfrm>
            <a:prstGeom prst="rect">
              <a:avLst/>
            </a:prstGeom>
          </p:spPr>
        </p:pic>
        <p:sp>
          <p:nvSpPr>
            <p:cNvPr id="7" name="Rectangle 6">
              <a:extLst>
                <a:ext uri="{FF2B5EF4-FFF2-40B4-BE49-F238E27FC236}">
                  <a16:creationId xmlns:a16="http://schemas.microsoft.com/office/drawing/2014/main" id="{98C1666F-A202-4A54-ADD1-0116855BDDAF}"/>
                </a:ext>
              </a:extLst>
            </p:cNvPr>
            <p:cNvSpPr/>
            <p:nvPr/>
          </p:nvSpPr>
          <p:spPr>
            <a:xfrm>
              <a:off x="1531302" y="3165209"/>
              <a:ext cx="892488" cy="461665"/>
            </a:xfrm>
            <a:prstGeom prst="rect">
              <a:avLst/>
            </a:prstGeom>
          </p:spPr>
          <p:txBody>
            <a:bodyPr wrap="none">
              <a:spAutoFit/>
            </a:bodyPr>
            <a:lstStyle/>
            <a:p>
              <a:pPr algn="ctr"/>
              <a:r>
                <a:rPr lang="en-US" sz="2400" b="1" dirty="0">
                  <a:solidFill>
                    <a:srgbClr val="004875"/>
                  </a:solidFill>
                </a:rPr>
                <a:t>WCM</a:t>
              </a:r>
            </a:p>
          </p:txBody>
        </p:sp>
      </p:grpSp>
      <p:grpSp>
        <p:nvGrpSpPr>
          <p:cNvPr id="16" name="Group 15">
            <a:extLst>
              <a:ext uri="{FF2B5EF4-FFF2-40B4-BE49-F238E27FC236}">
                <a16:creationId xmlns:a16="http://schemas.microsoft.com/office/drawing/2014/main" id="{01A1B757-A3A5-43D4-9EDF-804E0F4EAF89}"/>
              </a:ext>
            </a:extLst>
          </p:cNvPr>
          <p:cNvGrpSpPr/>
          <p:nvPr/>
        </p:nvGrpSpPr>
        <p:grpSpPr>
          <a:xfrm rot="165598">
            <a:off x="5440664" y="1259158"/>
            <a:ext cx="2683702" cy="2733184"/>
            <a:chOff x="5489531" y="2672398"/>
            <a:chExt cx="2279737" cy="2279737"/>
          </a:xfrm>
        </p:grpSpPr>
        <p:pic>
          <p:nvPicPr>
            <p:cNvPr id="17" name="Graphic 16" descr="Paper">
              <a:extLst>
                <a:ext uri="{FF2B5EF4-FFF2-40B4-BE49-F238E27FC236}">
                  <a16:creationId xmlns:a16="http://schemas.microsoft.com/office/drawing/2014/main" id="{774BB776-946F-428C-AD19-BC9BC8138D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9531" y="2672398"/>
              <a:ext cx="2279737" cy="2279737"/>
            </a:xfrm>
            <a:prstGeom prst="rect">
              <a:avLst/>
            </a:prstGeom>
          </p:spPr>
        </p:pic>
        <p:sp>
          <p:nvSpPr>
            <p:cNvPr id="18" name="TextBox 17">
              <a:extLst>
                <a:ext uri="{FF2B5EF4-FFF2-40B4-BE49-F238E27FC236}">
                  <a16:creationId xmlns:a16="http://schemas.microsoft.com/office/drawing/2014/main" id="{47A4709A-48A3-4E91-9B99-99D367D913AD}"/>
                </a:ext>
              </a:extLst>
            </p:cNvPr>
            <p:cNvSpPr txBox="1"/>
            <p:nvPr/>
          </p:nvSpPr>
          <p:spPr>
            <a:xfrm>
              <a:off x="5990130" y="3720428"/>
              <a:ext cx="1278538" cy="539102"/>
            </a:xfrm>
            <a:prstGeom prst="rect">
              <a:avLst/>
            </a:prstGeom>
            <a:noFill/>
          </p:spPr>
          <p:txBody>
            <a:bodyPr wrap="none" rtlCol="0">
              <a:spAutoFit/>
            </a:bodyPr>
            <a:lstStyle/>
            <a:p>
              <a:pPr algn="ctr"/>
              <a:r>
                <a:rPr lang="en-US" b="1" dirty="0">
                  <a:solidFill>
                    <a:srgbClr val="004875"/>
                  </a:solidFill>
                </a:rPr>
                <a:t>Level of Care</a:t>
              </a:r>
            </a:p>
            <a:p>
              <a:pPr algn="ctr"/>
              <a:r>
                <a:rPr lang="en-US" b="1" dirty="0">
                  <a:solidFill>
                    <a:srgbClr val="004875"/>
                  </a:solidFill>
                </a:rPr>
                <a:t>Re-evaluation</a:t>
              </a:r>
            </a:p>
          </p:txBody>
        </p:sp>
      </p:grpSp>
      <p:grpSp>
        <p:nvGrpSpPr>
          <p:cNvPr id="19" name="Group 18">
            <a:extLst>
              <a:ext uri="{FF2B5EF4-FFF2-40B4-BE49-F238E27FC236}">
                <a16:creationId xmlns:a16="http://schemas.microsoft.com/office/drawing/2014/main" id="{47494FAD-2555-410B-931E-3E0D7587B45B}"/>
              </a:ext>
            </a:extLst>
          </p:cNvPr>
          <p:cNvGrpSpPr/>
          <p:nvPr/>
        </p:nvGrpSpPr>
        <p:grpSpPr>
          <a:xfrm>
            <a:off x="701377" y="4451128"/>
            <a:ext cx="2562720" cy="1442759"/>
            <a:chOff x="589181" y="4485724"/>
            <a:chExt cx="2336506" cy="1280631"/>
          </a:xfrm>
        </p:grpSpPr>
        <p:pic>
          <p:nvPicPr>
            <p:cNvPr id="12" name="Graphic 11" descr="Brain in head">
              <a:extLst>
                <a:ext uri="{FF2B5EF4-FFF2-40B4-BE49-F238E27FC236}">
                  <a16:creationId xmlns:a16="http://schemas.microsoft.com/office/drawing/2014/main" id="{30E71234-3FF1-4173-B07A-16B0C3CE22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45056" y="4485724"/>
              <a:ext cx="1280631" cy="1280631"/>
            </a:xfrm>
            <a:prstGeom prst="rect">
              <a:avLst/>
            </a:prstGeom>
          </p:spPr>
        </p:pic>
        <p:sp>
          <p:nvSpPr>
            <p:cNvPr id="21" name="Rectangle 20">
              <a:extLst>
                <a:ext uri="{FF2B5EF4-FFF2-40B4-BE49-F238E27FC236}">
                  <a16:creationId xmlns:a16="http://schemas.microsoft.com/office/drawing/2014/main" id="{006C309A-4B33-4AA0-9102-6A16B581C523}"/>
                </a:ext>
              </a:extLst>
            </p:cNvPr>
            <p:cNvSpPr/>
            <p:nvPr/>
          </p:nvSpPr>
          <p:spPr>
            <a:xfrm>
              <a:off x="589181" y="5197975"/>
              <a:ext cx="1452001" cy="369332"/>
            </a:xfrm>
            <a:prstGeom prst="rect">
              <a:avLst/>
            </a:prstGeom>
          </p:spPr>
          <p:txBody>
            <a:bodyPr wrap="none">
              <a:spAutoFit/>
            </a:bodyPr>
            <a:lstStyle/>
            <a:p>
              <a:pPr algn="ctr"/>
              <a:r>
                <a:rPr lang="en-US" b="1" dirty="0">
                  <a:solidFill>
                    <a:srgbClr val="004875"/>
                  </a:solidFill>
                </a:rPr>
                <a:t>Psychological</a:t>
              </a:r>
            </a:p>
          </p:txBody>
        </p:sp>
      </p:grpSp>
      <p:grpSp>
        <p:nvGrpSpPr>
          <p:cNvPr id="20" name="Group 19">
            <a:extLst>
              <a:ext uri="{FF2B5EF4-FFF2-40B4-BE49-F238E27FC236}">
                <a16:creationId xmlns:a16="http://schemas.microsoft.com/office/drawing/2014/main" id="{EEE5E1C2-224F-4820-A63E-0FD01CEA1E8E}"/>
              </a:ext>
            </a:extLst>
          </p:cNvPr>
          <p:cNvGrpSpPr/>
          <p:nvPr/>
        </p:nvGrpSpPr>
        <p:grpSpPr>
          <a:xfrm>
            <a:off x="3784179" y="4128021"/>
            <a:ext cx="2020273" cy="1765866"/>
            <a:chOff x="3514991" y="4485724"/>
            <a:chExt cx="1796315" cy="1461006"/>
          </a:xfrm>
        </p:grpSpPr>
        <p:pic>
          <p:nvPicPr>
            <p:cNvPr id="9" name="Graphic 8" descr="Handshake">
              <a:extLst>
                <a:ext uri="{FF2B5EF4-FFF2-40B4-BE49-F238E27FC236}">
                  <a16:creationId xmlns:a16="http://schemas.microsoft.com/office/drawing/2014/main" id="{E594B4F0-BA1E-4AD6-9B6A-ADECC7C5EE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14991" y="4485724"/>
              <a:ext cx="1461006" cy="1461006"/>
            </a:xfrm>
            <a:prstGeom prst="rect">
              <a:avLst/>
            </a:prstGeom>
          </p:spPr>
        </p:pic>
        <p:sp>
          <p:nvSpPr>
            <p:cNvPr id="22" name="Rectangle 21">
              <a:extLst>
                <a:ext uri="{FF2B5EF4-FFF2-40B4-BE49-F238E27FC236}">
                  <a16:creationId xmlns:a16="http://schemas.microsoft.com/office/drawing/2014/main" id="{7E41169A-2054-4C9B-9F73-2809A730C41E}"/>
                </a:ext>
              </a:extLst>
            </p:cNvPr>
            <p:cNvSpPr/>
            <p:nvPr/>
          </p:nvSpPr>
          <p:spPr>
            <a:xfrm>
              <a:off x="4572000" y="5214508"/>
              <a:ext cx="739306" cy="369332"/>
            </a:xfrm>
            <a:prstGeom prst="rect">
              <a:avLst/>
            </a:prstGeom>
          </p:spPr>
          <p:txBody>
            <a:bodyPr wrap="none">
              <a:spAutoFit/>
            </a:bodyPr>
            <a:lstStyle/>
            <a:p>
              <a:pPr algn="ctr"/>
              <a:r>
                <a:rPr lang="en-US" b="1" dirty="0">
                  <a:solidFill>
                    <a:srgbClr val="004875"/>
                  </a:solidFill>
                </a:rPr>
                <a:t>Social</a:t>
              </a:r>
            </a:p>
          </p:txBody>
        </p:sp>
      </p:grpSp>
      <p:grpSp>
        <p:nvGrpSpPr>
          <p:cNvPr id="24" name="Group 23">
            <a:extLst>
              <a:ext uri="{FF2B5EF4-FFF2-40B4-BE49-F238E27FC236}">
                <a16:creationId xmlns:a16="http://schemas.microsoft.com/office/drawing/2014/main" id="{59105758-FB3A-4662-B5B3-46A424A9363C}"/>
              </a:ext>
            </a:extLst>
          </p:cNvPr>
          <p:cNvGrpSpPr/>
          <p:nvPr/>
        </p:nvGrpSpPr>
        <p:grpSpPr>
          <a:xfrm>
            <a:off x="6324534" y="4514229"/>
            <a:ext cx="1799832" cy="1379657"/>
            <a:chOff x="5895140" y="4729516"/>
            <a:chExt cx="1690389" cy="1217214"/>
          </a:xfrm>
        </p:grpSpPr>
        <p:pic>
          <p:nvPicPr>
            <p:cNvPr id="14" name="Graphic 13" descr="Stethoscope">
              <a:extLst>
                <a:ext uri="{FF2B5EF4-FFF2-40B4-BE49-F238E27FC236}">
                  <a16:creationId xmlns:a16="http://schemas.microsoft.com/office/drawing/2014/main" id="{46A085D8-D150-4D99-B616-7E2B79FB0E5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68315" y="4729516"/>
              <a:ext cx="1217214" cy="1217214"/>
            </a:xfrm>
            <a:prstGeom prst="rect">
              <a:avLst/>
            </a:prstGeom>
          </p:spPr>
        </p:pic>
        <p:sp>
          <p:nvSpPr>
            <p:cNvPr id="23" name="Rectangle 22">
              <a:extLst>
                <a:ext uri="{FF2B5EF4-FFF2-40B4-BE49-F238E27FC236}">
                  <a16:creationId xmlns:a16="http://schemas.microsoft.com/office/drawing/2014/main" id="{8F6084D3-D6CF-4404-9DF3-EDED7B5F418F}"/>
                </a:ext>
              </a:extLst>
            </p:cNvPr>
            <p:cNvSpPr/>
            <p:nvPr/>
          </p:nvSpPr>
          <p:spPr>
            <a:xfrm>
              <a:off x="5895140" y="5480037"/>
              <a:ext cx="946349" cy="369332"/>
            </a:xfrm>
            <a:prstGeom prst="rect">
              <a:avLst/>
            </a:prstGeom>
          </p:spPr>
          <p:txBody>
            <a:bodyPr wrap="none">
              <a:spAutoFit/>
            </a:bodyPr>
            <a:lstStyle/>
            <a:p>
              <a:pPr algn="ctr"/>
              <a:r>
                <a:rPr lang="en-US" b="1" dirty="0">
                  <a:solidFill>
                    <a:srgbClr val="004875"/>
                  </a:solidFill>
                </a:rPr>
                <a:t>Medical</a:t>
              </a:r>
            </a:p>
          </p:txBody>
        </p:sp>
      </p:grpSp>
      <p:sp>
        <p:nvSpPr>
          <p:cNvPr id="2" name="Arrow: Left-Right 1">
            <a:extLst>
              <a:ext uri="{FF2B5EF4-FFF2-40B4-BE49-F238E27FC236}">
                <a16:creationId xmlns:a16="http://schemas.microsoft.com/office/drawing/2014/main" id="{1ADF8BF4-7199-48C0-B20C-182405BDF19B}"/>
              </a:ext>
            </a:extLst>
          </p:cNvPr>
          <p:cNvSpPr/>
          <p:nvPr/>
        </p:nvSpPr>
        <p:spPr>
          <a:xfrm>
            <a:off x="3564815" y="2311709"/>
            <a:ext cx="2014370" cy="646331"/>
          </a:xfrm>
          <a:prstGeom prst="leftRightArrow">
            <a:avLst/>
          </a:prstGeom>
          <a:solidFill>
            <a:srgbClr val="0048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corded Sound">
            <a:hlinkClick r:id="" action="ppaction://media"/>
            <a:extLst>
              <a:ext uri="{FF2B5EF4-FFF2-40B4-BE49-F238E27FC236}">
                <a16:creationId xmlns:a16="http://schemas.microsoft.com/office/drawing/2014/main" id="{88077937-BD04-44CF-8DF0-FFFD50769697}"/>
              </a:ext>
            </a:extLst>
          </p:cNvPr>
          <p:cNvPicPr>
            <a:picLocks noChangeAspect="1"/>
          </p:cNvPicPr>
          <p:nvPr>
            <a:audioFile r:link="rId1"/>
            <p:extLst>
              <p:ext uri="{DAA4B4D4-6D71-4841-9C94-3DE7FCFB9230}">
                <p14:media xmlns:p14="http://schemas.microsoft.com/office/powerpoint/2010/main" r:embed="rId2">
                  <p14:trim end="55330.6462"/>
                </p14:media>
              </p:ext>
            </p:extLst>
          </p:nvPr>
        </p:nvPicPr>
        <p:blipFill>
          <a:blip r:embed="rId15"/>
          <a:stretch>
            <a:fillRect/>
          </a:stretch>
        </p:blipFill>
        <p:spPr>
          <a:xfrm>
            <a:off x="8188614" y="1373910"/>
            <a:ext cx="609600" cy="609600"/>
          </a:xfrm>
          <a:prstGeom prst="rect">
            <a:avLst/>
          </a:prstGeom>
        </p:spPr>
      </p:pic>
    </p:spTree>
    <p:extLst>
      <p:ext uri="{BB962C8B-B14F-4D97-AF65-F5344CB8AC3E}">
        <p14:creationId xmlns:p14="http://schemas.microsoft.com/office/powerpoint/2010/main" val="495595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05" fill="hold"/>
                                        <p:tgtEl>
                                          <p:spTgt spid="10"/>
                                        </p:tgtEl>
                                      </p:cBhvr>
                                    </p:cmd>
                                  </p:childTnLst>
                                </p:cTn>
                              </p:par>
                              <p:par>
                                <p:cTn id="7" presetID="2" presetClass="entr" presetSubtype="8" fill="hold" nodeType="withEffect">
                                  <p:stCondLst>
                                    <p:cond delay="400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0-#ppt_w/2"/>
                                          </p:val>
                                        </p:tav>
                                        <p:tav tm="100000">
                                          <p:val>
                                            <p:strVal val="#ppt_x"/>
                                          </p:val>
                                        </p:tav>
                                      </p:tavLst>
                                    </p:anim>
                                    <p:anim calcmode="lin" valueType="num">
                                      <p:cBhvr additive="base">
                                        <p:cTn id="10" dur="500" fill="hold"/>
                                        <p:tgtEl>
                                          <p:spTgt spid="8"/>
                                        </p:tgtEl>
                                        <p:attrNameLst>
                                          <p:attrName>ppt_y</p:attrName>
                                        </p:attrNameLst>
                                      </p:cBhvr>
                                      <p:tavLst>
                                        <p:tav tm="0">
                                          <p:val>
                                            <p:strVal val="#ppt_y"/>
                                          </p:val>
                                        </p:tav>
                                        <p:tav tm="100000">
                                          <p:val>
                                            <p:strVal val="#ppt_y"/>
                                          </p:val>
                                        </p:tav>
                                      </p:tavLst>
                                    </p:anim>
                                  </p:childTnLst>
                                </p:cTn>
                              </p:par>
                              <p:par>
                                <p:cTn id="11" presetID="42" presetClass="entr" presetSubtype="0" fill="hold" nodeType="withEffect">
                                  <p:stCondLst>
                                    <p:cond delay="7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950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42" presetClass="entr" presetSubtype="0" fill="hold" nodeType="withEffect">
                                  <p:stCondLst>
                                    <p:cond delay="25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65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80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4" fill="hold" display="0">
                  <p:stCondLst>
                    <p:cond delay="indefinite"/>
                  </p:stCondLst>
                  <p:endCondLst>
                    <p:cond evt="onStopAudio" delay="0">
                      <p:tgtEl>
                        <p:sldTgt/>
                      </p:tgtEl>
                    </p:cond>
                  </p:endCondLst>
                </p:cTn>
                <p:tgtEl>
                  <p:spTgt spid="10"/>
                </p:tgtEl>
              </p:cMediaNode>
            </p:audio>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Re-evaluation and Re-determination </a:t>
            </a:r>
          </a:p>
        </p:txBody>
      </p:sp>
      <p:sp>
        <p:nvSpPr>
          <p:cNvPr id="4" name="Slide Number Placeholder 3"/>
          <p:cNvSpPr>
            <a:spLocks noGrp="1"/>
          </p:cNvSpPr>
          <p:nvPr>
            <p:ph type="sldNum" sz="quarter" idx="10"/>
          </p:nvPr>
        </p:nvSpPr>
        <p:spPr/>
        <p:txBody>
          <a:bodyPr/>
          <a:lstStyle/>
          <a:p>
            <a:fld id="{C1640D55-031C-4AD9-A16C-4EFA2F922910}" type="slidenum">
              <a:rPr lang="en-US" smtClean="0"/>
              <a:pPr/>
              <a:t>7</a:t>
            </a:fld>
            <a:endParaRPr lang="en-US" dirty="0"/>
          </a:p>
        </p:txBody>
      </p:sp>
      <p:grpSp>
        <p:nvGrpSpPr>
          <p:cNvPr id="9" name="Group 8">
            <a:extLst>
              <a:ext uri="{FF2B5EF4-FFF2-40B4-BE49-F238E27FC236}">
                <a16:creationId xmlns:a16="http://schemas.microsoft.com/office/drawing/2014/main" id="{C8C85EC8-E29C-469E-8852-0410E0319945}"/>
              </a:ext>
            </a:extLst>
          </p:cNvPr>
          <p:cNvGrpSpPr/>
          <p:nvPr/>
        </p:nvGrpSpPr>
        <p:grpSpPr>
          <a:xfrm>
            <a:off x="693167" y="1491383"/>
            <a:ext cx="4795946" cy="3116234"/>
            <a:chOff x="2232485" y="1066542"/>
            <a:chExt cx="4795946" cy="3116234"/>
          </a:xfrm>
        </p:grpSpPr>
        <p:pic>
          <p:nvPicPr>
            <p:cNvPr id="7" name="Picture 6">
              <a:extLst>
                <a:ext uri="{FF2B5EF4-FFF2-40B4-BE49-F238E27FC236}">
                  <a16:creationId xmlns:a16="http://schemas.microsoft.com/office/drawing/2014/main" id="{746BC9E8-1DDA-4758-BDCD-C9F3E8212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485" y="1066542"/>
              <a:ext cx="4679030" cy="3116234"/>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B98FA27-E94C-4AB0-84F1-7508625AC371}"/>
                </a:ext>
              </a:extLst>
            </p:cNvPr>
            <p:cNvSpPr/>
            <p:nvPr/>
          </p:nvSpPr>
          <p:spPr>
            <a:xfrm rot="16200000">
              <a:off x="5741491" y="2686412"/>
              <a:ext cx="2385714" cy="188166"/>
            </a:xfrm>
            <a:prstGeom prst="rect">
              <a:avLst/>
            </a:prstGeom>
          </p:spPr>
          <p:txBody>
            <a:bodyPr wrap="square">
              <a:spAutoFit/>
            </a:bodyPr>
            <a:lstStyle/>
            <a:p>
              <a:r>
                <a:rPr lang="en-US" sz="600" i="1" dirty="0">
                  <a:solidFill>
                    <a:srgbClr val="1779BA"/>
                  </a:solidFill>
                  <a:latin typeface="source sans pro" panose="020B0503030403020204" pitchFamily="34" charset="0"/>
                  <a:hlinkClick r:id="rId6"/>
                </a:rPr>
                <a:t>"girl of the 21st century."</a:t>
              </a:r>
              <a:r>
                <a:rPr lang="en-US" sz="600" i="1" dirty="0">
                  <a:solidFill>
                    <a:srgbClr val="0A0A0A"/>
                  </a:solidFill>
                  <a:latin typeface="source sans pro" panose="020B0503030403020204" pitchFamily="34" charset="0"/>
                </a:rPr>
                <a:t> by </a:t>
              </a:r>
              <a:r>
                <a:rPr lang="en-US" sz="600" i="1" dirty="0" err="1">
                  <a:solidFill>
                    <a:srgbClr val="1779BA"/>
                  </a:solidFill>
                  <a:latin typeface="source sans pro" panose="020B0503030403020204" pitchFamily="34" charset="0"/>
                  <a:hlinkClick r:id="rId7"/>
                </a:rPr>
                <a:t>animoulx</a:t>
              </a:r>
              <a:r>
                <a:rPr lang="en-US" sz="600" i="1" dirty="0">
                  <a:solidFill>
                    <a:srgbClr val="0A0A0A"/>
                  </a:solidFill>
                  <a:latin typeface="source sans pro" panose="020B0503030403020204" pitchFamily="34" charset="0"/>
                </a:rPr>
                <a:t> is licensed under </a:t>
              </a:r>
              <a:r>
                <a:rPr lang="en-US" sz="600" i="1" cap="all" dirty="0">
                  <a:solidFill>
                    <a:srgbClr val="1468A0"/>
                  </a:solidFill>
                  <a:latin typeface="source sans pro" panose="020B0503030403020204" pitchFamily="34" charset="0"/>
                  <a:hlinkClick r:id="rId8"/>
                </a:rPr>
                <a:t>CC BY-SA 2.0 </a:t>
              </a:r>
              <a:endParaRPr lang="en-US" sz="600" dirty="0"/>
            </a:p>
          </p:txBody>
        </p:sp>
      </p:grpSp>
      <p:grpSp>
        <p:nvGrpSpPr>
          <p:cNvPr id="15" name="Group 14">
            <a:extLst>
              <a:ext uri="{FF2B5EF4-FFF2-40B4-BE49-F238E27FC236}">
                <a16:creationId xmlns:a16="http://schemas.microsoft.com/office/drawing/2014/main" id="{0F743FD5-B512-4CB8-96A7-7A7B745537F4}"/>
              </a:ext>
            </a:extLst>
          </p:cNvPr>
          <p:cNvGrpSpPr/>
          <p:nvPr/>
        </p:nvGrpSpPr>
        <p:grpSpPr>
          <a:xfrm rot="243573">
            <a:off x="6033973" y="2185770"/>
            <a:ext cx="2753381" cy="2365727"/>
            <a:chOff x="6269784" y="2980481"/>
            <a:chExt cx="2127056" cy="1658445"/>
          </a:xfrm>
        </p:grpSpPr>
        <p:pic>
          <p:nvPicPr>
            <p:cNvPr id="13" name="Graphic 12" descr="Contract">
              <a:extLst>
                <a:ext uri="{FF2B5EF4-FFF2-40B4-BE49-F238E27FC236}">
                  <a16:creationId xmlns:a16="http://schemas.microsoft.com/office/drawing/2014/main" id="{3583AFC7-EB2D-43AE-A550-FC3BC4661B03}"/>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39253"/>
            <a:stretch/>
          </p:blipFill>
          <p:spPr>
            <a:xfrm>
              <a:off x="6269784" y="2980481"/>
              <a:ext cx="2127056" cy="1658445"/>
            </a:xfrm>
            <a:prstGeom prst="rect">
              <a:avLst/>
            </a:prstGeom>
          </p:spPr>
        </p:pic>
        <p:sp>
          <p:nvSpPr>
            <p:cNvPr id="14" name="TextBox 13">
              <a:extLst>
                <a:ext uri="{FF2B5EF4-FFF2-40B4-BE49-F238E27FC236}">
                  <a16:creationId xmlns:a16="http://schemas.microsoft.com/office/drawing/2014/main" id="{05B1AAD0-5CC1-4C69-B783-B8CBF590844F}"/>
                </a:ext>
              </a:extLst>
            </p:cNvPr>
            <p:cNvSpPr txBox="1"/>
            <p:nvPr/>
          </p:nvSpPr>
          <p:spPr>
            <a:xfrm>
              <a:off x="6563688" y="3188403"/>
              <a:ext cx="1544761" cy="276999"/>
            </a:xfrm>
            <a:prstGeom prst="rect">
              <a:avLst/>
            </a:prstGeom>
            <a:noFill/>
          </p:spPr>
          <p:txBody>
            <a:bodyPr wrap="square" rtlCol="0">
              <a:spAutoFit/>
            </a:bodyPr>
            <a:lstStyle/>
            <a:p>
              <a:pPr algn="ctr"/>
              <a:r>
                <a:rPr lang="en-US" sz="1200" b="1" dirty="0">
                  <a:solidFill>
                    <a:schemeClr val="bg1"/>
                  </a:solidFill>
                </a:rPr>
                <a:t>LOC Determination</a:t>
              </a:r>
            </a:p>
          </p:txBody>
        </p:sp>
      </p:grpSp>
      <p:grpSp>
        <p:nvGrpSpPr>
          <p:cNvPr id="17" name="Group 16">
            <a:extLst>
              <a:ext uri="{FF2B5EF4-FFF2-40B4-BE49-F238E27FC236}">
                <a16:creationId xmlns:a16="http://schemas.microsoft.com/office/drawing/2014/main" id="{AEE21BE8-E36F-49CE-BDBC-B300434B3400}"/>
              </a:ext>
            </a:extLst>
          </p:cNvPr>
          <p:cNvGrpSpPr/>
          <p:nvPr/>
        </p:nvGrpSpPr>
        <p:grpSpPr>
          <a:xfrm rot="243573">
            <a:off x="5924057" y="3400280"/>
            <a:ext cx="2753381" cy="3034188"/>
            <a:chOff x="6269784" y="3877519"/>
            <a:chExt cx="2127056" cy="2127056"/>
          </a:xfrm>
        </p:grpSpPr>
        <p:pic>
          <p:nvPicPr>
            <p:cNvPr id="11" name="Graphic 10" descr="Open folder">
              <a:extLst>
                <a:ext uri="{FF2B5EF4-FFF2-40B4-BE49-F238E27FC236}">
                  <a16:creationId xmlns:a16="http://schemas.microsoft.com/office/drawing/2014/main" id="{16A2C025-85DB-4499-9500-DC4342D1AE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69784" y="3877519"/>
              <a:ext cx="2127056" cy="2127056"/>
            </a:xfrm>
            <a:prstGeom prst="rect">
              <a:avLst/>
            </a:prstGeom>
          </p:spPr>
        </p:pic>
        <p:sp>
          <p:nvSpPr>
            <p:cNvPr id="16" name="TextBox 15">
              <a:extLst>
                <a:ext uri="{FF2B5EF4-FFF2-40B4-BE49-F238E27FC236}">
                  <a16:creationId xmlns:a16="http://schemas.microsoft.com/office/drawing/2014/main" id="{65C8345B-6184-427D-B52A-5EA29790A678}"/>
                </a:ext>
              </a:extLst>
            </p:cNvPr>
            <p:cNvSpPr txBox="1"/>
            <p:nvPr/>
          </p:nvSpPr>
          <p:spPr>
            <a:xfrm>
              <a:off x="6786248" y="4876715"/>
              <a:ext cx="1279325" cy="646331"/>
            </a:xfrm>
            <a:prstGeom prst="rect">
              <a:avLst/>
            </a:prstGeom>
            <a:noFill/>
          </p:spPr>
          <p:txBody>
            <a:bodyPr wrap="none" rtlCol="0">
              <a:spAutoFit/>
            </a:bodyPr>
            <a:lstStyle/>
            <a:p>
              <a:pPr algn="ctr"/>
              <a:r>
                <a:rPr lang="en-US" b="1" dirty="0">
                  <a:solidFill>
                    <a:srgbClr val="004875"/>
                  </a:solidFill>
                </a:rPr>
                <a:t>Participant </a:t>
              </a:r>
            </a:p>
            <a:p>
              <a:pPr algn="ctr"/>
              <a:r>
                <a:rPr lang="en-US" b="1" dirty="0">
                  <a:solidFill>
                    <a:srgbClr val="004875"/>
                  </a:solidFill>
                </a:rPr>
                <a:t>File</a:t>
              </a:r>
            </a:p>
          </p:txBody>
        </p:sp>
      </p:grpSp>
      <p:pic>
        <p:nvPicPr>
          <p:cNvPr id="6" name="Recorded Sound">
            <a:hlinkClick r:id="" action="ppaction://media"/>
            <a:extLst>
              <a:ext uri="{FF2B5EF4-FFF2-40B4-BE49-F238E27FC236}">
                <a16:creationId xmlns:a16="http://schemas.microsoft.com/office/drawing/2014/main" id="{75AA968F-B54C-4228-B2C5-2BEB3A72357D}"/>
              </a:ext>
            </a:extLst>
          </p:cNvPr>
          <p:cNvPicPr>
            <a:picLocks noChangeAspect="1"/>
          </p:cNvPicPr>
          <p:nvPr>
            <a:audioFile r:link="rId1"/>
            <p:extLst>
              <p:ext uri="{DAA4B4D4-6D71-4841-9C94-3DE7FCFB9230}">
                <p14:media xmlns:p14="http://schemas.microsoft.com/office/powerpoint/2010/main" r:embed="rId2">
                  <p14:trim end="54206.1292"/>
                </p14:media>
              </p:ext>
            </p:extLst>
          </p:nvPr>
        </p:nvPicPr>
        <p:blipFill>
          <a:blip r:embed="rId13"/>
          <a:stretch>
            <a:fillRect/>
          </a:stretch>
        </p:blipFill>
        <p:spPr>
          <a:xfrm>
            <a:off x="7841233" y="1402878"/>
            <a:ext cx="609600" cy="609600"/>
          </a:xfrm>
          <a:prstGeom prst="rect">
            <a:avLst/>
          </a:prstGeom>
        </p:spPr>
      </p:pic>
    </p:spTree>
    <p:extLst>
      <p:ext uri="{BB962C8B-B14F-4D97-AF65-F5344CB8AC3E}">
        <p14:creationId xmlns:p14="http://schemas.microsoft.com/office/powerpoint/2010/main" val="249934771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47" fill="hold"/>
                                        <p:tgtEl>
                                          <p:spTgt spid="6"/>
                                        </p:tgtEl>
                                      </p:cBhvr>
                                    </p:cmd>
                                  </p:childTnLst>
                                </p:cTn>
                              </p:par>
                              <p:par>
                                <p:cTn id="7" presetID="50" presetClass="entr" presetSubtype="0" decel="100000" fill="hold" nodeType="withEffect">
                                  <p:stCondLst>
                                    <p:cond delay="4500"/>
                                  </p:stCondLst>
                                  <p:childTnLst>
                                    <p:set>
                                      <p:cBhvr>
                                        <p:cTn id="8" dur="1" fill="hold">
                                          <p:stCondLst>
                                            <p:cond delay="0"/>
                                          </p:stCondLst>
                                        </p:cTn>
                                        <p:tgtEl>
                                          <p:spTgt spid="9"/>
                                        </p:tgtEl>
                                        <p:attrNameLst>
                                          <p:attrName>style.visibility</p:attrName>
                                        </p:attrNameLst>
                                      </p:cBhvr>
                                      <p:to>
                                        <p:strVal val="visible"/>
                                      </p:to>
                                    </p:set>
                                    <p:anim calcmode="lin" valueType="num">
                                      <p:cBhvr>
                                        <p:cTn id="9" dur="1000" fill="hold"/>
                                        <p:tgtEl>
                                          <p:spTgt spid="9"/>
                                        </p:tgtEl>
                                        <p:attrNameLst>
                                          <p:attrName>ppt_w</p:attrName>
                                        </p:attrNameLst>
                                      </p:cBhvr>
                                      <p:tavLst>
                                        <p:tav tm="0">
                                          <p:val>
                                            <p:strVal val="#ppt_w+.3"/>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Effect transition="in" filter="fade">
                                      <p:cBhvr>
                                        <p:cTn id="11" dur="1000"/>
                                        <p:tgtEl>
                                          <p:spTgt spid="9"/>
                                        </p:tgtEl>
                                      </p:cBhvr>
                                    </p:animEffect>
                                  </p:childTnLst>
                                </p:cTn>
                              </p:par>
                              <p:par>
                                <p:cTn id="12" presetID="42" presetClass="entr" presetSubtype="0" fill="hold" nodeType="withEffect">
                                  <p:stCondLst>
                                    <p:cond delay="20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3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 </a:t>
            </a:r>
          </a:p>
        </p:txBody>
      </p:sp>
      <p:sp>
        <p:nvSpPr>
          <p:cNvPr id="4" name="Slide Number Placeholder 3"/>
          <p:cNvSpPr>
            <a:spLocks noGrp="1"/>
          </p:cNvSpPr>
          <p:nvPr>
            <p:ph type="sldNum" sz="quarter" idx="10"/>
          </p:nvPr>
        </p:nvSpPr>
        <p:spPr/>
        <p:txBody>
          <a:bodyPr/>
          <a:lstStyle/>
          <a:p>
            <a:fld id="{C1640D55-031C-4AD9-A16C-4EFA2F922910}" type="slidenum">
              <a:rPr lang="en-US" smtClean="0"/>
              <a:pPr/>
              <a:t>8</a:t>
            </a:fld>
            <a:endParaRPr lang="en-US" dirty="0"/>
          </a:p>
        </p:txBody>
      </p:sp>
      <p:pic>
        <p:nvPicPr>
          <p:cNvPr id="5" name="Graphic 4" descr="Question mark">
            <a:extLst>
              <a:ext uri="{FF2B5EF4-FFF2-40B4-BE49-F238E27FC236}">
                <a16:creationId xmlns:a16="http://schemas.microsoft.com/office/drawing/2014/main" id="{86B87C72-F541-47CC-A764-36D10EC31E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5400" y="1422400"/>
            <a:ext cx="4013200" cy="4013200"/>
          </a:xfrm>
          <a:prstGeom prst="rect">
            <a:avLst/>
          </a:prstGeom>
        </p:spPr>
      </p:pic>
      <p:pic>
        <p:nvPicPr>
          <p:cNvPr id="2" name="Recorded Sound">
            <a:hlinkClick r:id="" action="ppaction://media"/>
            <a:extLst>
              <a:ext uri="{FF2B5EF4-FFF2-40B4-BE49-F238E27FC236}">
                <a16:creationId xmlns:a16="http://schemas.microsoft.com/office/drawing/2014/main" id="{C124134F-C732-4D41-A2D2-33733FD2EE94}"/>
              </a:ext>
            </a:extLst>
          </p:cNvPr>
          <p:cNvPicPr>
            <a:picLocks noChangeAspect="1"/>
          </p:cNvPicPr>
          <p:nvPr>
            <a:audioFile r:link="rId1"/>
            <p:extLst>
              <p:ext uri="{DAA4B4D4-6D71-4841-9C94-3DE7FCFB9230}">
                <p14:media xmlns:p14="http://schemas.microsoft.com/office/powerpoint/2010/main" r:embed="rId2">
                  <p14:trim end="6877.2358"/>
                </p14:media>
              </p:ext>
            </p:extLst>
          </p:nvPr>
        </p:nvPicPr>
        <p:blipFill>
          <a:blip r:embed="rId7"/>
          <a:stretch>
            <a:fillRect/>
          </a:stretch>
        </p:blipFill>
        <p:spPr>
          <a:xfrm>
            <a:off x="7905750" y="1651861"/>
            <a:ext cx="609600" cy="609600"/>
          </a:xfrm>
          <a:prstGeom prst="rect">
            <a:avLst/>
          </a:prstGeom>
        </p:spPr>
      </p:pic>
    </p:spTree>
    <p:extLst>
      <p:ext uri="{BB962C8B-B14F-4D97-AF65-F5344CB8AC3E}">
        <p14:creationId xmlns:p14="http://schemas.microsoft.com/office/powerpoint/2010/main" val="16241540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69" fill="hold"/>
                                        <p:tgtEl>
                                          <p:spTgt spid="2"/>
                                        </p:tgtEl>
                                      </p:cBhvr>
                                    </p:cmd>
                                  </p:childTnLst>
                                </p:cTn>
                              </p:par>
                              <p:par>
                                <p:cTn id="7" presetID="9" presetClass="entr" presetSubtype="0" fill="hold" nodeType="withEffect">
                                  <p:stCondLst>
                                    <p:cond delay="300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640D55-031C-4AD9-A16C-4EFA2F922910}" type="slidenum">
              <a:rPr lang="en-US" smtClean="0"/>
              <a:pPr/>
              <a:t>9</a:t>
            </a:fld>
            <a:endParaRPr lang="en-US" dirty="0"/>
          </a:p>
        </p:txBody>
      </p:sp>
    </p:spTree>
    <p:extLst>
      <p:ext uri="{BB962C8B-B14F-4D97-AF65-F5344CB8AC3E}">
        <p14:creationId xmlns:p14="http://schemas.microsoft.com/office/powerpoint/2010/main" val="382685123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ysClr val="windowText" lastClr="000000"/>
      </a:dk1>
      <a:lt1>
        <a:srgbClr val="FFFFFF"/>
      </a:lt1>
      <a:dk2>
        <a:srgbClr val="004875"/>
      </a:dk2>
      <a:lt2>
        <a:srgbClr val="FFFFFF"/>
      </a:lt2>
      <a:accent1>
        <a:srgbClr val="004875"/>
      </a:accent1>
      <a:accent2>
        <a:srgbClr val="E27500"/>
      </a:accent2>
      <a:accent3>
        <a:srgbClr val="7993B7"/>
      </a:accent3>
      <a:accent4>
        <a:srgbClr val="007630"/>
      </a:accent4>
      <a:accent5>
        <a:srgbClr val="FFFFFF"/>
      </a:accent5>
      <a:accent6>
        <a:srgbClr val="FFFFFF"/>
      </a:accent6>
      <a:hlink>
        <a:srgbClr val="004875"/>
      </a:hlink>
      <a:folHlink>
        <a:srgbClr val="7993B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0781d7c-6070-4b3e-ab1f-f71bff812929">R2UUKJDZ4VCH-2769-7</_dlc_DocId>
    <_dlc_DocIdUrl xmlns="10781d7c-6070-4b3e-ab1f-f71bff812929">
      <Url>https://team.scdhhs.gov/OPS/COMM/_layouts/DocIdRedir.aspx?ID=R2UUKJDZ4VCH-2769-7</Url>
      <Description>R2UUKJDZ4VCH-2769-7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93AF7C7849974FB37C6FCC930F048B" ma:contentTypeVersion="15" ma:contentTypeDescription="Create a new document." ma:contentTypeScope="" ma:versionID="700151dd06d2fd0ca16f14499f8e6d08">
  <xsd:schema xmlns:xsd="http://www.w3.org/2001/XMLSchema" xmlns:xs="http://www.w3.org/2001/XMLSchema" xmlns:p="http://schemas.microsoft.com/office/2006/metadata/properties" xmlns:ns2="10781d7c-6070-4b3e-ab1f-f71bff812929" targetNamespace="http://schemas.microsoft.com/office/2006/metadata/properties" ma:root="true" ma:fieldsID="03c76163e775ab2f8927ff5608d76e49" ns2:_="">
    <xsd:import namespace="10781d7c-6070-4b3e-ab1f-f71bff81292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81d7c-6070-4b3e-ab1f-f71bff8129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495F7-D361-44A9-94ED-BF21AAE6704C}">
  <ds:schemaRefs>
    <ds:schemaRef ds:uri="http://schemas.microsoft.com/sharepoint/events"/>
  </ds:schemaRefs>
</ds:datastoreItem>
</file>

<file path=customXml/itemProps2.xml><?xml version="1.0" encoding="utf-8"?>
<ds:datastoreItem xmlns:ds="http://schemas.openxmlformats.org/officeDocument/2006/customXml" ds:itemID="{02B781EE-FCB7-4E87-A228-460A74E183A5}">
  <ds:schemaRef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10781d7c-6070-4b3e-ab1f-f71bff812929"/>
    <ds:schemaRef ds:uri="http://purl.org/dc/terms/"/>
    <ds:schemaRef ds:uri="http://purl.org/dc/elements/1.1/"/>
  </ds:schemaRefs>
</ds:datastoreItem>
</file>

<file path=customXml/itemProps3.xml><?xml version="1.0" encoding="utf-8"?>
<ds:datastoreItem xmlns:ds="http://schemas.openxmlformats.org/officeDocument/2006/customXml" ds:itemID="{800F1820-62A6-4A77-B901-2E05D40F15D9}">
  <ds:schemaRefs>
    <ds:schemaRef ds:uri="http://schemas.microsoft.com/sharepoint/v3/contenttype/forms"/>
  </ds:schemaRefs>
</ds:datastoreItem>
</file>

<file path=customXml/itemProps4.xml><?xml version="1.0" encoding="utf-8"?>
<ds:datastoreItem xmlns:ds="http://schemas.openxmlformats.org/officeDocument/2006/customXml" ds:itemID="{34622583-2107-4E18-9639-CF06D2431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81d7c-6070-4b3e-ab1f-f71bff812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5922</TotalTime>
  <Words>765</Words>
  <Application>Microsoft Office PowerPoint</Application>
  <PresentationFormat>On-screen Show (4:3)</PresentationFormat>
  <Paragraphs>73</Paragraphs>
  <Slides>9</Slides>
  <Notes>8</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source sans pro</vt:lpstr>
      <vt:lpstr>Wingdings</vt:lpstr>
      <vt:lpstr>Custom Design</vt:lpstr>
      <vt:lpstr>1_Custom Design</vt:lpstr>
      <vt:lpstr>Level of Care - Community Supports (CS) Waiver</vt:lpstr>
      <vt:lpstr>Community Supports Waiver Enrollment</vt:lpstr>
      <vt:lpstr>Level of Care Determination</vt:lpstr>
      <vt:lpstr>Waiver Enrollment</vt:lpstr>
      <vt:lpstr>ICF/IID Level of Care Evaluations</vt:lpstr>
      <vt:lpstr>Annual Re-evaluation</vt:lpstr>
      <vt:lpstr>Re-evaluation and Re-determination </vt:lpstr>
      <vt:lpstr>Conclusion </vt:lpstr>
      <vt:lpstr>PowerPoint Presentation</vt:lpstr>
    </vt:vector>
  </TitlesOfParts>
  <Company>SCDHHS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SCDHHS</dc:creator>
  <cp:lastModifiedBy>Anika Robinson</cp:lastModifiedBy>
  <cp:revision>246</cp:revision>
  <cp:lastPrinted>2015-11-09T16:16:33Z</cp:lastPrinted>
  <dcterms:created xsi:type="dcterms:W3CDTF">2015-09-08T13:47:15Z</dcterms:created>
  <dcterms:modified xsi:type="dcterms:W3CDTF">2020-03-19T15:10:47Z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b28be5da-ae3f-43e9-a5f2-bf11eadd2683</vt:lpwstr>
  </property>
  <property fmtid="{D5CDD505-2E9C-101B-9397-08002B2CF9AE}" pid="3" name="ContentTypeId">
    <vt:lpwstr>0x0101004B93AF7C7849974FB37C6FCC930F048B</vt:lpwstr>
  </property>
</Properties>
</file>