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11" r:id="rId4"/>
    <p:sldMasterId id="2147483723" r:id="rId5"/>
  </p:sldMasterIdLst>
  <p:notesMasterIdLst>
    <p:notesMasterId r:id="rId18"/>
  </p:notesMasterIdLst>
  <p:sldIdLst>
    <p:sldId id="265" r:id="rId6"/>
    <p:sldId id="266" r:id="rId7"/>
    <p:sldId id="269" r:id="rId8"/>
    <p:sldId id="271" r:id="rId9"/>
    <p:sldId id="270" r:id="rId10"/>
    <p:sldId id="272" r:id="rId11"/>
    <p:sldId id="273" r:id="rId12"/>
    <p:sldId id="274" r:id="rId13"/>
    <p:sldId id="275" r:id="rId14"/>
    <p:sldId id="276" r:id="rId15"/>
    <p:sldId id="277" r:id="rId16"/>
    <p:sldId id="267" r:id="rId1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75"/>
    <a:srgbClr val="007630"/>
    <a:srgbClr val="E27500"/>
    <a:srgbClr val="7993B7"/>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74439" autoAdjust="0"/>
  </p:normalViewPr>
  <p:slideViewPr>
    <p:cSldViewPr snapToGrid="0">
      <p:cViewPr varScale="1">
        <p:scale>
          <a:sx n="66" d="100"/>
          <a:sy n="66" d="100"/>
        </p:scale>
        <p:origin x="1434" y="78"/>
      </p:cViewPr>
      <p:guideLst/>
    </p:cSldViewPr>
  </p:slideViewPr>
  <p:notesTextViewPr>
    <p:cViewPr>
      <p:scale>
        <a:sx n="3" d="2"/>
        <a:sy n="3" d="2"/>
      </p:scale>
      <p:origin x="0" y="-1914"/>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B39C5DD-5BA6-4149-AC3E-6D50A9D77D19}" type="datetimeFigureOut">
              <a:rPr lang="en-US" smtClean="0"/>
              <a:t>6/17/2022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230204-478F-4DFD-97BB-57A3583ACF74}" type="slidenum">
              <a:rPr lang="en-US" smtClean="0"/>
              <a:t>‹#›</a:t>
            </a:fld>
            <a:endParaRPr lang="en-US" dirty="0"/>
          </a:p>
        </p:txBody>
      </p:sp>
    </p:spTree>
    <p:extLst>
      <p:ext uri="{BB962C8B-B14F-4D97-AF65-F5344CB8AC3E}">
        <p14:creationId xmlns:p14="http://schemas.microsoft.com/office/powerpoint/2010/main" val="162809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Your training continues in this module with learning the details of bringing an applicant into the waiver and meeting the requirements of providing Waiver Case Management to the participant while in the waiver.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will be a lot of detail and specific information in this module, so feel free to take notes, print out the transcript for your reference, and even keep your Waiver Case Management Policy manual nearby.  While you will not be expected to memorize every detail, you must know this content to ensure that you are complying with the requirements of the policy and providing the best service to waiver participants.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Your policy manual and your Supervisor are your two best resources in performing your responsibilities as a waiver case manager.  We cannot stress this enough!!!!</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2</a:t>
            </a:fld>
            <a:endParaRPr lang="en-US" dirty="0"/>
          </a:p>
        </p:txBody>
      </p:sp>
    </p:spTree>
    <p:extLst>
      <p:ext uri="{BB962C8B-B14F-4D97-AF65-F5344CB8AC3E}">
        <p14:creationId xmlns:p14="http://schemas.microsoft.com/office/powerpoint/2010/main" val="2829808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services that require using a separate, designated Service Assessment to verify the need and determine the appropriate number of service hours or supplies.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assessment document is very different than the Participant/Consumer Assessment.  The separate assessment for these certain services is done after the Participant/Consumer Assessment is completed.  </a:t>
            </a:r>
          </a:p>
          <a:p>
            <a:r>
              <a:rPr lang="en-US" sz="1200" kern="1200" dirty="0">
                <a:solidFill>
                  <a:schemeClr val="tx1"/>
                </a:solidFill>
                <a:effectLst/>
                <a:latin typeface="+mn-lt"/>
                <a:ea typeface="+mn-ea"/>
                <a:cs typeface="+mn-cs"/>
              </a:rPr>
              <a:t>These services can be waiver services or state plan services.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Waiver services</a:t>
            </a:r>
            <a:r>
              <a:rPr lang="en-US" sz="1200" kern="1200" dirty="0">
                <a:solidFill>
                  <a:schemeClr val="tx1"/>
                </a:solidFill>
                <a:effectLst/>
                <a:latin typeface="+mn-lt"/>
                <a:ea typeface="+mn-ea"/>
                <a:cs typeface="+mn-cs"/>
              </a:rPr>
              <a:t> that require this additional service assessment are:</a:t>
            </a:r>
          </a:p>
          <a:p>
            <a:pPr lvl="0"/>
            <a:r>
              <a:rPr lang="en-US" sz="1200" kern="1200" dirty="0">
                <a:solidFill>
                  <a:schemeClr val="tx1"/>
                </a:solidFill>
                <a:effectLst/>
                <a:latin typeface="+mn-lt"/>
                <a:ea typeface="+mn-ea"/>
                <a:cs typeface="+mn-cs"/>
              </a:rPr>
              <a:t>Respite</a:t>
            </a:r>
          </a:p>
          <a:p>
            <a:pPr lvl="0"/>
            <a:r>
              <a:rPr lang="en-US" sz="1200" kern="1200" dirty="0">
                <a:solidFill>
                  <a:schemeClr val="tx1"/>
                </a:solidFill>
                <a:effectLst/>
                <a:latin typeface="+mn-lt"/>
                <a:ea typeface="+mn-ea"/>
                <a:cs typeface="+mn-cs"/>
              </a:rPr>
              <a:t>In-Home Support</a:t>
            </a:r>
          </a:p>
          <a:p>
            <a:pPr lvl="0"/>
            <a:r>
              <a:rPr lang="en-US" sz="1200" kern="1200" dirty="0">
                <a:solidFill>
                  <a:schemeClr val="tx1"/>
                </a:solidFill>
                <a:effectLst/>
                <a:latin typeface="+mn-lt"/>
                <a:ea typeface="+mn-ea"/>
                <a:cs typeface="+mn-cs"/>
              </a:rPr>
              <a:t>Personal Care/Attendant Care</a:t>
            </a:r>
          </a:p>
          <a:p>
            <a:pPr lvl="0"/>
            <a:r>
              <a:rPr lang="en-US" sz="1200" kern="1200" dirty="0">
                <a:solidFill>
                  <a:schemeClr val="tx1"/>
                </a:solidFill>
                <a:effectLst/>
                <a:latin typeface="+mn-lt"/>
                <a:ea typeface="+mn-ea"/>
                <a:cs typeface="+mn-cs"/>
              </a:rPr>
              <a:t>Incontinence Supplies</a:t>
            </a:r>
          </a:p>
          <a:p>
            <a:pPr lvl="0"/>
            <a:r>
              <a:rPr lang="en-US" sz="1200" kern="1200" dirty="0">
                <a:solidFill>
                  <a:schemeClr val="tx1"/>
                </a:solidFill>
                <a:effectLst/>
                <a:latin typeface="+mn-lt"/>
                <a:ea typeface="+mn-ea"/>
                <a:cs typeface="+mn-cs"/>
              </a:rPr>
              <a:t>Nursing and Residential Habilitation</a:t>
            </a:r>
          </a:p>
          <a:p>
            <a:pPr lvl="0"/>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State Plan services</a:t>
            </a:r>
            <a:r>
              <a:rPr lang="en-US" sz="1200" kern="1200" dirty="0">
                <a:solidFill>
                  <a:schemeClr val="tx1"/>
                </a:solidFill>
                <a:effectLst/>
                <a:latin typeface="+mn-lt"/>
                <a:ea typeface="+mn-ea"/>
                <a:cs typeface="+mn-cs"/>
              </a:rPr>
              <a:t> that require this additional service assessment are:</a:t>
            </a:r>
          </a:p>
          <a:p>
            <a:pPr lvl="0"/>
            <a:r>
              <a:rPr lang="en-US" sz="1200" kern="1200" dirty="0">
                <a:solidFill>
                  <a:schemeClr val="tx1"/>
                </a:solidFill>
                <a:effectLst/>
                <a:latin typeface="+mn-lt"/>
                <a:ea typeface="+mn-ea"/>
                <a:cs typeface="+mn-cs"/>
              </a:rPr>
              <a:t>Children’s Personal Care, Children’s Nursing and </a:t>
            </a:r>
            <a:r>
              <a:rPr lang="en-US" sz="1200" u="none" kern="1200" dirty="0">
                <a:solidFill>
                  <a:schemeClr val="tx1"/>
                </a:solidFill>
                <a:effectLst/>
                <a:latin typeface="+mn-lt"/>
                <a:ea typeface="+mn-ea"/>
                <a:cs typeface="+mn-cs"/>
              </a:rPr>
              <a:t>Incontinence Supplies.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 waiver services may require an assessment in the future.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Further information can be found in the individual waiver manuals located on SCDDSN’s website.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Your Supervisor can also offer more guidance on this process.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11</a:t>
            </a:fld>
            <a:endParaRPr lang="en-US" dirty="0"/>
          </a:p>
        </p:txBody>
      </p:sp>
    </p:spTree>
    <p:extLst>
      <p:ext uri="{BB962C8B-B14F-4D97-AF65-F5344CB8AC3E}">
        <p14:creationId xmlns:p14="http://schemas.microsoft.com/office/powerpoint/2010/main" val="3144719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Individuals in the community who want information about the Intellectual Disability/Related Disabilities, Head and Spinal Cord Injury, and/or Community Supports waivers or other services the South Carolina Department of Disabilities and Special Needs (SCDDSN) has to offer can call 1-800-289-7012.</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Currently, SCDDSN manages the waiting lists for the following waivers:  Intellectual Disability/Related Disabilities or ID/RD, Head and Spinal Cord Injury or HASCI, and Community Supports or CS.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an applicant makes the call to express interest in a waiver, a slot is allocated and enrollment activities begin, or assessment for placement on a waiting list for the appropriate waiver takes place.   In later modules on each waiver, the waiting list process and management is discussed.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a slot is allocated, what are the enrollment activities?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3</a:t>
            </a:fld>
            <a:endParaRPr lang="en-US" dirty="0"/>
          </a:p>
        </p:txBody>
      </p:sp>
    </p:spTree>
    <p:extLst>
      <p:ext uri="{BB962C8B-B14F-4D97-AF65-F5344CB8AC3E}">
        <p14:creationId xmlns:p14="http://schemas.microsoft.com/office/powerpoint/2010/main" val="2811006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must be verified that the waiver applicant is not enrolled in another waiver, State plan or managed care program prior to submitting the enrollment request.  </a:t>
            </a:r>
          </a:p>
          <a:p>
            <a:r>
              <a:rPr lang="en-US" sz="1200" kern="1200" dirty="0">
                <a:solidFill>
                  <a:schemeClr val="tx1"/>
                </a:solidFill>
                <a:effectLst/>
                <a:latin typeface="+mn-lt"/>
                <a:ea typeface="+mn-ea"/>
                <a:cs typeface="+mn-cs"/>
              </a:rPr>
              <a:t>The Waiver Enrollments Coordinator at the SCDDSN State Office performs this task.  If the waiver applicant is enrolled in one of those programs, the Waiver Enrollments Coordinator will notify the waiver case manager, who must coordinate program transition as needed.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aid in the transition between a managed care program and waiver enrollment, there is a form to complete on the South Carolina Department of Health and Human Services (SCDHHS) website called “Waiver Notification” (https://msp.scdhhs.gov/managedcare/notification-forms).</a:t>
            </a:r>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4</a:t>
            </a:fld>
            <a:endParaRPr lang="en-US" dirty="0"/>
          </a:p>
        </p:txBody>
      </p:sp>
    </p:spTree>
    <p:extLst>
      <p:ext uri="{BB962C8B-B14F-4D97-AF65-F5344CB8AC3E}">
        <p14:creationId xmlns:p14="http://schemas.microsoft.com/office/powerpoint/2010/main" val="37908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waiver case manager must inform the waiver participant/representative about the individual cost capitation for the Community Supports Waiver.  </a:t>
            </a:r>
          </a:p>
          <a:p>
            <a:r>
              <a:rPr lang="en-US" sz="1200" kern="1200" dirty="0">
                <a:solidFill>
                  <a:schemeClr val="tx1"/>
                </a:solidFill>
                <a:effectLst/>
                <a:latin typeface="+mn-lt"/>
                <a:ea typeface="+mn-ea"/>
                <a:cs typeface="+mn-cs"/>
              </a:rPr>
              <a:t>The waiver case manager is also responsible for monitoring the individual cost cap for the Community Supports Waiver.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cost cap is specific to the actual expenditures for waiver services each waiver year.</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5</a:t>
            </a:fld>
            <a:endParaRPr lang="en-US" dirty="0"/>
          </a:p>
        </p:txBody>
      </p:sp>
    </p:spTree>
    <p:extLst>
      <p:ext uri="{BB962C8B-B14F-4D97-AF65-F5344CB8AC3E}">
        <p14:creationId xmlns:p14="http://schemas.microsoft.com/office/powerpoint/2010/main" val="3357759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an individual is awarded a slot, it should be determined if an individual has needs that could likely be met either in an Intermediate Care Facility for Individuals with Intellectual Disabilities (ICF/IID) or in the community with the provision of waiver services.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Freedom of Choice is the process of informing the waiver applicant of the “feasible alternatives under the waiver”.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includes documenting the choice between receiving institutional care or receiving home and community- based services; and the right to request reconsideration if he/she feels a choice of either institution or waiver services was not offered.</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6</a:t>
            </a:fld>
            <a:endParaRPr lang="en-US" dirty="0"/>
          </a:p>
        </p:txBody>
      </p:sp>
    </p:spTree>
    <p:extLst>
      <p:ext uri="{BB962C8B-B14F-4D97-AF65-F5344CB8AC3E}">
        <p14:creationId xmlns:p14="http://schemas.microsoft.com/office/powerpoint/2010/main" val="1266567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the slot is allocated and the waiver applicant has selected home and community-based services on the Freedom of Choice form, the waiver case manager conducts the </a:t>
            </a:r>
            <a:r>
              <a:rPr lang="en-US" sz="1200" b="1" kern="1200" dirty="0">
                <a:solidFill>
                  <a:schemeClr val="tx1"/>
                </a:solidFill>
                <a:effectLst/>
                <a:latin typeface="+mn-lt"/>
                <a:ea typeface="+mn-ea"/>
                <a:cs typeface="+mn-cs"/>
              </a:rPr>
              <a:t>initial annual assessment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assessment is a comprehensive tool to determine the participant’s medical, educational, social or other service needs.  This assessment is done annually.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conducting the assessment, the waiver case manager should also talk to the participant about what providers the participant may want to provide their services.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the waiver case manager can share a list of available service providers, the participant/family must decide which providers will provide their services. </a:t>
            </a:r>
          </a:p>
          <a:p>
            <a:r>
              <a:rPr lang="en-US" sz="1200" kern="1200" dirty="0">
                <a:solidFill>
                  <a:schemeClr val="tx1"/>
                </a:solidFill>
                <a:effectLst/>
                <a:latin typeface="+mn-lt"/>
                <a:ea typeface="+mn-ea"/>
                <a:cs typeface="+mn-cs"/>
              </a:rPr>
              <a:t>The waiver case manager is </a:t>
            </a:r>
            <a:r>
              <a:rPr lang="en-US" sz="1200" u="sng" kern="1200" dirty="0">
                <a:solidFill>
                  <a:schemeClr val="tx1"/>
                </a:solidFill>
                <a:effectLst/>
                <a:latin typeface="+mn-lt"/>
                <a:ea typeface="+mn-ea"/>
                <a:cs typeface="+mn-cs"/>
              </a:rPr>
              <a:t>not allowed</a:t>
            </a:r>
            <a:r>
              <a:rPr lang="en-US" sz="1200" kern="1200" dirty="0">
                <a:solidFill>
                  <a:schemeClr val="tx1"/>
                </a:solidFill>
                <a:effectLst/>
                <a:latin typeface="+mn-lt"/>
                <a:ea typeface="+mn-ea"/>
                <a:cs typeface="+mn-cs"/>
              </a:rPr>
              <a:t> to select the providers for the participant/family.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 sure to talk to your Supervisor for good tips on how to complete a thorough assessment for the participant.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7</a:t>
            </a:fld>
            <a:endParaRPr lang="en-US" dirty="0"/>
          </a:p>
        </p:txBody>
      </p:sp>
    </p:spTree>
    <p:extLst>
      <p:ext uri="{BB962C8B-B14F-4D97-AF65-F5344CB8AC3E}">
        <p14:creationId xmlns:p14="http://schemas.microsoft.com/office/powerpoint/2010/main" val="400216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the waiver case manager conducts a thorough assessment with the participant, the waiver case manager must then develop the annual person-centered Service Plan.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Service Plan is a document that identifies the individual needs, specific and time limited objectives, and goals of the participant that are person centered.  The Service Plan must be completed prior to authorizing any services for the participant.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goal of this process is to ensure that the services are consistent with the participant’s needs, strengths, and reflects personal preferences and the participant’s desired outcomes</a:t>
            </a: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process for developing the Service Plan must be person-centered, which means it is driven by the individual and includes people chosen by the individual to be a part of that process.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Needs listed on the Service Plan must include:</a:t>
            </a:r>
          </a:p>
          <a:p>
            <a:pPr lvl="0"/>
            <a:r>
              <a:rPr lang="en-US" sz="1200" kern="1200" dirty="0">
                <a:solidFill>
                  <a:schemeClr val="tx1"/>
                </a:solidFill>
                <a:effectLst/>
                <a:latin typeface="+mn-lt"/>
                <a:ea typeface="+mn-ea"/>
                <a:cs typeface="+mn-cs"/>
              </a:rPr>
              <a:t>The amount of the service (i.e., the number of units for the service), the frequency of the service or how often it will be provided, (i.e., one day a week, 5 days a week, etc.), the duration of the service or how long it will be provided, (i.e., for 2 months, for 3 weeks, etc.), the provider type for waiver services (nursing provider, personal care provider, etc.) and funding source.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Service Plan should also include identified State Plan services or other additional needs as identified by the participant or family regardless of funding source.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Talk to your Supervisor for good tips on completing a person-centered Service Plan!</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8</a:t>
            </a:fld>
            <a:endParaRPr lang="en-US" dirty="0"/>
          </a:p>
        </p:txBody>
      </p:sp>
    </p:spTree>
    <p:extLst>
      <p:ext uri="{BB962C8B-B14F-4D97-AF65-F5344CB8AC3E}">
        <p14:creationId xmlns:p14="http://schemas.microsoft.com/office/powerpoint/2010/main" val="2831374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Level of Care Determination is the next step.  The Level of Care Determination is the process by which a waiver applicant is evaluated based on information provided to the SCDDSN Eligibility Division to determine if they meet the level of care criteria required for participation in the waiver.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 sure to check the appropriate waiver manual for the full documentation and procedural details on this step in the process!</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9</a:t>
            </a:fld>
            <a:endParaRPr lang="en-US" dirty="0"/>
          </a:p>
        </p:txBody>
      </p:sp>
    </p:spTree>
    <p:extLst>
      <p:ext uri="{BB962C8B-B14F-4D97-AF65-F5344CB8AC3E}">
        <p14:creationId xmlns:p14="http://schemas.microsoft.com/office/powerpoint/2010/main" val="982978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the LOC Determination is made, the Waiver Enrollments Coordinator will notify the SCDDSN Case Manager that they are ready for enrollment.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Failure to receive two waiver services every 30 days is grounds for waiver termination, except during the first 60 days of enrollment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waiver case manager, you must monitor the participant’s Service Plan to ensure services are delivered as needed in order for the participant to maintain his/her waiver slot.  Please refer to your waiver manual or Supervisor for any questions.</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10</a:t>
            </a:fld>
            <a:endParaRPr lang="en-US" dirty="0"/>
          </a:p>
        </p:txBody>
      </p:sp>
    </p:spTree>
    <p:extLst>
      <p:ext uri="{BB962C8B-B14F-4D97-AF65-F5344CB8AC3E}">
        <p14:creationId xmlns:p14="http://schemas.microsoft.com/office/powerpoint/2010/main" val="863586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28889552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marL="685800" indent="-228600">
              <a:buClr>
                <a:srgbClr val="E27500"/>
              </a:buClr>
              <a:buFont typeface="Arial" panose="020B0604020202020204" pitchFamily="34" charset="0"/>
              <a:buChar char="•"/>
              <a:defRPr/>
            </a:lvl2pPr>
            <a:lvl3pPr>
              <a:buClr>
                <a:srgbClr val="004875"/>
              </a:buClr>
              <a:defRPr/>
            </a:lvl3pPr>
            <a:lvl4pPr>
              <a:buClr>
                <a:srgbClr val="E27500"/>
              </a:buClr>
              <a:defRPr/>
            </a:lvl4pPr>
            <a:lvl5pPr>
              <a:buClr>
                <a:srgbClr val="7993B7"/>
              </a:buClr>
              <a:defRPr>
                <a:solidFill>
                  <a:srgbClr val="0048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373346015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5" name="Rectangle 4"/>
          <p:cNvSpPr/>
          <p:nvPr userDrawn="1"/>
        </p:nvSpPr>
        <p:spPr>
          <a:xfrm>
            <a:off x="0" y="0"/>
            <a:ext cx="9144000" cy="849854"/>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
        <p:nvSpPr>
          <p:cNvPr id="6" name="Text Placeholder 5"/>
          <p:cNvSpPr>
            <a:spLocks noGrp="1"/>
          </p:cNvSpPr>
          <p:nvPr>
            <p:ph type="body" sz="quarter" idx="11" hasCustomPrompt="1"/>
          </p:nvPr>
        </p:nvSpPr>
        <p:spPr>
          <a:xfrm>
            <a:off x="636997" y="3133725"/>
            <a:ext cx="7878353" cy="708810"/>
          </a:xfrm>
        </p:spPr>
        <p:txBody>
          <a:bodyPr>
            <a:noAutofit/>
          </a:bodyPr>
          <a:lstStyle>
            <a:lvl1pPr marL="0" indent="0" algn="ctr">
              <a:buFontTx/>
              <a:buNone/>
              <a:defRPr sz="2900" b="1" baseline="0"/>
            </a:lvl1pPr>
          </a:lstStyle>
          <a:p>
            <a:pPr lvl="0"/>
            <a:r>
              <a:rPr lang="en-US" dirty="0"/>
              <a:t>Section Title</a:t>
            </a:r>
          </a:p>
        </p:txBody>
      </p:sp>
    </p:spTree>
    <p:extLst>
      <p:ext uri="{BB962C8B-B14F-4D97-AF65-F5344CB8AC3E}">
        <p14:creationId xmlns:p14="http://schemas.microsoft.com/office/powerpoint/2010/main" val="87248271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223198"/>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23198"/>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640D55-031C-4AD9-A16C-4EFA2F922910}" type="slidenum">
              <a:rPr lang="en-US" smtClean="0"/>
              <a:t>‹#›</a:t>
            </a:fld>
            <a:endParaRPr lang="en-US" dirty="0"/>
          </a:p>
        </p:txBody>
      </p:sp>
    </p:spTree>
    <p:extLst>
      <p:ext uri="{BB962C8B-B14F-4D97-AF65-F5344CB8AC3E}">
        <p14:creationId xmlns:p14="http://schemas.microsoft.com/office/powerpoint/2010/main" val="57132978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49854"/>
          </a:xfrm>
        </p:spPr>
        <p:txBody>
          <a:bodyPr/>
          <a:lstStyle/>
          <a:p>
            <a:r>
              <a:rPr lang="en-US"/>
              <a:t>Click to edit Master title style</a:t>
            </a:r>
          </a:p>
        </p:txBody>
      </p:sp>
      <p:sp>
        <p:nvSpPr>
          <p:cNvPr id="3" name="Text Placeholder 2"/>
          <p:cNvSpPr>
            <a:spLocks noGrp="1"/>
          </p:cNvSpPr>
          <p:nvPr>
            <p:ph type="body" idx="1"/>
          </p:nvPr>
        </p:nvSpPr>
        <p:spPr>
          <a:xfrm>
            <a:off x="630238" y="1283131"/>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107043"/>
            <a:ext cx="3868737" cy="3684588"/>
          </a:xfrm>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83131"/>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107043"/>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171681775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ull Size Graphic or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1640D55-031C-4AD9-A16C-4EFA2F922910}" type="slidenum">
              <a:rPr lang="en-US" smtClean="0"/>
              <a:t>‹#›</a:t>
            </a:fld>
            <a:endParaRPr lang="en-US" dirty="0"/>
          </a:p>
        </p:txBody>
      </p:sp>
      <p:sp>
        <p:nvSpPr>
          <p:cNvPr id="7" name="Content Placeholder 6"/>
          <p:cNvSpPr>
            <a:spLocks noGrp="1"/>
          </p:cNvSpPr>
          <p:nvPr>
            <p:ph sz="quarter" idx="13" hasCustomPrompt="1"/>
          </p:nvPr>
        </p:nvSpPr>
        <p:spPr>
          <a:xfrm>
            <a:off x="628650" y="1304925"/>
            <a:ext cx="7886700" cy="4592638"/>
          </a:xfrm>
        </p:spPr>
        <p:txBody>
          <a:bodyPr/>
          <a:lstStyle>
            <a:lvl1pPr marL="0" indent="0">
              <a:buFontTx/>
              <a:buNone/>
              <a:defRPr baseline="0"/>
            </a:lvl1pPr>
          </a:lstStyle>
          <a:p>
            <a:pPr lvl="0"/>
            <a:r>
              <a:rPr lang="en-US" dirty="0"/>
              <a:t>Click icon to insert picture, graphic or table.</a:t>
            </a:r>
          </a:p>
        </p:txBody>
      </p:sp>
    </p:spTree>
    <p:extLst>
      <p:ext uri="{BB962C8B-B14F-4D97-AF65-F5344CB8AC3E}">
        <p14:creationId xmlns:p14="http://schemas.microsoft.com/office/powerpoint/2010/main" val="8034999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Graphic or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004875"/>
                </a:solidFill>
              </a:defRPr>
            </a:lvl1pPr>
          </a:lstStyle>
          <a:p>
            <a:fld id="{C1640D55-031C-4AD9-A16C-4EFA2F922910}" type="slidenum">
              <a:rPr lang="en-US" smtClean="0"/>
              <a:pPr/>
              <a:t>‹#›</a:t>
            </a:fld>
            <a:endParaRPr lang="en-US" dirty="0"/>
          </a:p>
        </p:txBody>
      </p:sp>
      <p:sp>
        <p:nvSpPr>
          <p:cNvPr id="6" name="Content Placeholder 5"/>
          <p:cNvSpPr>
            <a:spLocks noGrp="1"/>
          </p:cNvSpPr>
          <p:nvPr>
            <p:ph sz="quarter" idx="13" hasCustomPrompt="1"/>
          </p:nvPr>
        </p:nvSpPr>
        <p:spPr>
          <a:xfrm>
            <a:off x="616449" y="503238"/>
            <a:ext cx="7898901" cy="5249862"/>
          </a:xfrm>
        </p:spPr>
        <p:txBody>
          <a:bodyPr/>
          <a:lstStyle>
            <a:lvl1pPr marL="0" indent="0">
              <a:buFontTx/>
              <a:buNone/>
              <a:defRPr baseline="0"/>
            </a:lvl1pPr>
          </a:lstStyle>
          <a:p>
            <a:pPr lvl="0"/>
            <a:r>
              <a:rPr lang="en-US" dirty="0"/>
              <a:t>Click on icon to insert picture, graphic or table.</a:t>
            </a:r>
          </a:p>
        </p:txBody>
      </p:sp>
    </p:spTree>
    <p:extLst>
      <p:ext uri="{BB962C8B-B14F-4D97-AF65-F5344CB8AC3E}">
        <p14:creationId xmlns:p14="http://schemas.microsoft.com/office/powerpoint/2010/main" val="237015934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640D55-031C-4AD9-A16C-4EFA2F922910}" type="slidenum">
              <a:rPr lang="en-US" smtClean="0"/>
              <a:pPr/>
              <a:t>‹#›</a:t>
            </a:fld>
            <a:endParaRPr lang="en-US" dirty="0"/>
          </a:p>
        </p:txBody>
      </p:sp>
      <p:pic>
        <p:nvPicPr>
          <p:cNvPr id="4" name="Picture 2"/>
          <p:cNvPicPr>
            <a:picLocks noChangeAspect="1" noChangeArrowheads="1"/>
          </p:cNvPicPr>
          <p:nvPr userDrawn="1"/>
        </p:nvPicPr>
        <p:blipFill>
          <a:blip r:embed="rId2" cstate="print"/>
          <a:srcRect/>
          <a:stretch>
            <a:fillRect/>
          </a:stretch>
        </p:blipFill>
        <p:spPr bwMode="auto">
          <a:xfrm>
            <a:off x="3448328" y="2306871"/>
            <a:ext cx="2247345" cy="2244258"/>
          </a:xfrm>
          <a:prstGeom prst="rect">
            <a:avLst/>
          </a:prstGeom>
          <a:noFill/>
          <a:ln w="9525">
            <a:noFill/>
            <a:miter lim="800000"/>
            <a:headEnd/>
            <a:tailEnd/>
          </a:ln>
        </p:spPr>
      </p:pic>
      <p:sp>
        <p:nvSpPr>
          <p:cNvPr id="5" name="Rectangle 4"/>
          <p:cNvSpPr/>
          <p:nvPr userDrawn="1"/>
        </p:nvSpPr>
        <p:spPr>
          <a:xfrm>
            <a:off x="0" y="0"/>
            <a:ext cx="9144000" cy="852755"/>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8409407"/>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rgbClr val="E275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22960" y="758952"/>
            <a:ext cx="7543800" cy="3566160"/>
          </a:xfrm>
        </p:spPr>
        <p:txBody>
          <a:bodyPr anchor="b">
            <a:normAutofit/>
          </a:bodyPr>
          <a:lstStyle>
            <a:lvl1pPr algn="l">
              <a:lnSpc>
                <a:spcPct val="85000"/>
              </a:lnSpc>
              <a:defRPr sz="3200" b="1" spc="-50" baseline="0">
                <a:solidFill>
                  <a:srgbClr val="004875"/>
                </a:solidFill>
                <a:latin typeface="+mn-lt"/>
              </a:defRPr>
            </a:lvl1pPr>
          </a:lstStyle>
          <a:p>
            <a:r>
              <a:rPr lang="en-US" dirty="0"/>
              <a:t>Title of Presentation</a:t>
            </a:r>
          </a:p>
        </p:txBody>
      </p:sp>
      <p:cxnSp>
        <p:nvCxnSpPr>
          <p:cNvPr id="9" name="Straight Connector 8"/>
          <p:cNvCxnSpPr/>
          <p:nvPr/>
        </p:nvCxnSpPr>
        <p:spPr>
          <a:xfrm>
            <a:off x="905744" y="4343400"/>
            <a:ext cx="7406640" cy="0"/>
          </a:xfrm>
          <a:prstGeom prst="line">
            <a:avLst/>
          </a:prstGeom>
          <a:ln w="9525">
            <a:solidFill>
              <a:srgbClr val="00487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3254" y="725863"/>
            <a:ext cx="2623506" cy="446313"/>
          </a:xfrm>
          <a:prstGeom prst="rect">
            <a:avLst/>
          </a:prstGeom>
        </p:spPr>
      </p:pic>
      <p:sp>
        <p:nvSpPr>
          <p:cNvPr id="4" name="Text Placeholder 3"/>
          <p:cNvSpPr>
            <a:spLocks noGrp="1"/>
          </p:cNvSpPr>
          <p:nvPr>
            <p:ph type="body" sz="quarter" idx="10" hasCustomPrompt="1"/>
          </p:nvPr>
        </p:nvSpPr>
        <p:spPr>
          <a:xfrm>
            <a:off x="833826" y="4596242"/>
            <a:ext cx="7543800" cy="1601358"/>
          </a:xfrm>
        </p:spPr>
        <p:txBody>
          <a:bodyPr>
            <a:normAutofit/>
          </a:bodyPr>
          <a:lstStyle>
            <a:lvl1pPr marL="0" indent="0" algn="ctr">
              <a:spcBef>
                <a:spcPts val="600"/>
              </a:spcBef>
              <a:buFontTx/>
              <a:buNone/>
              <a:defRPr sz="2000" baseline="0">
                <a:solidFill>
                  <a:srgbClr val="E27500"/>
                </a:solidFill>
              </a:defRPr>
            </a:lvl1pPr>
          </a:lstStyle>
          <a:p>
            <a:pPr lvl="0"/>
            <a:r>
              <a:rPr lang="en-US" dirty="0"/>
              <a:t>Presenter Name</a:t>
            </a:r>
          </a:p>
          <a:p>
            <a:pPr lvl="0"/>
            <a:r>
              <a:rPr lang="en-US" dirty="0"/>
              <a:t>Title, Organization</a:t>
            </a:r>
          </a:p>
          <a:p>
            <a:pPr lvl="0"/>
            <a:r>
              <a:rPr lang="en-US" dirty="0"/>
              <a:t>Date of Presentation</a:t>
            </a:r>
          </a:p>
        </p:txBody>
      </p:sp>
    </p:spTree>
    <p:extLst>
      <p:ext uri="{BB962C8B-B14F-4D97-AF65-F5344CB8AC3E}">
        <p14:creationId xmlns:p14="http://schemas.microsoft.com/office/powerpoint/2010/main" val="347707689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849854"/>
          </a:xfrm>
          <a:prstGeom prst="rect">
            <a:avLst/>
          </a:prstGeom>
          <a:solidFill>
            <a:srgbClr val="004875"/>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48640" y="1215367"/>
            <a:ext cx="7966710" cy="48207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600" b="1">
                <a:solidFill>
                  <a:srgbClr val="004875"/>
                </a:solidFill>
              </a:defRPr>
            </a:lvl1pPr>
          </a:lstStyle>
          <a:p>
            <a:fld id="{C1640D55-031C-4AD9-A16C-4EFA2F922910}" type="slidenum">
              <a:rPr lang="en-US" smtClean="0"/>
              <a:pPr/>
              <a:t>‹#›</a:t>
            </a:fld>
            <a:endParaRPr lang="en-US" dirty="0"/>
          </a:p>
        </p:txBody>
      </p:sp>
      <p:cxnSp>
        <p:nvCxnSpPr>
          <p:cNvPr id="10" name="Straight Connector 9"/>
          <p:cNvCxnSpPr/>
          <p:nvPr userDrawn="1"/>
        </p:nvCxnSpPr>
        <p:spPr>
          <a:xfrm>
            <a:off x="628650" y="6197511"/>
            <a:ext cx="7886700" cy="0"/>
          </a:xfrm>
          <a:prstGeom prst="line">
            <a:avLst/>
          </a:prstGeom>
          <a:ln w="12700">
            <a:solidFill>
              <a:srgbClr val="00487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28650" y="6356350"/>
            <a:ext cx="2133475" cy="362949"/>
          </a:xfrm>
          <a:prstGeom prst="rect">
            <a:avLst/>
          </a:prstGeom>
        </p:spPr>
      </p:pic>
    </p:spTree>
    <p:extLst>
      <p:ext uri="{BB962C8B-B14F-4D97-AF65-F5344CB8AC3E}">
        <p14:creationId xmlns:p14="http://schemas.microsoft.com/office/powerpoint/2010/main" val="2674790223"/>
      </p:ext>
    </p:extLst>
  </p:cSld>
  <p:clrMap bg1="lt1" tx1="dk1" bg2="lt2" tx2="dk2" accent1="accent1" accent2="accent2" accent3="accent3" accent4="accent4" accent5="accent5" accent6="accent6" hlink="hlink" folHlink="folHlink"/>
  <p:sldLayoutIdLst>
    <p:sldLayoutId id="2147483713" r:id="rId1"/>
    <p:sldLayoutId id="2147483719" r:id="rId2"/>
    <p:sldLayoutId id="2147483737" r:id="rId3"/>
    <p:sldLayoutId id="2147483715" r:id="rId4"/>
    <p:sldLayoutId id="2147483716" r:id="rId5"/>
    <p:sldLayoutId id="2147483717" r:id="rId6"/>
    <p:sldLayoutId id="2147483718" r:id="rId7"/>
    <p:sldLayoutId id="2147483736" r:id="rId8"/>
  </p:sldLayoutIdLst>
  <mc:AlternateContent xmlns:mc="http://schemas.openxmlformats.org/markup-compatibility/2006" xmlns:p14="http://schemas.microsoft.com/office/powerpoint/2010/main">
    <mc:Choice Requires="p14">
      <p:transition p14:dur="10" advTm="0"/>
    </mc:Choice>
    <mc:Fallback xmlns="">
      <p:transition advTm="0"/>
    </mc:Fallback>
  </mc:AlternateContent>
  <p:hf hdr="0" ftr="0" dt="0"/>
  <p:txStyles>
    <p:title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DDD7A-47EC-401D-B3A3-E89E6A2F782D}" type="slidenum">
              <a:rPr lang="en-US" smtClean="0"/>
              <a:t>‹#›</a:t>
            </a:fld>
            <a:endParaRPr lang="en-US" dirty="0"/>
          </a:p>
        </p:txBody>
      </p:sp>
    </p:spTree>
    <p:extLst>
      <p:ext uri="{BB962C8B-B14F-4D97-AF65-F5344CB8AC3E}">
        <p14:creationId xmlns:p14="http://schemas.microsoft.com/office/powerpoint/2010/main" val="3044029153"/>
      </p:ext>
    </p:extLst>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p14:dur="10" advTm="0"/>
    </mc:Choice>
    <mc:Fallback xmlns="">
      <p:transition advTm="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notesSlide" Target="../notesSlides/notesSlide9.xml"/><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40.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dirty="0"/>
              <a:t>Activities of Waiver Enrollment</a:t>
            </a:r>
          </a:p>
        </p:txBody>
      </p:sp>
      <p:pic>
        <p:nvPicPr>
          <p:cNvPr id="2" name="Recorded Sound">
            <a:hlinkClick r:id="" action="ppaction://media"/>
            <a:extLst>
              <a:ext uri="{FF2B5EF4-FFF2-40B4-BE49-F238E27FC236}">
                <a16:creationId xmlns:a16="http://schemas.microsoft.com/office/drawing/2014/main" id="{115C55A0-D04A-4754-BABD-1C9ED5FB77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91478" y="2991678"/>
            <a:ext cx="609600" cy="609600"/>
          </a:xfrm>
          <a:prstGeom prst="rect">
            <a:avLst/>
          </a:prstGeom>
        </p:spPr>
      </p:pic>
      <p:sp>
        <p:nvSpPr>
          <p:cNvPr id="4" name="TextBox 1">
            <a:extLst>
              <a:ext uri="{FF2B5EF4-FFF2-40B4-BE49-F238E27FC236}">
                <a16:creationId xmlns:a16="http://schemas.microsoft.com/office/drawing/2014/main" id="{90BA3FDA-09ED-47EA-AA05-81D8F12DD293}"/>
              </a:ext>
            </a:extLst>
          </p:cNvPr>
          <p:cNvSpPr txBox="1"/>
          <p:nvPr/>
        </p:nvSpPr>
        <p:spPr>
          <a:xfrm>
            <a:off x="6539352" y="5914382"/>
            <a:ext cx="2536848"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Version 2.0 (07/01/2022)</a:t>
            </a:r>
          </a:p>
        </p:txBody>
      </p:sp>
    </p:spTree>
    <p:extLst>
      <p:ext uri="{BB962C8B-B14F-4D97-AF65-F5344CB8AC3E}">
        <p14:creationId xmlns:p14="http://schemas.microsoft.com/office/powerpoint/2010/main" val="3089545892"/>
      </p:ext>
    </p:extLst>
  </p:cSld>
  <p:clrMapOvr>
    <a:masterClrMapping/>
  </p:clrMapOvr>
  <mc:AlternateContent xmlns:mc="http://schemas.openxmlformats.org/markup-compatibility/2006" xmlns:p14="http://schemas.microsoft.com/office/powerpoint/2010/main">
    <mc:Choice Requires="p14">
      <p:transition p14:dur="10" advTm="4897"/>
    </mc:Choice>
    <mc:Fallback xmlns="">
      <p:transition advTm="4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8" objId="2"/>
        <p14:stopEvt time="460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8640" y="1215367"/>
            <a:ext cx="7966710" cy="4820774"/>
          </a:xfrm>
        </p:spPr>
        <p:txBody>
          <a:bodyPr>
            <a:normAutofit/>
          </a:bodyPr>
          <a:lstStyle/>
          <a:p>
            <a:pPr marL="0" indent="0" algn="ctr">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p:cNvSpPr>
            <a:spLocks noGrp="1"/>
          </p:cNvSpPr>
          <p:nvPr>
            <p:ph type="title"/>
          </p:nvPr>
        </p:nvSpPr>
        <p:spPr/>
        <p:txBody>
          <a:bodyPr>
            <a:normAutofit/>
          </a:bodyPr>
          <a:lstStyle/>
          <a:p>
            <a:r>
              <a:rPr lang="en-US" dirty="0"/>
              <a:t>Waiver Enrollment</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10</a:t>
            </a:fld>
            <a:endParaRPr lang="en-US" dirty="0"/>
          </a:p>
        </p:txBody>
      </p:sp>
      <p:pic>
        <p:nvPicPr>
          <p:cNvPr id="9" name="Graphic 8" descr="Speaker phone">
            <a:extLst>
              <a:ext uri="{FF2B5EF4-FFF2-40B4-BE49-F238E27FC236}">
                <a16:creationId xmlns:a16="http://schemas.microsoft.com/office/drawing/2014/main" id="{120ABD25-2EB0-41CC-B464-498D06A109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698845">
            <a:off x="3633674" y="1679346"/>
            <a:ext cx="1777815" cy="1777815"/>
          </a:xfrm>
          <a:prstGeom prst="rect">
            <a:avLst/>
          </a:prstGeom>
        </p:spPr>
      </p:pic>
      <p:grpSp>
        <p:nvGrpSpPr>
          <p:cNvPr id="18" name="Group 17">
            <a:extLst>
              <a:ext uri="{FF2B5EF4-FFF2-40B4-BE49-F238E27FC236}">
                <a16:creationId xmlns:a16="http://schemas.microsoft.com/office/drawing/2014/main" id="{FD8D35BB-EA3A-48B1-86B3-D62D823BE8CE}"/>
              </a:ext>
            </a:extLst>
          </p:cNvPr>
          <p:cNvGrpSpPr/>
          <p:nvPr/>
        </p:nvGrpSpPr>
        <p:grpSpPr>
          <a:xfrm>
            <a:off x="1344766" y="1480633"/>
            <a:ext cx="2259882" cy="2259882"/>
            <a:chOff x="1344766" y="1480633"/>
            <a:chExt cx="2259882" cy="2259882"/>
          </a:xfrm>
        </p:grpSpPr>
        <p:pic>
          <p:nvPicPr>
            <p:cNvPr id="12" name="Graphic 11" descr="Female Profile">
              <a:extLst>
                <a:ext uri="{FF2B5EF4-FFF2-40B4-BE49-F238E27FC236}">
                  <a16:creationId xmlns:a16="http://schemas.microsoft.com/office/drawing/2014/main" id="{E7732DF6-9F5A-4B5B-BF3B-DB6FE576E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4766" y="1480633"/>
              <a:ext cx="2259882" cy="2259882"/>
            </a:xfrm>
            <a:prstGeom prst="rect">
              <a:avLst/>
            </a:prstGeom>
          </p:spPr>
        </p:pic>
        <p:sp>
          <p:nvSpPr>
            <p:cNvPr id="16" name="TextBox 15">
              <a:extLst>
                <a:ext uri="{FF2B5EF4-FFF2-40B4-BE49-F238E27FC236}">
                  <a16:creationId xmlns:a16="http://schemas.microsoft.com/office/drawing/2014/main" id="{AC88D8AB-2D78-4AED-8331-76EC9234A011}"/>
                </a:ext>
              </a:extLst>
            </p:cNvPr>
            <p:cNvSpPr txBox="1"/>
            <p:nvPr/>
          </p:nvSpPr>
          <p:spPr>
            <a:xfrm>
              <a:off x="1761151" y="2894034"/>
              <a:ext cx="1474443" cy="461665"/>
            </a:xfrm>
            <a:prstGeom prst="rect">
              <a:avLst/>
            </a:prstGeom>
            <a:noFill/>
          </p:spPr>
          <p:txBody>
            <a:bodyPr wrap="none" rtlCol="0">
              <a:spAutoFit/>
            </a:bodyPr>
            <a:lstStyle/>
            <a:p>
              <a:pPr algn="ctr"/>
              <a:r>
                <a:rPr lang="en-US" sz="1200" b="1" dirty="0">
                  <a:solidFill>
                    <a:srgbClr val="004875"/>
                  </a:solidFill>
                </a:rPr>
                <a:t>Waiver Enrollments </a:t>
              </a:r>
            </a:p>
            <a:p>
              <a:pPr algn="ctr"/>
              <a:r>
                <a:rPr lang="en-US" sz="1200" b="1" dirty="0">
                  <a:solidFill>
                    <a:srgbClr val="004875"/>
                  </a:solidFill>
                </a:rPr>
                <a:t>Coordinator</a:t>
              </a:r>
            </a:p>
          </p:txBody>
        </p:sp>
      </p:grpSp>
      <p:grpSp>
        <p:nvGrpSpPr>
          <p:cNvPr id="19" name="Group 18">
            <a:extLst>
              <a:ext uri="{FF2B5EF4-FFF2-40B4-BE49-F238E27FC236}">
                <a16:creationId xmlns:a16="http://schemas.microsoft.com/office/drawing/2014/main" id="{F8D7DAEE-A754-4AB9-A3ED-763CCAA03DB5}"/>
              </a:ext>
            </a:extLst>
          </p:cNvPr>
          <p:cNvGrpSpPr/>
          <p:nvPr/>
        </p:nvGrpSpPr>
        <p:grpSpPr>
          <a:xfrm>
            <a:off x="5699501" y="1403932"/>
            <a:ext cx="2336583" cy="2336583"/>
            <a:chOff x="5699501" y="1403932"/>
            <a:chExt cx="2336583" cy="2336583"/>
          </a:xfrm>
        </p:grpSpPr>
        <p:pic>
          <p:nvPicPr>
            <p:cNvPr id="14" name="Graphic 13" descr="Male profile">
              <a:extLst>
                <a:ext uri="{FF2B5EF4-FFF2-40B4-BE49-F238E27FC236}">
                  <a16:creationId xmlns:a16="http://schemas.microsoft.com/office/drawing/2014/main" id="{C2531D8C-BAD5-42BB-AC98-E4B682FEA4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99501" y="1403932"/>
              <a:ext cx="2336583" cy="2336583"/>
            </a:xfrm>
            <a:prstGeom prst="rect">
              <a:avLst/>
            </a:prstGeom>
          </p:spPr>
        </p:pic>
        <p:sp>
          <p:nvSpPr>
            <p:cNvPr id="17" name="TextBox 16">
              <a:extLst>
                <a:ext uri="{FF2B5EF4-FFF2-40B4-BE49-F238E27FC236}">
                  <a16:creationId xmlns:a16="http://schemas.microsoft.com/office/drawing/2014/main" id="{09448692-0475-4964-9B39-54C5288EFCEF}"/>
                </a:ext>
              </a:extLst>
            </p:cNvPr>
            <p:cNvSpPr txBox="1"/>
            <p:nvPr/>
          </p:nvSpPr>
          <p:spPr>
            <a:xfrm>
              <a:off x="6127139" y="2984430"/>
              <a:ext cx="1478988" cy="276999"/>
            </a:xfrm>
            <a:prstGeom prst="rect">
              <a:avLst/>
            </a:prstGeom>
            <a:solidFill>
              <a:srgbClr val="004875"/>
            </a:solidFill>
            <a:ln>
              <a:noFill/>
            </a:ln>
          </p:spPr>
          <p:txBody>
            <a:bodyPr wrap="square" rtlCol="0">
              <a:spAutoFit/>
            </a:bodyPr>
            <a:lstStyle/>
            <a:p>
              <a:pPr algn="ctr"/>
              <a:r>
                <a:rPr lang="en-US" sz="1200" b="1" dirty="0">
                  <a:solidFill>
                    <a:schemeClr val="bg1"/>
                  </a:solidFill>
                </a:rPr>
                <a:t>DDSN Case Manager</a:t>
              </a:r>
            </a:p>
          </p:txBody>
        </p:sp>
      </p:grpSp>
      <p:pic>
        <p:nvPicPr>
          <p:cNvPr id="22" name="Graphic 21" descr="Question mark">
            <a:extLst>
              <a:ext uri="{FF2B5EF4-FFF2-40B4-BE49-F238E27FC236}">
                <a16:creationId xmlns:a16="http://schemas.microsoft.com/office/drawing/2014/main" id="{6E0CAD60-6E10-45BA-A1BA-05F4926FF59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20052" y="4078802"/>
            <a:ext cx="1703895" cy="1703895"/>
          </a:xfrm>
          <a:prstGeom prst="rect">
            <a:avLst/>
          </a:prstGeom>
        </p:spPr>
      </p:pic>
      <p:pic>
        <p:nvPicPr>
          <p:cNvPr id="6" name="Recorded Sound">
            <a:hlinkClick r:id="" action="ppaction://media"/>
            <a:extLst>
              <a:ext uri="{FF2B5EF4-FFF2-40B4-BE49-F238E27FC236}">
                <a16:creationId xmlns:a16="http://schemas.microsoft.com/office/drawing/2014/main" id="{81EDF037-50A7-4E78-8C82-BB5AAEF2CCF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24178" y="3358598"/>
            <a:ext cx="609600" cy="609600"/>
          </a:xfrm>
          <a:prstGeom prst="rect">
            <a:avLst/>
          </a:prstGeom>
        </p:spPr>
      </p:pic>
    </p:spTree>
    <p:extLst>
      <p:ext uri="{BB962C8B-B14F-4D97-AF65-F5344CB8AC3E}">
        <p14:creationId xmlns:p14="http://schemas.microsoft.com/office/powerpoint/2010/main" val="351942787"/>
      </p:ext>
    </p:extLst>
  </p:cSld>
  <p:clrMapOvr>
    <a:masterClrMapping/>
  </p:clrMapOvr>
  <mc:AlternateContent xmlns:mc="http://schemas.openxmlformats.org/markup-compatibility/2006" xmlns:p14="http://schemas.microsoft.com/office/powerpoint/2010/main">
    <mc:Choice Requires="p14">
      <p:transition p14:dur="10" advClick="0" advTm="38112"/>
    </mc:Choice>
    <mc:Fallback xmlns="">
      <p:transition advClick="0" advTm="38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37884" objId="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a:t>				                                                                                                                                                                                            </a:t>
            </a:r>
          </a:p>
        </p:txBody>
      </p:sp>
      <p:sp>
        <p:nvSpPr>
          <p:cNvPr id="3" name="Title 2"/>
          <p:cNvSpPr>
            <a:spLocks noGrp="1"/>
          </p:cNvSpPr>
          <p:nvPr>
            <p:ph type="title"/>
          </p:nvPr>
        </p:nvSpPr>
        <p:spPr/>
        <p:txBody>
          <a:bodyPr/>
          <a:lstStyle/>
          <a:p>
            <a:r>
              <a:rPr lang="en-US" dirty="0"/>
              <a:t>Service Assessment: Use and Frequency</a:t>
            </a:r>
          </a:p>
        </p:txBody>
      </p:sp>
      <p:sp>
        <p:nvSpPr>
          <p:cNvPr id="4" name="Slide Number Placeholder 3"/>
          <p:cNvSpPr>
            <a:spLocks noGrp="1"/>
          </p:cNvSpPr>
          <p:nvPr>
            <p:ph type="sldNum" sz="quarter" idx="10"/>
          </p:nvPr>
        </p:nvSpPr>
        <p:spPr/>
        <p:txBody>
          <a:bodyPr/>
          <a:lstStyle/>
          <a:p>
            <a:fld id="{C1640D55-031C-4AD9-A16C-4EFA2F922910}" type="slidenum">
              <a:rPr lang="en-US" smtClean="0"/>
              <a:pPr/>
              <a:t>11</a:t>
            </a:fld>
            <a:endParaRPr lang="en-US" dirty="0"/>
          </a:p>
        </p:txBody>
      </p:sp>
      <p:sp>
        <p:nvSpPr>
          <p:cNvPr id="5" name="Content Placeholder 6">
            <a:extLst>
              <a:ext uri="{FF2B5EF4-FFF2-40B4-BE49-F238E27FC236}">
                <a16:creationId xmlns:a16="http://schemas.microsoft.com/office/drawing/2014/main" id="{B61240DE-AEFF-4DB6-8B64-814616EC4327}"/>
              </a:ext>
            </a:extLst>
          </p:cNvPr>
          <p:cNvSpPr txBox="1">
            <a:spLocks/>
          </p:cNvSpPr>
          <p:nvPr/>
        </p:nvSpPr>
        <p:spPr>
          <a:xfrm>
            <a:off x="548640" y="1352983"/>
            <a:ext cx="3354057" cy="45100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u="sng" dirty="0">
                <a:solidFill>
                  <a:srgbClr val="007630"/>
                </a:solidFill>
              </a:rPr>
              <a:t>Waiver Services</a:t>
            </a:r>
          </a:p>
          <a:p>
            <a:pPr>
              <a:buFont typeface="Courier New" panose="02070309020205020404" pitchFamily="49" charset="0"/>
              <a:buChar char="o"/>
            </a:pPr>
            <a:r>
              <a:rPr lang="en-US" sz="2000" dirty="0"/>
              <a:t>Respite </a:t>
            </a:r>
          </a:p>
          <a:p>
            <a:pPr>
              <a:buFont typeface="Courier New" panose="02070309020205020404" pitchFamily="49" charset="0"/>
              <a:buChar char="o"/>
            </a:pPr>
            <a:r>
              <a:rPr lang="en-US" sz="2000" dirty="0"/>
              <a:t>In-Home Support</a:t>
            </a:r>
          </a:p>
          <a:p>
            <a:pPr>
              <a:buFont typeface="Courier New" panose="02070309020205020404" pitchFamily="49" charset="0"/>
              <a:buChar char="o"/>
            </a:pPr>
            <a:r>
              <a:rPr lang="en-US" sz="2000" dirty="0"/>
              <a:t>Personal Care/Attendant Care</a:t>
            </a:r>
          </a:p>
          <a:p>
            <a:pPr>
              <a:buFont typeface="Courier New" panose="02070309020205020404" pitchFamily="49" charset="0"/>
              <a:buChar char="o"/>
            </a:pPr>
            <a:r>
              <a:rPr lang="en-US" sz="2000" dirty="0"/>
              <a:t>Incontinence Supplies</a:t>
            </a:r>
          </a:p>
          <a:p>
            <a:pPr>
              <a:buFont typeface="Courier New" panose="02070309020205020404" pitchFamily="49" charset="0"/>
              <a:buChar char="o"/>
            </a:pPr>
            <a:r>
              <a:rPr lang="en-US" sz="2000" dirty="0"/>
              <a:t>Nursing</a:t>
            </a:r>
          </a:p>
          <a:p>
            <a:pPr>
              <a:buFont typeface="Courier New" panose="02070309020205020404" pitchFamily="49" charset="0"/>
              <a:buChar char="o"/>
            </a:pPr>
            <a:r>
              <a:rPr lang="en-US" sz="2000" dirty="0"/>
              <a:t> Residential Habilitation</a:t>
            </a:r>
          </a:p>
          <a:p>
            <a:pPr marL="0" indent="0">
              <a:buFont typeface="Arial" panose="020B0604020202020204" pitchFamily="34" charset="0"/>
              <a:buNone/>
            </a:pPr>
            <a:endParaRPr lang="en-US" dirty="0"/>
          </a:p>
        </p:txBody>
      </p:sp>
      <p:sp>
        <p:nvSpPr>
          <p:cNvPr id="6" name="Content Placeholder 6">
            <a:extLst>
              <a:ext uri="{FF2B5EF4-FFF2-40B4-BE49-F238E27FC236}">
                <a16:creationId xmlns:a16="http://schemas.microsoft.com/office/drawing/2014/main" id="{112EA62D-5062-4BF3-8A70-DE4C36FB8B94}"/>
              </a:ext>
            </a:extLst>
          </p:cNvPr>
          <p:cNvSpPr txBox="1">
            <a:spLocks/>
          </p:cNvSpPr>
          <p:nvPr/>
        </p:nvSpPr>
        <p:spPr>
          <a:xfrm>
            <a:off x="5078719" y="1354552"/>
            <a:ext cx="2973340" cy="17896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u="sng" dirty="0">
                <a:solidFill>
                  <a:srgbClr val="007630"/>
                </a:solidFill>
              </a:rPr>
              <a:t>State Plan Services</a:t>
            </a:r>
          </a:p>
          <a:p>
            <a:pPr>
              <a:buFont typeface="Courier New" panose="02070309020205020404" pitchFamily="49" charset="0"/>
              <a:buChar char="o"/>
            </a:pPr>
            <a:r>
              <a:rPr lang="en-US" sz="2000" dirty="0"/>
              <a:t>Children’s Personal Care</a:t>
            </a:r>
          </a:p>
          <a:p>
            <a:pPr>
              <a:buFont typeface="Courier New" panose="02070309020205020404" pitchFamily="49" charset="0"/>
              <a:buChar char="o"/>
            </a:pPr>
            <a:r>
              <a:rPr lang="en-US" sz="2000" dirty="0"/>
              <a:t>Children’s Nursing</a:t>
            </a:r>
          </a:p>
          <a:p>
            <a:pPr>
              <a:buFont typeface="Courier New" panose="02070309020205020404" pitchFamily="49" charset="0"/>
              <a:buChar char="o"/>
            </a:pPr>
            <a:r>
              <a:rPr lang="en-US" sz="2000" dirty="0"/>
              <a:t>Incontinence Supplies</a:t>
            </a:r>
          </a:p>
          <a:p>
            <a:pPr marL="0" indent="0">
              <a:buNone/>
            </a:pPr>
            <a:endParaRPr lang="en-US" sz="1800" dirty="0"/>
          </a:p>
          <a:p>
            <a:pPr marL="0" indent="0">
              <a:buFont typeface="Arial" panose="020B0604020202020204" pitchFamily="34" charset="0"/>
              <a:buNone/>
            </a:pPr>
            <a:endParaRPr lang="en-US" dirty="0"/>
          </a:p>
        </p:txBody>
      </p:sp>
      <p:pic>
        <p:nvPicPr>
          <p:cNvPr id="8" name="Picture 7" descr="A picture containing person, wall, indoor, boy&#10;&#10;Description automatically generated">
            <a:extLst>
              <a:ext uri="{FF2B5EF4-FFF2-40B4-BE49-F238E27FC236}">
                <a16:creationId xmlns:a16="http://schemas.microsoft.com/office/drawing/2014/main" id="{EBAA22C9-3F1A-4B08-A37B-649E42F8EFE9}"/>
              </a:ext>
            </a:extLst>
          </p:cNvPr>
          <p:cNvPicPr>
            <a:picLocks noChangeAspect="1"/>
          </p:cNvPicPr>
          <p:nvPr/>
        </p:nvPicPr>
        <p:blipFill>
          <a:blip r:embed="rId5"/>
          <a:stretch>
            <a:fillRect/>
          </a:stretch>
        </p:blipFill>
        <p:spPr>
          <a:xfrm>
            <a:off x="4356389" y="3509673"/>
            <a:ext cx="3535600" cy="23533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Recorded Sound">
            <a:hlinkClick r:id="" action="ppaction://media"/>
            <a:extLst>
              <a:ext uri="{FF2B5EF4-FFF2-40B4-BE49-F238E27FC236}">
                <a16:creationId xmlns:a16="http://schemas.microsoft.com/office/drawing/2014/main" id="{0D5E4099-1D09-41D7-B57E-D34F4E2D6F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17693" y="4686365"/>
            <a:ext cx="609600" cy="609600"/>
          </a:xfrm>
          <a:prstGeom prst="rect">
            <a:avLst/>
          </a:prstGeom>
        </p:spPr>
      </p:pic>
    </p:spTree>
    <p:extLst>
      <p:ext uri="{BB962C8B-B14F-4D97-AF65-F5344CB8AC3E}">
        <p14:creationId xmlns:p14="http://schemas.microsoft.com/office/powerpoint/2010/main" val="555720595"/>
      </p:ext>
    </p:extLst>
  </p:cSld>
  <p:clrMapOvr>
    <a:masterClrMapping/>
  </p:clrMapOvr>
  <mc:AlternateContent xmlns:mc="http://schemas.openxmlformats.org/markup-compatibility/2006" xmlns:p14="http://schemas.microsoft.com/office/powerpoint/2010/main">
    <mc:Choice Requires="p14">
      <p:transition p14:dur="10" advClick="0" advTm="85220"/>
    </mc:Choice>
    <mc:Fallback xmlns="">
      <p:transition advClick="0" advTm="85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4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33" objId="10"/>
        <p14:stopEvt time="81603" objId="1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85123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8640" y="1422757"/>
            <a:ext cx="4567183" cy="1816500"/>
          </a:xfrm>
        </p:spPr>
        <p:txBody>
          <a:bodyPr>
            <a:normAutofit lnSpcReduction="10000"/>
          </a:bodyPr>
          <a:lstStyle/>
          <a:p>
            <a:pPr algn="ctr">
              <a:buFont typeface="Wingdings" panose="05000000000000000000" pitchFamily="2" charset="2"/>
              <a:buChar char="ü"/>
            </a:pPr>
            <a:r>
              <a:rPr lang="en-US" sz="3600" dirty="0"/>
              <a:t>Details</a:t>
            </a:r>
          </a:p>
          <a:p>
            <a:pPr algn="ctr">
              <a:buFont typeface="Wingdings" panose="05000000000000000000" pitchFamily="2" charset="2"/>
              <a:buChar char="ü"/>
            </a:pPr>
            <a:r>
              <a:rPr lang="en-US" sz="3600" dirty="0"/>
              <a:t>Requirements</a:t>
            </a:r>
          </a:p>
          <a:p>
            <a:pPr algn="ctr">
              <a:buFont typeface="Wingdings" panose="05000000000000000000" pitchFamily="2" charset="2"/>
              <a:buChar char="ü"/>
            </a:pPr>
            <a:r>
              <a:rPr lang="en-US" sz="3600" dirty="0"/>
              <a:t>Information</a:t>
            </a:r>
          </a:p>
          <a:p>
            <a:pPr marL="0" indent="0">
              <a:buNone/>
            </a:pPr>
            <a:endParaRPr lang="en-US" dirty="0"/>
          </a:p>
        </p:txBody>
      </p:sp>
      <p:sp>
        <p:nvSpPr>
          <p:cNvPr id="3" name="Title 2"/>
          <p:cNvSpPr>
            <a:spLocks noGrp="1"/>
          </p:cNvSpPr>
          <p:nvPr>
            <p:ph type="title"/>
          </p:nvPr>
        </p:nvSpPr>
        <p:spPr/>
        <p:txBody>
          <a:bodyPr/>
          <a:lstStyle/>
          <a:p>
            <a:r>
              <a:rPr lang="en-US" dirty="0"/>
              <a:t>Waiver Case Management</a:t>
            </a:r>
          </a:p>
        </p:txBody>
      </p:sp>
      <p:sp>
        <p:nvSpPr>
          <p:cNvPr id="4" name="Slide Number Placeholder 3"/>
          <p:cNvSpPr>
            <a:spLocks noGrp="1"/>
          </p:cNvSpPr>
          <p:nvPr>
            <p:ph type="sldNum" sz="quarter" idx="10"/>
          </p:nvPr>
        </p:nvSpPr>
        <p:spPr/>
        <p:txBody>
          <a:bodyPr/>
          <a:lstStyle/>
          <a:p>
            <a:fld id="{C1640D55-031C-4AD9-A16C-4EFA2F922910}" type="slidenum">
              <a:rPr lang="en-US" smtClean="0"/>
              <a:pPr/>
              <a:t>2</a:t>
            </a:fld>
            <a:endParaRPr lang="en-US" dirty="0"/>
          </a:p>
        </p:txBody>
      </p:sp>
      <p:grpSp>
        <p:nvGrpSpPr>
          <p:cNvPr id="9" name="Group 8">
            <a:extLst>
              <a:ext uri="{FF2B5EF4-FFF2-40B4-BE49-F238E27FC236}">
                <a16:creationId xmlns:a16="http://schemas.microsoft.com/office/drawing/2014/main" id="{3DF464D9-6DE8-4D45-9CAE-A725D302FDC1}"/>
              </a:ext>
            </a:extLst>
          </p:cNvPr>
          <p:cNvGrpSpPr/>
          <p:nvPr/>
        </p:nvGrpSpPr>
        <p:grpSpPr>
          <a:xfrm>
            <a:off x="4790190" y="1761240"/>
            <a:ext cx="3335520" cy="3335520"/>
            <a:chOff x="1321321" y="2556234"/>
            <a:chExt cx="3335520" cy="3335520"/>
          </a:xfrm>
        </p:grpSpPr>
        <p:pic>
          <p:nvPicPr>
            <p:cNvPr id="8" name="Graphic 7" descr="Closed book">
              <a:extLst>
                <a:ext uri="{FF2B5EF4-FFF2-40B4-BE49-F238E27FC236}">
                  <a16:creationId xmlns:a16="http://schemas.microsoft.com/office/drawing/2014/main" id="{5F56A094-75D2-4D01-B051-622892A95A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1321" y="2556234"/>
              <a:ext cx="3335520" cy="3335520"/>
            </a:xfrm>
            <a:prstGeom prst="rect">
              <a:avLst/>
            </a:prstGeom>
          </p:spPr>
        </p:pic>
        <p:sp>
          <p:nvSpPr>
            <p:cNvPr id="6" name="TextBox 5">
              <a:extLst>
                <a:ext uri="{FF2B5EF4-FFF2-40B4-BE49-F238E27FC236}">
                  <a16:creationId xmlns:a16="http://schemas.microsoft.com/office/drawing/2014/main" id="{D0EFC453-88AA-4DA2-8709-4C0DA628E673}"/>
                </a:ext>
              </a:extLst>
            </p:cNvPr>
            <p:cNvSpPr txBox="1"/>
            <p:nvPr/>
          </p:nvSpPr>
          <p:spPr>
            <a:xfrm>
              <a:off x="2386560" y="3648168"/>
              <a:ext cx="1530675" cy="923330"/>
            </a:xfrm>
            <a:prstGeom prst="rect">
              <a:avLst/>
            </a:prstGeom>
            <a:solidFill>
              <a:srgbClr val="E27500"/>
            </a:solidFill>
          </p:spPr>
          <p:txBody>
            <a:bodyPr wrap="none" rtlCol="0">
              <a:spAutoFit/>
            </a:bodyPr>
            <a:lstStyle/>
            <a:p>
              <a:pPr algn="ctr"/>
              <a:r>
                <a:rPr lang="en-US" b="1" dirty="0">
                  <a:solidFill>
                    <a:srgbClr val="004875"/>
                  </a:solidFill>
                </a:rPr>
                <a:t>Waiver Case </a:t>
              </a:r>
            </a:p>
            <a:p>
              <a:pPr algn="ctr"/>
              <a:r>
                <a:rPr lang="en-US" b="1" dirty="0">
                  <a:solidFill>
                    <a:srgbClr val="004875"/>
                  </a:solidFill>
                </a:rPr>
                <a:t>Management</a:t>
              </a:r>
            </a:p>
            <a:p>
              <a:pPr algn="ctr"/>
              <a:r>
                <a:rPr lang="en-US" b="1" dirty="0">
                  <a:solidFill>
                    <a:srgbClr val="004875"/>
                  </a:solidFill>
                </a:rPr>
                <a:t>Policy Manual</a:t>
              </a:r>
            </a:p>
          </p:txBody>
        </p:sp>
      </p:grpSp>
      <p:pic>
        <p:nvPicPr>
          <p:cNvPr id="11" name="Graphic 10" descr="Questions">
            <a:extLst>
              <a:ext uri="{FF2B5EF4-FFF2-40B4-BE49-F238E27FC236}">
                <a16:creationId xmlns:a16="http://schemas.microsoft.com/office/drawing/2014/main" id="{26F4CA48-9F6A-476B-9C19-D2C0A5DD08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13254" y="3397380"/>
            <a:ext cx="2402911" cy="2402911"/>
          </a:xfrm>
          <a:prstGeom prst="rect">
            <a:avLst/>
          </a:prstGeom>
        </p:spPr>
      </p:pic>
      <p:pic>
        <p:nvPicPr>
          <p:cNvPr id="5" name="Recorded Sound">
            <a:hlinkClick r:id="" action="ppaction://media"/>
            <a:extLst>
              <a:ext uri="{FF2B5EF4-FFF2-40B4-BE49-F238E27FC236}">
                <a16:creationId xmlns:a16="http://schemas.microsoft.com/office/drawing/2014/main" id="{B0D569B4-A1AD-48F0-A5E4-E4BF54A909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16765" y="3106370"/>
            <a:ext cx="609600" cy="609600"/>
          </a:xfrm>
          <a:prstGeom prst="rect">
            <a:avLst/>
          </a:prstGeom>
        </p:spPr>
      </p:pic>
    </p:spTree>
    <p:extLst>
      <p:ext uri="{BB962C8B-B14F-4D97-AF65-F5344CB8AC3E}">
        <p14:creationId xmlns:p14="http://schemas.microsoft.com/office/powerpoint/2010/main" val="3316955803"/>
      </p:ext>
    </p:extLst>
  </p:cSld>
  <p:clrMapOvr>
    <a:masterClrMapping/>
  </p:clrMapOvr>
  <mc:AlternateContent xmlns:mc="http://schemas.openxmlformats.org/markup-compatibility/2006" xmlns:p14="http://schemas.microsoft.com/office/powerpoint/2010/main">
    <mc:Choice Requires="p14">
      <p:transition p14:dur="10" advClick="0" advTm="51262"/>
    </mc:Choice>
    <mc:Fallback xmlns="">
      <p:transition advClick="0" advTm="51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50572"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8640" y="1199038"/>
            <a:ext cx="7966710" cy="1139566"/>
          </a:xfrm>
        </p:spPr>
        <p:txBody>
          <a:bodyPr>
            <a:normAutofit lnSpcReduction="10000"/>
          </a:bodyPr>
          <a:lstStyle/>
          <a:p>
            <a:pPr marL="0" indent="0" algn="ctr">
              <a:buNone/>
            </a:pPr>
            <a:r>
              <a:rPr lang="en-US" sz="2400" dirty="0"/>
              <a:t>South Carolina Department of Disabilities and Special Needs </a:t>
            </a:r>
            <a:r>
              <a:rPr lang="en-US" sz="2400" b="1" dirty="0"/>
              <a:t>(SCDDSN)</a:t>
            </a:r>
          </a:p>
          <a:p>
            <a:pPr marL="0" indent="0" algn="ctr">
              <a:buNone/>
            </a:pPr>
            <a:r>
              <a:rPr lang="en-US" sz="2400" dirty="0"/>
              <a:t>1-800-289-7012</a:t>
            </a:r>
          </a:p>
          <a:p>
            <a:pPr marL="0" indent="0" algn="ctr">
              <a:buNone/>
            </a:pPr>
            <a:endParaRPr lang="en-US" sz="2400" dirty="0"/>
          </a:p>
          <a:p>
            <a:pPr marL="0" indent="0" algn="ctr">
              <a:buNone/>
            </a:pPr>
            <a:endParaRPr lang="en-US" sz="2400" dirty="0"/>
          </a:p>
        </p:txBody>
      </p:sp>
      <p:sp>
        <p:nvSpPr>
          <p:cNvPr id="3" name="Title 2"/>
          <p:cNvSpPr>
            <a:spLocks noGrp="1"/>
          </p:cNvSpPr>
          <p:nvPr>
            <p:ph type="title"/>
          </p:nvPr>
        </p:nvSpPr>
        <p:spPr/>
        <p:txBody>
          <a:bodyPr/>
          <a:lstStyle/>
          <a:p>
            <a:r>
              <a:rPr lang="en-US" dirty="0"/>
              <a:t>Applying for Waiver Services</a:t>
            </a:r>
          </a:p>
        </p:txBody>
      </p:sp>
      <p:sp>
        <p:nvSpPr>
          <p:cNvPr id="4" name="Slide Number Placeholder 3"/>
          <p:cNvSpPr>
            <a:spLocks noGrp="1"/>
          </p:cNvSpPr>
          <p:nvPr>
            <p:ph type="sldNum" sz="quarter" idx="10"/>
          </p:nvPr>
        </p:nvSpPr>
        <p:spPr/>
        <p:txBody>
          <a:bodyPr/>
          <a:lstStyle/>
          <a:p>
            <a:fld id="{C1640D55-031C-4AD9-A16C-4EFA2F922910}" type="slidenum">
              <a:rPr lang="en-US" smtClean="0"/>
              <a:pPr/>
              <a:t>3</a:t>
            </a:fld>
            <a:endParaRPr lang="en-US" dirty="0"/>
          </a:p>
        </p:txBody>
      </p:sp>
      <p:grpSp>
        <p:nvGrpSpPr>
          <p:cNvPr id="10" name="Group 9">
            <a:extLst>
              <a:ext uri="{FF2B5EF4-FFF2-40B4-BE49-F238E27FC236}">
                <a16:creationId xmlns:a16="http://schemas.microsoft.com/office/drawing/2014/main" id="{94EC0CDA-8241-4265-A489-F1E22CAE3E5F}"/>
              </a:ext>
            </a:extLst>
          </p:cNvPr>
          <p:cNvGrpSpPr/>
          <p:nvPr/>
        </p:nvGrpSpPr>
        <p:grpSpPr>
          <a:xfrm>
            <a:off x="2473195" y="2221715"/>
            <a:ext cx="4147794" cy="4147794"/>
            <a:chOff x="2482622" y="1904215"/>
            <a:chExt cx="4147794" cy="4147794"/>
          </a:xfrm>
        </p:grpSpPr>
        <p:pic>
          <p:nvPicPr>
            <p:cNvPr id="6" name="Graphic 5" descr="Clipboard">
              <a:extLst>
                <a:ext uri="{FF2B5EF4-FFF2-40B4-BE49-F238E27FC236}">
                  <a16:creationId xmlns:a16="http://schemas.microsoft.com/office/drawing/2014/main" id="{EE8C12CC-1EF7-44B3-9BBF-4D0C3216C9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2622" y="1904215"/>
              <a:ext cx="4147794" cy="4147794"/>
            </a:xfrm>
            <a:prstGeom prst="rect">
              <a:avLst/>
            </a:prstGeom>
          </p:spPr>
        </p:pic>
        <p:sp>
          <p:nvSpPr>
            <p:cNvPr id="7" name="TextBox 6">
              <a:extLst>
                <a:ext uri="{FF2B5EF4-FFF2-40B4-BE49-F238E27FC236}">
                  <a16:creationId xmlns:a16="http://schemas.microsoft.com/office/drawing/2014/main" id="{FBDCE9EE-0106-49BF-B3CB-5B96D79C1D5D}"/>
                </a:ext>
              </a:extLst>
            </p:cNvPr>
            <p:cNvSpPr txBox="1"/>
            <p:nvPr/>
          </p:nvSpPr>
          <p:spPr>
            <a:xfrm>
              <a:off x="3707560" y="3157087"/>
              <a:ext cx="1715797" cy="1938992"/>
            </a:xfrm>
            <a:prstGeom prst="rect">
              <a:avLst/>
            </a:prstGeom>
            <a:noFill/>
          </p:spPr>
          <p:txBody>
            <a:bodyPr wrap="square" rtlCol="0">
              <a:spAutoFit/>
            </a:bodyPr>
            <a:lstStyle/>
            <a:p>
              <a:r>
                <a:rPr lang="en-US" sz="2400" b="1" dirty="0">
                  <a:solidFill>
                    <a:srgbClr val="004875"/>
                  </a:solidFill>
                </a:rPr>
                <a:t>Waiting List</a:t>
              </a:r>
            </a:p>
            <a:p>
              <a:endParaRPr lang="en-US" sz="2400" dirty="0">
                <a:solidFill>
                  <a:srgbClr val="004875"/>
                </a:solidFill>
              </a:endParaRPr>
            </a:p>
            <a:p>
              <a:r>
                <a:rPr lang="en-US" sz="2400" dirty="0">
                  <a:solidFill>
                    <a:srgbClr val="004875"/>
                  </a:solidFill>
                </a:rPr>
                <a:t>1. ID/RD</a:t>
              </a:r>
            </a:p>
            <a:p>
              <a:r>
                <a:rPr lang="en-US" sz="2400" dirty="0">
                  <a:solidFill>
                    <a:srgbClr val="004875"/>
                  </a:solidFill>
                </a:rPr>
                <a:t>2. HASCI</a:t>
              </a:r>
            </a:p>
            <a:p>
              <a:r>
                <a:rPr lang="en-US" sz="2400" dirty="0">
                  <a:solidFill>
                    <a:srgbClr val="004875"/>
                  </a:solidFill>
                </a:rPr>
                <a:t>3. CS</a:t>
              </a:r>
              <a:endParaRPr lang="en-US" dirty="0">
                <a:solidFill>
                  <a:srgbClr val="004875"/>
                </a:solidFill>
              </a:endParaRPr>
            </a:p>
          </p:txBody>
        </p:sp>
      </p:grpSp>
      <p:pic>
        <p:nvPicPr>
          <p:cNvPr id="5" name="A3B7036D">
            <a:hlinkClick r:id="" action="ppaction://media"/>
            <a:extLst>
              <a:ext uri="{FF2B5EF4-FFF2-40B4-BE49-F238E27FC236}">
                <a16:creationId xmlns:a16="http://schemas.microsoft.com/office/drawing/2014/main" id="{FEC21525-DA70-7BCC-F499-1ABD06DB01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82750" y="2994025"/>
            <a:ext cx="609600" cy="609600"/>
          </a:xfrm>
          <a:prstGeom prst="rect">
            <a:avLst/>
          </a:prstGeom>
        </p:spPr>
      </p:pic>
    </p:spTree>
    <p:extLst>
      <p:ext uri="{BB962C8B-B14F-4D97-AF65-F5344CB8AC3E}">
        <p14:creationId xmlns:p14="http://schemas.microsoft.com/office/powerpoint/2010/main" val="3225299675"/>
      </p:ext>
    </p:extLst>
  </p:cSld>
  <p:clrMapOvr>
    <a:masterClrMapping/>
  </p:clrMapOvr>
  <mc:AlternateContent xmlns:mc="http://schemas.openxmlformats.org/markup-compatibility/2006" xmlns:p14="http://schemas.microsoft.com/office/powerpoint/2010/main">
    <mc:Choice Requires="p14">
      <p:transition p14:dur="10" advClick="0" advTm="63178"/>
    </mc:Choice>
    <mc:Fallback xmlns="">
      <p:transition advClick="0" advTm="63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11"/>
        <p14:stopEvt time="62294" objId="11"/>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Slot Allocation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4</a:t>
            </a:fld>
            <a:endParaRPr lang="en-US" dirty="0"/>
          </a:p>
        </p:txBody>
      </p:sp>
      <p:sp>
        <p:nvSpPr>
          <p:cNvPr id="2" name="Content Placeholder 1"/>
          <p:cNvSpPr>
            <a:spLocks noGrp="1"/>
          </p:cNvSpPr>
          <p:nvPr>
            <p:ph idx="1"/>
          </p:nvPr>
        </p:nvSpPr>
        <p:spPr>
          <a:xfrm>
            <a:off x="3296528" y="1283620"/>
            <a:ext cx="2550944" cy="1734303"/>
          </a:xfrm>
          <a:solidFill>
            <a:srgbClr val="E27500"/>
          </a:solidFill>
        </p:spPr>
        <p:txBody>
          <a:bodyPr>
            <a:normAutofit/>
          </a:bodyPr>
          <a:lstStyle/>
          <a:p>
            <a:pPr marL="0" indent="0" algn="ctr">
              <a:buNone/>
            </a:pPr>
            <a:r>
              <a:rPr lang="en-US" sz="1800" b="1" i="1" dirty="0"/>
              <a:t>Enrolled in:</a:t>
            </a:r>
          </a:p>
          <a:p>
            <a:pPr marL="0" indent="0">
              <a:buNone/>
            </a:pPr>
            <a:r>
              <a:rPr lang="en-US" sz="1600" b="1" i="1" dirty="0"/>
              <a:t>another waiver?  </a:t>
            </a:r>
            <a:r>
              <a:rPr lang="en-US" sz="1600" b="1" i="1" dirty="0">
                <a:solidFill>
                  <a:srgbClr val="FF0000"/>
                </a:solidFill>
              </a:rPr>
              <a:t>No</a:t>
            </a:r>
          </a:p>
          <a:p>
            <a:pPr marL="0" indent="0">
              <a:buNone/>
            </a:pPr>
            <a:r>
              <a:rPr lang="en-US" sz="1600" b="1" i="1" dirty="0"/>
              <a:t>another State Plan? </a:t>
            </a:r>
            <a:r>
              <a:rPr lang="en-US" sz="1600" b="1" i="1" dirty="0">
                <a:solidFill>
                  <a:srgbClr val="FF0000"/>
                </a:solidFill>
              </a:rPr>
              <a:t>No</a:t>
            </a:r>
          </a:p>
          <a:p>
            <a:pPr marL="0" indent="0">
              <a:buNone/>
            </a:pPr>
            <a:r>
              <a:rPr lang="en-US" sz="1600" b="1" i="1" dirty="0"/>
              <a:t>a Managed Care program?</a:t>
            </a:r>
            <a:r>
              <a:rPr lang="en-US" sz="1600" b="1" i="1" dirty="0">
                <a:solidFill>
                  <a:srgbClr val="FF0000"/>
                </a:solidFill>
              </a:rPr>
              <a:t> </a:t>
            </a:r>
          </a:p>
          <a:p>
            <a:pPr marL="0" indent="0">
              <a:buNone/>
            </a:pPr>
            <a:r>
              <a:rPr lang="en-US" sz="1600" b="1" i="1" dirty="0">
                <a:solidFill>
                  <a:srgbClr val="FF0000"/>
                </a:solidFill>
              </a:rPr>
              <a:t>                               No</a:t>
            </a:r>
            <a:endParaRPr lang="en-US" sz="2400" i="1" dirty="0"/>
          </a:p>
        </p:txBody>
      </p:sp>
      <p:pic>
        <p:nvPicPr>
          <p:cNvPr id="5" name="Recorded Sound">
            <a:hlinkClick r:id="" action="ppaction://media"/>
            <a:extLst>
              <a:ext uri="{FF2B5EF4-FFF2-40B4-BE49-F238E27FC236}">
                <a16:creationId xmlns:a16="http://schemas.microsoft.com/office/drawing/2014/main" id="{D12857B8-1184-4386-9464-F6FDE602FF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03513" y="3230217"/>
            <a:ext cx="609600" cy="609600"/>
          </a:xfrm>
          <a:prstGeom prst="rect">
            <a:avLst/>
          </a:prstGeom>
        </p:spPr>
      </p:pic>
      <p:grpSp>
        <p:nvGrpSpPr>
          <p:cNvPr id="21" name="Group 20">
            <a:extLst>
              <a:ext uri="{FF2B5EF4-FFF2-40B4-BE49-F238E27FC236}">
                <a16:creationId xmlns:a16="http://schemas.microsoft.com/office/drawing/2014/main" id="{3EB10E35-5F69-B66E-DA87-6B833D712EC8}"/>
              </a:ext>
            </a:extLst>
          </p:cNvPr>
          <p:cNvGrpSpPr/>
          <p:nvPr/>
        </p:nvGrpSpPr>
        <p:grpSpPr>
          <a:xfrm>
            <a:off x="1460723" y="2253803"/>
            <a:ext cx="2951003" cy="3839817"/>
            <a:chOff x="1460723" y="2253803"/>
            <a:chExt cx="2951003" cy="3839817"/>
          </a:xfrm>
        </p:grpSpPr>
        <p:pic>
          <p:nvPicPr>
            <p:cNvPr id="15" name="Picture 14" descr="Businesswoman pointing up">
              <a:extLst>
                <a:ext uri="{FF2B5EF4-FFF2-40B4-BE49-F238E27FC236}">
                  <a16:creationId xmlns:a16="http://schemas.microsoft.com/office/drawing/2014/main" id="{CAAF522D-B3E0-845D-8640-239D9BAA8248}"/>
                </a:ext>
              </a:extLst>
            </p:cNvPr>
            <p:cNvPicPr>
              <a:picLocks noChangeAspect="1"/>
            </p:cNvPicPr>
            <p:nvPr/>
          </p:nvPicPr>
          <p:blipFill>
            <a:blip r:embed="rId6"/>
            <a:stretch>
              <a:fillRect/>
            </a:stretch>
          </p:blipFill>
          <p:spPr>
            <a:xfrm>
              <a:off x="1460723" y="2253803"/>
              <a:ext cx="1658751" cy="3839817"/>
            </a:xfrm>
            <a:prstGeom prst="rect">
              <a:avLst/>
            </a:prstGeom>
          </p:spPr>
        </p:pic>
        <p:sp>
          <p:nvSpPr>
            <p:cNvPr id="19" name="TextBox 18">
              <a:extLst>
                <a:ext uri="{FF2B5EF4-FFF2-40B4-BE49-F238E27FC236}">
                  <a16:creationId xmlns:a16="http://schemas.microsoft.com/office/drawing/2014/main" id="{879F4F48-8C8D-9FBD-006F-58A8869A1062}"/>
                </a:ext>
              </a:extLst>
            </p:cNvPr>
            <p:cNvSpPr txBox="1"/>
            <p:nvPr/>
          </p:nvSpPr>
          <p:spPr>
            <a:xfrm>
              <a:off x="2299608" y="4110913"/>
              <a:ext cx="2112118" cy="646331"/>
            </a:xfrm>
            <a:prstGeom prst="rect">
              <a:avLst/>
            </a:prstGeom>
            <a:noFill/>
          </p:spPr>
          <p:txBody>
            <a:bodyPr wrap="none" rtlCol="0">
              <a:spAutoFit/>
            </a:bodyPr>
            <a:lstStyle/>
            <a:p>
              <a:pPr algn="ctr"/>
              <a:r>
                <a:rPr lang="en-US" b="1" dirty="0">
                  <a:solidFill>
                    <a:srgbClr val="004875"/>
                  </a:solidFill>
                </a:rPr>
                <a:t>Waiver Enrollments </a:t>
              </a:r>
            </a:p>
            <a:p>
              <a:pPr algn="ctr"/>
              <a:r>
                <a:rPr lang="en-US" b="1" dirty="0">
                  <a:solidFill>
                    <a:srgbClr val="004875"/>
                  </a:solidFill>
                </a:rPr>
                <a:t>Coordinator</a:t>
              </a:r>
            </a:p>
          </p:txBody>
        </p:sp>
      </p:grpSp>
      <p:grpSp>
        <p:nvGrpSpPr>
          <p:cNvPr id="22" name="Group 21">
            <a:extLst>
              <a:ext uri="{FF2B5EF4-FFF2-40B4-BE49-F238E27FC236}">
                <a16:creationId xmlns:a16="http://schemas.microsoft.com/office/drawing/2014/main" id="{2D3C13E1-2B58-E0F1-4F28-21B8A7E2FB75}"/>
              </a:ext>
            </a:extLst>
          </p:cNvPr>
          <p:cNvGrpSpPr/>
          <p:nvPr/>
        </p:nvGrpSpPr>
        <p:grpSpPr>
          <a:xfrm>
            <a:off x="4825886" y="2253802"/>
            <a:ext cx="3048681" cy="3839817"/>
            <a:chOff x="4825886" y="2253802"/>
            <a:chExt cx="3048681" cy="3839817"/>
          </a:xfrm>
        </p:grpSpPr>
        <p:pic>
          <p:nvPicPr>
            <p:cNvPr id="18" name="Picture 17" descr="Businessman pointing side">
              <a:extLst>
                <a:ext uri="{FF2B5EF4-FFF2-40B4-BE49-F238E27FC236}">
                  <a16:creationId xmlns:a16="http://schemas.microsoft.com/office/drawing/2014/main" id="{A1EBD257-8728-7BE2-3EE2-F6A034F771DC}"/>
                </a:ext>
              </a:extLst>
            </p:cNvPr>
            <p:cNvPicPr>
              <a:picLocks noChangeAspect="1"/>
            </p:cNvPicPr>
            <p:nvPr/>
          </p:nvPicPr>
          <p:blipFill>
            <a:blip r:embed="rId7"/>
            <a:stretch>
              <a:fillRect/>
            </a:stretch>
          </p:blipFill>
          <p:spPr>
            <a:xfrm>
              <a:off x="6137186" y="2253802"/>
              <a:ext cx="1737381" cy="3839817"/>
            </a:xfrm>
            <a:prstGeom prst="rect">
              <a:avLst/>
            </a:prstGeom>
          </p:spPr>
        </p:pic>
        <p:sp>
          <p:nvSpPr>
            <p:cNvPr id="20" name="TextBox 19">
              <a:extLst>
                <a:ext uri="{FF2B5EF4-FFF2-40B4-BE49-F238E27FC236}">
                  <a16:creationId xmlns:a16="http://schemas.microsoft.com/office/drawing/2014/main" id="{E8833837-7AF5-5699-197E-740F19654E54}"/>
                </a:ext>
              </a:extLst>
            </p:cNvPr>
            <p:cNvSpPr txBox="1"/>
            <p:nvPr/>
          </p:nvSpPr>
          <p:spPr>
            <a:xfrm>
              <a:off x="4825886" y="4757244"/>
              <a:ext cx="2265236" cy="369332"/>
            </a:xfrm>
            <a:prstGeom prst="rect">
              <a:avLst/>
            </a:prstGeom>
            <a:noFill/>
          </p:spPr>
          <p:txBody>
            <a:bodyPr wrap="none" rtlCol="0">
              <a:spAutoFit/>
            </a:bodyPr>
            <a:lstStyle/>
            <a:p>
              <a:r>
                <a:rPr lang="en-US" b="1" dirty="0">
                  <a:solidFill>
                    <a:srgbClr val="004875"/>
                  </a:solidFill>
                </a:rPr>
                <a:t>Waiver Case Manager</a:t>
              </a:r>
            </a:p>
          </p:txBody>
        </p:sp>
      </p:grpSp>
    </p:spTree>
    <p:extLst>
      <p:ext uri="{BB962C8B-B14F-4D97-AF65-F5344CB8AC3E}">
        <p14:creationId xmlns:p14="http://schemas.microsoft.com/office/powerpoint/2010/main" val="2588771361"/>
      </p:ext>
    </p:extLst>
  </p:cSld>
  <p:clrMapOvr>
    <a:masterClrMapping/>
  </p:clrMapOvr>
  <mc:AlternateContent xmlns:mc="http://schemas.openxmlformats.org/markup-compatibility/2006" xmlns:p14="http://schemas.microsoft.com/office/powerpoint/2010/main">
    <mc:Choice Requires="p14">
      <p:transition p14:dur="10" advClick="0" advTm="40999"/>
    </mc:Choice>
    <mc:Fallback xmlns="">
      <p:transition advClick="0" advTm="40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40191"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19853" y="969620"/>
            <a:ext cx="3523205" cy="884937"/>
          </a:xfrm>
        </p:spPr>
        <p:txBody>
          <a:bodyPr>
            <a:normAutofit/>
          </a:bodyPr>
          <a:lstStyle/>
          <a:p>
            <a:pPr marL="0" indent="0" algn="ctr">
              <a:buNone/>
            </a:pPr>
            <a:r>
              <a:rPr lang="en-US" sz="2400" b="1" dirty="0"/>
              <a:t>Community Supports (CS) Waiver Only</a:t>
            </a:r>
            <a:endParaRPr lang="en-US" sz="2000" b="1" dirty="0"/>
          </a:p>
          <a:p>
            <a:endParaRPr lang="en-US" sz="1600" dirty="0"/>
          </a:p>
        </p:txBody>
      </p:sp>
      <p:sp>
        <p:nvSpPr>
          <p:cNvPr id="3" name="Title 2"/>
          <p:cNvSpPr>
            <a:spLocks noGrp="1"/>
          </p:cNvSpPr>
          <p:nvPr>
            <p:ph type="title"/>
          </p:nvPr>
        </p:nvSpPr>
        <p:spPr/>
        <p:txBody>
          <a:bodyPr/>
          <a:lstStyle/>
          <a:p>
            <a:r>
              <a:rPr lang="en-US" dirty="0"/>
              <a:t>Cost Capitation (“cost cap”)</a:t>
            </a:r>
          </a:p>
        </p:txBody>
      </p:sp>
      <p:sp>
        <p:nvSpPr>
          <p:cNvPr id="4" name="Slide Number Placeholder 3"/>
          <p:cNvSpPr>
            <a:spLocks noGrp="1"/>
          </p:cNvSpPr>
          <p:nvPr>
            <p:ph type="sldNum" sz="quarter" idx="10"/>
          </p:nvPr>
        </p:nvSpPr>
        <p:spPr/>
        <p:txBody>
          <a:bodyPr/>
          <a:lstStyle/>
          <a:p>
            <a:fld id="{C1640D55-031C-4AD9-A16C-4EFA2F922910}" type="slidenum">
              <a:rPr lang="en-US" smtClean="0"/>
              <a:pPr/>
              <a:t>5</a:t>
            </a:fld>
            <a:endParaRPr lang="en-US" dirty="0"/>
          </a:p>
        </p:txBody>
      </p:sp>
      <p:grpSp>
        <p:nvGrpSpPr>
          <p:cNvPr id="5" name="Group 4">
            <a:extLst>
              <a:ext uri="{FF2B5EF4-FFF2-40B4-BE49-F238E27FC236}">
                <a16:creationId xmlns:a16="http://schemas.microsoft.com/office/drawing/2014/main" id="{F878ED96-1920-43F3-8B33-597628ECEB01}"/>
              </a:ext>
            </a:extLst>
          </p:cNvPr>
          <p:cNvGrpSpPr/>
          <p:nvPr/>
        </p:nvGrpSpPr>
        <p:grpSpPr>
          <a:xfrm>
            <a:off x="1995522" y="1642325"/>
            <a:ext cx="2392349" cy="2392349"/>
            <a:chOff x="1995522" y="1500920"/>
            <a:chExt cx="2392349" cy="2392349"/>
          </a:xfrm>
        </p:grpSpPr>
        <p:pic>
          <p:nvPicPr>
            <p:cNvPr id="10" name="Graphic 9" descr="Male profile">
              <a:extLst>
                <a:ext uri="{FF2B5EF4-FFF2-40B4-BE49-F238E27FC236}">
                  <a16:creationId xmlns:a16="http://schemas.microsoft.com/office/drawing/2014/main" id="{CEA6C32A-9044-436A-B26A-6087F86737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5522" y="1500920"/>
              <a:ext cx="2392349" cy="2392349"/>
            </a:xfrm>
            <a:prstGeom prst="rect">
              <a:avLst/>
            </a:prstGeom>
          </p:spPr>
        </p:pic>
        <p:sp>
          <p:nvSpPr>
            <p:cNvPr id="13" name="Content Placeholder 1">
              <a:extLst>
                <a:ext uri="{FF2B5EF4-FFF2-40B4-BE49-F238E27FC236}">
                  <a16:creationId xmlns:a16="http://schemas.microsoft.com/office/drawing/2014/main" id="{828A9A72-7423-425F-819A-BE5083A6694B}"/>
                </a:ext>
              </a:extLst>
            </p:cNvPr>
            <p:cNvSpPr txBox="1">
              <a:spLocks/>
            </p:cNvSpPr>
            <p:nvPr/>
          </p:nvSpPr>
          <p:spPr>
            <a:xfrm>
              <a:off x="2256157" y="2878119"/>
              <a:ext cx="1871077" cy="753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E27500"/>
                </a:buClr>
                <a:buSzPct val="70000"/>
                <a:buFont typeface="Arial" panose="020B0604020202020204" pitchFamily="34" charset="0"/>
                <a:buChar char="•"/>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E27500"/>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7993B7"/>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t>Waiver Case</a:t>
              </a:r>
            </a:p>
            <a:p>
              <a:pPr marL="0" indent="0" algn="ctr">
                <a:buFont typeface="Arial" panose="020B0604020202020204" pitchFamily="34" charset="0"/>
                <a:buNone/>
              </a:pPr>
              <a:r>
                <a:rPr lang="en-US" sz="1600" b="1" dirty="0"/>
                <a:t>Manager</a:t>
              </a:r>
            </a:p>
            <a:p>
              <a:endParaRPr lang="en-US" sz="1600" dirty="0"/>
            </a:p>
          </p:txBody>
        </p:sp>
      </p:grpSp>
      <p:grpSp>
        <p:nvGrpSpPr>
          <p:cNvPr id="8" name="Group 7">
            <a:extLst>
              <a:ext uri="{FF2B5EF4-FFF2-40B4-BE49-F238E27FC236}">
                <a16:creationId xmlns:a16="http://schemas.microsoft.com/office/drawing/2014/main" id="{998811EE-8522-4DD6-A5E3-BF8EC217CB7E}"/>
              </a:ext>
            </a:extLst>
          </p:cNvPr>
          <p:cNvGrpSpPr/>
          <p:nvPr/>
        </p:nvGrpSpPr>
        <p:grpSpPr>
          <a:xfrm>
            <a:off x="4919314" y="1642326"/>
            <a:ext cx="2392348" cy="2757473"/>
            <a:chOff x="4919314" y="1500921"/>
            <a:chExt cx="2392348" cy="2757473"/>
          </a:xfrm>
        </p:grpSpPr>
        <p:pic>
          <p:nvPicPr>
            <p:cNvPr id="12" name="Graphic 11" descr="Woman">
              <a:extLst>
                <a:ext uri="{FF2B5EF4-FFF2-40B4-BE49-F238E27FC236}">
                  <a16:creationId xmlns:a16="http://schemas.microsoft.com/office/drawing/2014/main" id="{4ED86DE3-F2FE-4ECD-9551-98BF4F0926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19314" y="1500921"/>
              <a:ext cx="2392348" cy="2392348"/>
            </a:xfrm>
            <a:prstGeom prst="rect">
              <a:avLst/>
            </a:prstGeom>
          </p:spPr>
        </p:pic>
        <p:sp>
          <p:nvSpPr>
            <p:cNvPr id="14" name="Content Placeholder 1">
              <a:extLst>
                <a:ext uri="{FF2B5EF4-FFF2-40B4-BE49-F238E27FC236}">
                  <a16:creationId xmlns:a16="http://schemas.microsoft.com/office/drawing/2014/main" id="{1A0FBDA7-E26F-4305-A947-2EFD12EA919C}"/>
                </a:ext>
              </a:extLst>
            </p:cNvPr>
            <p:cNvSpPr txBox="1">
              <a:spLocks/>
            </p:cNvSpPr>
            <p:nvPr/>
          </p:nvSpPr>
          <p:spPr>
            <a:xfrm>
              <a:off x="5277402" y="3893269"/>
              <a:ext cx="1676172" cy="3651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E27500"/>
                </a:buClr>
                <a:buSzPct val="70000"/>
                <a:buFont typeface="Arial" panose="020B0604020202020204" pitchFamily="34" charset="0"/>
                <a:buChar char="•"/>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E27500"/>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7993B7"/>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Participant</a:t>
              </a:r>
            </a:p>
            <a:p>
              <a:endParaRPr lang="en-US" sz="1600" dirty="0"/>
            </a:p>
          </p:txBody>
        </p:sp>
      </p:grpSp>
      <p:grpSp>
        <p:nvGrpSpPr>
          <p:cNvPr id="17" name="Group 16">
            <a:extLst>
              <a:ext uri="{FF2B5EF4-FFF2-40B4-BE49-F238E27FC236}">
                <a16:creationId xmlns:a16="http://schemas.microsoft.com/office/drawing/2014/main" id="{26B228A4-03A2-4CAF-BD74-8149658BEBC9}"/>
              </a:ext>
            </a:extLst>
          </p:cNvPr>
          <p:cNvGrpSpPr/>
          <p:nvPr/>
        </p:nvGrpSpPr>
        <p:grpSpPr>
          <a:xfrm>
            <a:off x="3654870" y="4381360"/>
            <a:ext cx="1865998" cy="1362164"/>
            <a:chOff x="3654870" y="4381360"/>
            <a:chExt cx="1865998" cy="1362164"/>
          </a:xfrm>
        </p:grpSpPr>
        <p:pic>
          <p:nvPicPr>
            <p:cNvPr id="15" name="Graphic 14" descr="Dollar">
              <a:extLst>
                <a:ext uri="{FF2B5EF4-FFF2-40B4-BE49-F238E27FC236}">
                  <a16:creationId xmlns:a16="http://schemas.microsoft.com/office/drawing/2014/main" id="{EE2FF9BE-5E34-4A5B-9FBE-4618C242F1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54870" y="4381360"/>
              <a:ext cx="1362164" cy="1362164"/>
            </a:xfrm>
            <a:prstGeom prst="rect">
              <a:avLst/>
            </a:prstGeom>
          </p:spPr>
        </p:pic>
        <p:sp>
          <p:nvSpPr>
            <p:cNvPr id="16" name="Arrow: Right 15">
              <a:extLst>
                <a:ext uri="{FF2B5EF4-FFF2-40B4-BE49-F238E27FC236}">
                  <a16:creationId xmlns:a16="http://schemas.microsoft.com/office/drawing/2014/main" id="{53844903-FF22-40B9-B046-0EE49830C684}"/>
                </a:ext>
              </a:extLst>
            </p:cNvPr>
            <p:cNvSpPr/>
            <p:nvPr/>
          </p:nvSpPr>
          <p:spPr>
            <a:xfrm rot="16200000">
              <a:off x="4743225" y="4999857"/>
              <a:ext cx="815875" cy="4558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61AA8F49-889C-4CD5-A967-7C9A61910167}"/>
                </a:ext>
              </a:extLst>
            </p:cNvPr>
            <p:cNvCxnSpPr>
              <a:cxnSpLocks/>
            </p:cNvCxnSpPr>
            <p:nvPr/>
          </p:nvCxnSpPr>
          <p:spPr>
            <a:xfrm>
              <a:off x="4781456" y="4630294"/>
              <a:ext cx="739412" cy="0"/>
            </a:xfrm>
            <a:prstGeom prst="line">
              <a:avLst/>
            </a:prstGeom>
            <a:ln w="31750">
              <a:solidFill>
                <a:srgbClr val="004875"/>
              </a:solidFill>
            </a:ln>
          </p:spPr>
          <p:style>
            <a:lnRef idx="1">
              <a:schemeClr val="accent1"/>
            </a:lnRef>
            <a:fillRef idx="0">
              <a:schemeClr val="accent1"/>
            </a:fillRef>
            <a:effectRef idx="0">
              <a:schemeClr val="accent1"/>
            </a:effectRef>
            <a:fontRef idx="minor">
              <a:schemeClr val="tx1"/>
            </a:fontRef>
          </p:style>
        </p:cxnSp>
      </p:grpSp>
      <p:pic>
        <p:nvPicPr>
          <p:cNvPr id="18" name="Graphic 17" descr="Minimize">
            <a:extLst>
              <a:ext uri="{FF2B5EF4-FFF2-40B4-BE49-F238E27FC236}">
                <a16:creationId xmlns:a16="http://schemas.microsoft.com/office/drawing/2014/main" id="{99EB7325-EA7B-46B8-A366-00BFFF1B87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685762">
            <a:off x="4159864" y="2341941"/>
            <a:ext cx="1124669" cy="1124669"/>
          </a:xfrm>
          <a:prstGeom prst="rect">
            <a:avLst/>
          </a:prstGeom>
        </p:spPr>
      </p:pic>
      <p:pic>
        <p:nvPicPr>
          <p:cNvPr id="6" name="Recorded Sound">
            <a:hlinkClick r:id="" action="ppaction://media"/>
            <a:extLst>
              <a:ext uri="{FF2B5EF4-FFF2-40B4-BE49-F238E27FC236}">
                <a16:creationId xmlns:a16="http://schemas.microsoft.com/office/drawing/2014/main" id="{E3047036-63A7-4A7B-8FFB-EA28BEF094A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5756" y="3912436"/>
            <a:ext cx="609600" cy="609600"/>
          </a:xfrm>
          <a:prstGeom prst="rect">
            <a:avLst/>
          </a:prstGeom>
        </p:spPr>
      </p:pic>
    </p:spTree>
    <p:extLst>
      <p:ext uri="{BB962C8B-B14F-4D97-AF65-F5344CB8AC3E}">
        <p14:creationId xmlns:p14="http://schemas.microsoft.com/office/powerpoint/2010/main" val="2477662534"/>
      </p:ext>
    </p:extLst>
  </p:cSld>
  <p:clrMapOvr>
    <a:masterClrMapping/>
  </p:clrMapOvr>
  <mc:AlternateContent xmlns:mc="http://schemas.openxmlformats.org/markup-compatibility/2006" xmlns:p14="http://schemas.microsoft.com/office/powerpoint/2010/main">
    <mc:Choice Requires="p14">
      <p:transition p14:dur="10" advClick="0" advTm="25450"/>
    </mc:Choice>
    <mc:Fallback xmlns="">
      <p:transition advClick="0" advTm="2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25098" objId="6"/>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Freedom of Choice</a:t>
            </a:r>
          </a:p>
        </p:txBody>
      </p:sp>
      <p:sp>
        <p:nvSpPr>
          <p:cNvPr id="4" name="Slide Number Placeholder 3"/>
          <p:cNvSpPr>
            <a:spLocks noGrp="1"/>
          </p:cNvSpPr>
          <p:nvPr>
            <p:ph type="sldNum" sz="quarter" idx="10"/>
          </p:nvPr>
        </p:nvSpPr>
        <p:spPr/>
        <p:txBody>
          <a:bodyPr/>
          <a:lstStyle/>
          <a:p>
            <a:fld id="{C1640D55-031C-4AD9-A16C-4EFA2F922910}" type="slidenum">
              <a:rPr lang="en-US" smtClean="0"/>
              <a:pPr/>
              <a:t>6</a:t>
            </a:fld>
            <a:endParaRPr lang="en-US" dirty="0"/>
          </a:p>
        </p:txBody>
      </p:sp>
      <p:sp>
        <p:nvSpPr>
          <p:cNvPr id="2" name="Content Placeholder 1"/>
          <p:cNvSpPr>
            <a:spLocks noGrp="1"/>
          </p:cNvSpPr>
          <p:nvPr>
            <p:ph idx="1"/>
          </p:nvPr>
        </p:nvSpPr>
        <p:spPr>
          <a:xfrm>
            <a:off x="270771" y="3119740"/>
            <a:ext cx="3151118" cy="1198018"/>
          </a:xfrm>
          <a:solidFill>
            <a:srgbClr val="E27500"/>
          </a:solidFill>
          <a:ln w="12700">
            <a:noFill/>
          </a:ln>
        </p:spPr>
        <p:txBody>
          <a:bodyPr>
            <a:normAutofit/>
          </a:bodyPr>
          <a:lstStyle/>
          <a:p>
            <a:pPr marL="0" indent="0" algn="ctr">
              <a:lnSpc>
                <a:spcPct val="100000"/>
              </a:lnSpc>
              <a:spcBef>
                <a:spcPts val="0"/>
              </a:spcBef>
              <a:buNone/>
            </a:pPr>
            <a:r>
              <a:rPr lang="en-US" sz="1800" dirty="0"/>
              <a:t>Institutional Care</a:t>
            </a:r>
          </a:p>
          <a:p>
            <a:pPr marL="0" indent="0" algn="ctr">
              <a:lnSpc>
                <a:spcPct val="100000"/>
              </a:lnSpc>
              <a:spcBef>
                <a:spcPts val="0"/>
              </a:spcBef>
              <a:buNone/>
            </a:pPr>
            <a:r>
              <a:rPr lang="en-US" sz="1800" dirty="0"/>
              <a:t>or </a:t>
            </a:r>
          </a:p>
          <a:p>
            <a:pPr marL="0" indent="0" algn="ctr">
              <a:lnSpc>
                <a:spcPct val="100000"/>
              </a:lnSpc>
              <a:spcBef>
                <a:spcPts val="0"/>
              </a:spcBef>
              <a:buNone/>
            </a:pPr>
            <a:r>
              <a:rPr lang="en-US" sz="1800" dirty="0"/>
              <a:t>Home and Community Based Services</a:t>
            </a:r>
          </a:p>
          <a:p>
            <a:pPr marL="0" indent="0">
              <a:buNone/>
            </a:pPr>
            <a:endParaRPr lang="en-US" dirty="0"/>
          </a:p>
        </p:txBody>
      </p:sp>
      <p:sp>
        <p:nvSpPr>
          <p:cNvPr id="13" name="Content Placeholder 1">
            <a:extLst>
              <a:ext uri="{FF2B5EF4-FFF2-40B4-BE49-F238E27FC236}">
                <a16:creationId xmlns:a16="http://schemas.microsoft.com/office/drawing/2014/main" id="{44E3BE37-5EBD-4700-9D37-F0B952DF2C94}"/>
              </a:ext>
            </a:extLst>
          </p:cNvPr>
          <p:cNvSpPr txBox="1">
            <a:spLocks/>
          </p:cNvSpPr>
          <p:nvPr/>
        </p:nvSpPr>
        <p:spPr>
          <a:xfrm>
            <a:off x="5617555" y="3118460"/>
            <a:ext cx="3151118" cy="1198018"/>
          </a:xfrm>
          <a:prstGeom prst="rect">
            <a:avLst/>
          </a:prstGeom>
          <a:solidFill>
            <a:srgbClr val="E27500"/>
          </a:solidFill>
          <a:ln w="1270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E27500"/>
              </a:buClr>
              <a:buSzPct val="70000"/>
              <a:buFont typeface="Arial" panose="020B0604020202020204" pitchFamily="34" charset="0"/>
              <a:buChar char="•"/>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E27500"/>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7993B7"/>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sz="1800" dirty="0"/>
          </a:p>
          <a:p>
            <a:pPr marL="0" indent="0" algn="ctr">
              <a:lnSpc>
                <a:spcPct val="100000"/>
              </a:lnSpc>
              <a:spcBef>
                <a:spcPts val="0"/>
              </a:spcBef>
              <a:buFont typeface="Arial" panose="020B0604020202020204" pitchFamily="34" charset="0"/>
              <a:buNone/>
            </a:pPr>
            <a:r>
              <a:rPr lang="en-US" sz="1800" dirty="0"/>
              <a:t>Right to request</a:t>
            </a:r>
          </a:p>
          <a:p>
            <a:pPr marL="0" indent="0" algn="ctr">
              <a:lnSpc>
                <a:spcPct val="100000"/>
              </a:lnSpc>
              <a:spcBef>
                <a:spcPts val="0"/>
              </a:spcBef>
              <a:buFont typeface="Arial" panose="020B0604020202020204" pitchFamily="34" charset="0"/>
              <a:buNone/>
            </a:pPr>
            <a:r>
              <a:rPr lang="en-US" sz="1800" dirty="0"/>
              <a:t>reconsideration</a:t>
            </a:r>
          </a:p>
          <a:p>
            <a:pPr marL="0" indent="0">
              <a:buFont typeface="Arial" panose="020B0604020202020204" pitchFamily="34" charset="0"/>
              <a:buNone/>
            </a:pPr>
            <a:endParaRPr lang="en-US" dirty="0"/>
          </a:p>
        </p:txBody>
      </p:sp>
      <p:grpSp>
        <p:nvGrpSpPr>
          <p:cNvPr id="5" name="Group 4">
            <a:extLst>
              <a:ext uri="{FF2B5EF4-FFF2-40B4-BE49-F238E27FC236}">
                <a16:creationId xmlns:a16="http://schemas.microsoft.com/office/drawing/2014/main" id="{F71999DD-E920-2039-0994-B4D980674E15}"/>
              </a:ext>
            </a:extLst>
          </p:cNvPr>
          <p:cNvGrpSpPr/>
          <p:nvPr/>
        </p:nvGrpSpPr>
        <p:grpSpPr>
          <a:xfrm>
            <a:off x="3238039" y="2420433"/>
            <a:ext cx="2787640" cy="3735542"/>
            <a:chOff x="3185031" y="2420433"/>
            <a:chExt cx="2787640" cy="3735542"/>
          </a:xfrm>
        </p:grpSpPr>
        <p:grpSp>
          <p:nvGrpSpPr>
            <p:cNvPr id="14" name="Group 13">
              <a:extLst>
                <a:ext uri="{FF2B5EF4-FFF2-40B4-BE49-F238E27FC236}">
                  <a16:creationId xmlns:a16="http://schemas.microsoft.com/office/drawing/2014/main" id="{5613152C-6EE3-4CBE-81AD-6C4E462F1AC1}"/>
                </a:ext>
              </a:extLst>
            </p:cNvPr>
            <p:cNvGrpSpPr/>
            <p:nvPr/>
          </p:nvGrpSpPr>
          <p:grpSpPr>
            <a:xfrm>
              <a:off x="3185031" y="2420433"/>
              <a:ext cx="2716307" cy="2611940"/>
              <a:chOff x="3115875" y="1068712"/>
              <a:chExt cx="2716307" cy="2611940"/>
            </a:xfrm>
          </p:grpSpPr>
          <p:sp>
            <p:nvSpPr>
              <p:cNvPr id="8" name="Flowchart: Connector 7">
                <a:extLst>
                  <a:ext uri="{FF2B5EF4-FFF2-40B4-BE49-F238E27FC236}">
                    <a16:creationId xmlns:a16="http://schemas.microsoft.com/office/drawing/2014/main" id="{7AF77104-7750-44B5-9D62-56DE8C88CE4F}"/>
                  </a:ext>
                </a:extLst>
              </p:cNvPr>
              <p:cNvSpPr/>
              <p:nvPr/>
            </p:nvSpPr>
            <p:spPr>
              <a:xfrm>
                <a:off x="3115875" y="1068712"/>
                <a:ext cx="2716307" cy="2611940"/>
              </a:xfrm>
              <a:prstGeom prst="flowChartConnector">
                <a:avLst/>
              </a:prstGeom>
              <a:solidFill>
                <a:srgbClr val="E2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392ADA4-A217-4D48-BCD0-1C43BE472475}"/>
                  </a:ext>
                </a:extLst>
              </p:cNvPr>
              <p:cNvSpPr txBox="1"/>
              <p:nvPr/>
            </p:nvSpPr>
            <p:spPr>
              <a:xfrm>
                <a:off x="3621886" y="1506295"/>
                <a:ext cx="1741182" cy="461665"/>
              </a:xfrm>
              <a:prstGeom prst="rect">
                <a:avLst/>
              </a:prstGeom>
              <a:noFill/>
              <a:ln>
                <a:noFill/>
              </a:ln>
            </p:spPr>
            <p:txBody>
              <a:bodyPr wrap="none" rtlCol="0">
                <a:spAutoFit/>
              </a:bodyPr>
              <a:lstStyle/>
              <a:p>
                <a:r>
                  <a:rPr lang="en-US" sz="2400" b="1" dirty="0">
                    <a:solidFill>
                      <a:srgbClr val="004875"/>
                    </a:solidFill>
                  </a:rPr>
                  <a:t>YOU DECIDE</a:t>
                </a:r>
              </a:p>
            </p:txBody>
          </p:sp>
        </p:grpSp>
        <p:pic>
          <p:nvPicPr>
            <p:cNvPr id="10" name="Graphic 9" descr="Woman">
              <a:extLst>
                <a:ext uri="{FF2B5EF4-FFF2-40B4-BE49-F238E27FC236}">
                  <a16:creationId xmlns:a16="http://schemas.microsoft.com/office/drawing/2014/main" id="{F0BE74ED-875C-43FF-A4F1-3E7438987C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95387" y="3378691"/>
              <a:ext cx="2777284" cy="2777284"/>
            </a:xfrm>
            <a:prstGeom prst="rect">
              <a:avLst/>
            </a:prstGeom>
          </p:spPr>
        </p:pic>
      </p:grpSp>
      <p:sp>
        <p:nvSpPr>
          <p:cNvPr id="18" name="Rectangle 17">
            <a:extLst>
              <a:ext uri="{FF2B5EF4-FFF2-40B4-BE49-F238E27FC236}">
                <a16:creationId xmlns:a16="http://schemas.microsoft.com/office/drawing/2014/main" id="{C3233948-44C9-4EF8-888A-89D59C438FE8}"/>
              </a:ext>
            </a:extLst>
          </p:cNvPr>
          <p:cNvSpPr/>
          <p:nvPr/>
        </p:nvSpPr>
        <p:spPr>
          <a:xfrm>
            <a:off x="1626031" y="1218049"/>
            <a:ext cx="5891934" cy="646331"/>
          </a:xfrm>
          <a:prstGeom prst="rect">
            <a:avLst/>
          </a:prstGeom>
          <a:noFill/>
        </p:spPr>
        <p:txBody>
          <a:bodyPr wrap="none" lIns="91440" tIns="45720" rIns="91440" bIns="45720">
            <a:spAutoFit/>
          </a:bodyPr>
          <a:lstStyle/>
          <a:p>
            <a:pPr algn="ctr"/>
            <a:r>
              <a:rPr lang="en-US" sz="3600" b="1" cap="none" spc="0" dirty="0">
                <a:ln w="9525">
                  <a:solidFill>
                    <a:srgbClr val="004875"/>
                  </a:solidFill>
                  <a:prstDash val="solid"/>
                </a:ln>
                <a:solidFill>
                  <a:srgbClr val="004875"/>
                </a:solidFill>
                <a:effectLst>
                  <a:outerShdw blurRad="12700" dist="38100" dir="2700000" algn="tl" rotWithShape="0">
                    <a:schemeClr val="accent5">
                      <a:lumMod val="60000"/>
                      <a:lumOff val="40000"/>
                    </a:schemeClr>
                  </a:outerShdw>
                </a:effectLst>
              </a:rPr>
              <a:t>Alternatives under the waiver</a:t>
            </a:r>
          </a:p>
        </p:txBody>
      </p:sp>
      <p:pic>
        <p:nvPicPr>
          <p:cNvPr id="7" name="BD0C6FCC">
            <a:hlinkClick r:id="" action="ppaction://media"/>
            <a:extLst>
              <a:ext uri="{FF2B5EF4-FFF2-40B4-BE49-F238E27FC236}">
                <a16:creationId xmlns:a16="http://schemas.microsoft.com/office/drawing/2014/main" id="{28011000-6427-EFCD-1577-C1E34C52EB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0450" y="2668588"/>
            <a:ext cx="609600" cy="609600"/>
          </a:xfrm>
          <a:prstGeom prst="rect">
            <a:avLst/>
          </a:prstGeom>
        </p:spPr>
      </p:pic>
    </p:spTree>
    <p:extLst>
      <p:ext uri="{BB962C8B-B14F-4D97-AF65-F5344CB8AC3E}">
        <p14:creationId xmlns:p14="http://schemas.microsoft.com/office/powerpoint/2010/main" val="1932536824"/>
      </p:ext>
    </p:extLst>
  </p:cSld>
  <p:clrMapOvr>
    <a:masterClrMapping/>
  </p:clrMapOvr>
  <mc:AlternateContent xmlns:mc="http://schemas.openxmlformats.org/markup-compatibility/2006" xmlns:p14="http://schemas.microsoft.com/office/powerpoint/2010/main">
    <mc:Choice Requires="p14">
      <p:transition p14:dur="10" advClick="0" advTm="40939"/>
    </mc:Choice>
    <mc:Fallback xmlns="">
      <p:transition advClick="0" advTm="40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6"/>
        <p14:stopEvt time="40400"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Initial Annual Assessment</a:t>
            </a:r>
          </a:p>
        </p:txBody>
      </p:sp>
      <p:sp>
        <p:nvSpPr>
          <p:cNvPr id="4" name="Slide Number Placeholder 3"/>
          <p:cNvSpPr>
            <a:spLocks noGrp="1"/>
          </p:cNvSpPr>
          <p:nvPr>
            <p:ph type="sldNum" sz="quarter" idx="10"/>
          </p:nvPr>
        </p:nvSpPr>
        <p:spPr/>
        <p:txBody>
          <a:bodyPr/>
          <a:lstStyle/>
          <a:p>
            <a:fld id="{C1640D55-031C-4AD9-A16C-4EFA2F922910}" type="slidenum">
              <a:rPr lang="en-US" smtClean="0"/>
              <a:pPr/>
              <a:t>7</a:t>
            </a:fld>
            <a:endParaRPr lang="en-US" dirty="0"/>
          </a:p>
        </p:txBody>
      </p:sp>
      <p:sp>
        <p:nvSpPr>
          <p:cNvPr id="10" name="Content Placeholder 1">
            <a:extLst>
              <a:ext uri="{FF2B5EF4-FFF2-40B4-BE49-F238E27FC236}">
                <a16:creationId xmlns:a16="http://schemas.microsoft.com/office/drawing/2014/main" id="{1CB5E157-5398-41FD-BAAF-42A08A8591BB}"/>
              </a:ext>
            </a:extLst>
          </p:cNvPr>
          <p:cNvSpPr txBox="1">
            <a:spLocks/>
          </p:cNvSpPr>
          <p:nvPr/>
        </p:nvSpPr>
        <p:spPr>
          <a:xfrm>
            <a:off x="4636165" y="1760595"/>
            <a:ext cx="3606692" cy="8075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E27500"/>
              </a:buClr>
              <a:buSzPct val="70000"/>
              <a:buFont typeface="Arial" panose="020B0604020202020204" pitchFamily="34" charset="0"/>
              <a:buChar char="•"/>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E27500"/>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7993B7"/>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t>Service Provider?</a:t>
            </a:r>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p:txBody>
      </p:sp>
      <p:grpSp>
        <p:nvGrpSpPr>
          <p:cNvPr id="14" name="Group 13">
            <a:extLst>
              <a:ext uri="{FF2B5EF4-FFF2-40B4-BE49-F238E27FC236}">
                <a16:creationId xmlns:a16="http://schemas.microsoft.com/office/drawing/2014/main" id="{D0EE68F0-1AB3-4EB9-8F14-542AA8DEA65E}"/>
              </a:ext>
            </a:extLst>
          </p:cNvPr>
          <p:cNvGrpSpPr/>
          <p:nvPr/>
        </p:nvGrpSpPr>
        <p:grpSpPr>
          <a:xfrm rot="21161776">
            <a:off x="423673" y="1427309"/>
            <a:ext cx="4003381" cy="4003381"/>
            <a:chOff x="4293308" y="1590260"/>
            <a:chExt cx="4003381" cy="4003381"/>
          </a:xfrm>
        </p:grpSpPr>
        <p:pic>
          <p:nvPicPr>
            <p:cNvPr id="8" name="Graphic 7" descr="List">
              <a:extLst>
                <a:ext uri="{FF2B5EF4-FFF2-40B4-BE49-F238E27FC236}">
                  <a16:creationId xmlns:a16="http://schemas.microsoft.com/office/drawing/2014/main" id="{76C258FC-FBA3-44F3-A16F-F01617D34B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93308" y="1590260"/>
              <a:ext cx="4003381" cy="4003381"/>
            </a:xfrm>
            <a:prstGeom prst="rect">
              <a:avLst/>
            </a:prstGeom>
          </p:spPr>
        </p:pic>
        <p:sp>
          <p:nvSpPr>
            <p:cNvPr id="9" name="TextBox 8">
              <a:extLst>
                <a:ext uri="{FF2B5EF4-FFF2-40B4-BE49-F238E27FC236}">
                  <a16:creationId xmlns:a16="http://schemas.microsoft.com/office/drawing/2014/main" id="{1B4D0719-47A3-43BE-A38D-9EB5A6C420CE}"/>
                </a:ext>
              </a:extLst>
            </p:cNvPr>
            <p:cNvSpPr txBox="1"/>
            <p:nvPr/>
          </p:nvSpPr>
          <p:spPr>
            <a:xfrm>
              <a:off x="5353880" y="2319132"/>
              <a:ext cx="1896256" cy="2523768"/>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en-US" sz="2000" b="1" dirty="0">
                  <a:solidFill>
                    <a:srgbClr val="004875"/>
                  </a:solidFill>
                </a:rPr>
                <a:t>Medical</a:t>
              </a:r>
            </a:p>
            <a:p>
              <a:endParaRPr lang="en-US" sz="2000" b="1" dirty="0">
                <a:solidFill>
                  <a:srgbClr val="004875"/>
                </a:solidFill>
              </a:endParaRPr>
            </a:p>
            <a:p>
              <a:pPr marL="285750" indent="-285750">
                <a:buFont typeface="Wingdings" panose="05000000000000000000" pitchFamily="2" charset="2"/>
                <a:buChar char="q"/>
              </a:pPr>
              <a:r>
                <a:rPr lang="en-US" sz="2000" b="1" dirty="0">
                  <a:solidFill>
                    <a:srgbClr val="004875"/>
                  </a:solidFill>
                </a:rPr>
                <a:t>Educational</a:t>
              </a:r>
            </a:p>
            <a:p>
              <a:endParaRPr lang="en-US" sz="2000" b="1" dirty="0">
                <a:solidFill>
                  <a:srgbClr val="004875"/>
                </a:solidFill>
              </a:endParaRPr>
            </a:p>
            <a:p>
              <a:pPr marL="285750" indent="-285750">
                <a:buFont typeface="Wingdings" panose="05000000000000000000" pitchFamily="2" charset="2"/>
                <a:buChar char="q"/>
              </a:pPr>
              <a:r>
                <a:rPr lang="en-US" sz="2000" b="1" dirty="0">
                  <a:solidFill>
                    <a:srgbClr val="004875"/>
                  </a:solidFill>
                </a:rPr>
                <a:t>Social</a:t>
              </a:r>
            </a:p>
            <a:p>
              <a:endParaRPr lang="en-US" sz="2000" b="1" dirty="0">
                <a:solidFill>
                  <a:srgbClr val="004875"/>
                </a:solidFill>
              </a:endParaRPr>
            </a:p>
            <a:p>
              <a:pPr marL="285750" indent="-285750">
                <a:buFont typeface="Wingdings" panose="05000000000000000000" pitchFamily="2" charset="2"/>
                <a:buChar char="q"/>
              </a:pPr>
              <a:r>
                <a:rPr lang="en-US" sz="2000" b="1" dirty="0">
                  <a:solidFill>
                    <a:srgbClr val="004875"/>
                  </a:solidFill>
                </a:rPr>
                <a:t>Other</a:t>
              </a:r>
              <a:endParaRPr lang="en-US" dirty="0"/>
            </a:p>
            <a:p>
              <a:endParaRPr lang="en-US" dirty="0"/>
            </a:p>
          </p:txBody>
        </p:sp>
        <p:sp>
          <p:nvSpPr>
            <p:cNvPr id="11" name="TextBox 10">
              <a:extLst>
                <a:ext uri="{FF2B5EF4-FFF2-40B4-BE49-F238E27FC236}">
                  <a16:creationId xmlns:a16="http://schemas.microsoft.com/office/drawing/2014/main" id="{7C36F495-049A-40DA-B462-805D82EF3D9E}"/>
                </a:ext>
              </a:extLst>
            </p:cNvPr>
            <p:cNvSpPr txBox="1"/>
            <p:nvPr/>
          </p:nvSpPr>
          <p:spPr>
            <a:xfrm>
              <a:off x="5547503" y="1842385"/>
              <a:ext cx="1442254" cy="400110"/>
            </a:xfrm>
            <a:prstGeom prst="rect">
              <a:avLst/>
            </a:prstGeom>
            <a:noFill/>
          </p:spPr>
          <p:txBody>
            <a:bodyPr wrap="none" rtlCol="0">
              <a:spAutoFit/>
            </a:bodyPr>
            <a:lstStyle/>
            <a:p>
              <a:r>
                <a:rPr lang="en-US" sz="2000" b="1" dirty="0">
                  <a:solidFill>
                    <a:srgbClr val="004875"/>
                  </a:solidFill>
                </a:rPr>
                <a:t>Assessment</a:t>
              </a:r>
            </a:p>
          </p:txBody>
        </p:sp>
        <p:pic>
          <p:nvPicPr>
            <p:cNvPr id="13" name="Graphic 12" descr="Checkmark">
              <a:extLst>
                <a:ext uri="{FF2B5EF4-FFF2-40B4-BE49-F238E27FC236}">
                  <a16:creationId xmlns:a16="http://schemas.microsoft.com/office/drawing/2014/main" id="{A5D4BD3C-8FD0-426E-8199-F4D39EE997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01812" y="4005137"/>
              <a:ext cx="914400" cy="914400"/>
            </a:xfrm>
            <a:prstGeom prst="rect">
              <a:avLst/>
            </a:prstGeom>
          </p:spPr>
        </p:pic>
      </p:grpSp>
      <p:pic>
        <p:nvPicPr>
          <p:cNvPr id="6" name="Recorded Sound">
            <a:hlinkClick r:id="" action="ppaction://media"/>
            <a:extLst>
              <a:ext uri="{FF2B5EF4-FFF2-40B4-BE49-F238E27FC236}">
                <a16:creationId xmlns:a16="http://schemas.microsoft.com/office/drawing/2014/main" id="{FE8A8A4D-B8EF-4F8A-A015-305D048FC8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01471" y="3333088"/>
            <a:ext cx="609600" cy="609600"/>
          </a:xfrm>
          <a:prstGeom prst="rect">
            <a:avLst/>
          </a:prstGeom>
        </p:spPr>
      </p:pic>
      <p:grpSp>
        <p:nvGrpSpPr>
          <p:cNvPr id="5" name="Group 4">
            <a:extLst>
              <a:ext uri="{FF2B5EF4-FFF2-40B4-BE49-F238E27FC236}">
                <a16:creationId xmlns:a16="http://schemas.microsoft.com/office/drawing/2014/main" id="{43AA842F-9399-1DA8-6988-BE219DC32A14}"/>
              </a:ext>
            </a:extLst>
          </p:cNvPr>
          <p:cNvGrpSpPr/>
          <p:nvPr/>
        </p:nvGrpSpPr>
        <p:grpSpPr>
          <a:xfrm>
            <a:off x="5265419" y="2407297"/>
            <a:ext cx="2133600" cy="2997913"/>
            <a:chOff x="5265419" y="2407297"/>
            <a:chExt cx="2133600" cy="2997913"/>
          </a:xfrm>
        </p:grpSpPr>
        <p:sp>
          <p:nvSpPr>
            <p:cNvPr id="20" name="Rectangle 19">
              <a:extLst>
                <a:ext uri="{FF2B5EF4-FFF2-40B4-BE49-F238E27FC236}">
                  <a16:creationId xmlns:a16="http://schemas.microsoft.com/office/drawing/2014/main" id="{B4BCFD07-03D4-4616-957E-BFD5E59B9E7F}"/>
                </a:ext>
              </a:extLst>
            </p:cNvPr>
            <p:cNvSpPr/>
            <p:nvPr/>
          </p:nvSpPr>
          <p:spPr>
            <a:xfrm>
              <a:off x="6132613" y="4490810"/>
              <a:ext cx="399211"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Amazon.com: Highway Traffic Supply | Stop Sign | Road &amp; Street Sign |  Controls Traffic | Engineer Grade | 3M Reflective Sheeting &amp; Inks |  Rust-Free Aluminum | Made in USA (24&quot;">
              <a:extLst>
                <a:ext uri="{FF2B5EF4-FFF2-40B4-BE49-F238E27FC236}">
                  <a16:creationId xmlns:a16="http://schemas.microsoft.com/office/drawing/2014/main" id="{B5D80971-A1F4-6B73-08D6-721BA3FB58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5419" y="2407297"/>
              <a:ext cx="2133600" cy="2143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0602740"/>
      </p:ext>
    </p:extLst>
  </p:cSld>
  <p:clrMapOvr>
    <a:masterClrMapping/>
  </p:clrMapOvr>
  <mc:AlternateContent xmlns:mc="http://schemas.openxmlformats.org/markup-compatibility/2006" xmlns:p14="http://schemas.microsoft.com/office/powerpoint/2010/main">
    <mc:Choice Requires="p14">
      <p:transition p14:dur="10" advClick="0" advTm="60199"/>
    </mc:Choice>
    <mc:Fallback xmlns="">
      <p:transition advClick="0" advTm="6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59742"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Participant Service Plan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8</a:t>
            </a:fld>
            <a:endParaRPr lang="en-US" dirty="0"/>
          </a:p>
        </p:txBody>
      </p:sp>
      <p:grpSp>
        <p:nvGrpSpPr>
          <p:cNvPr id="15" name="Group 14">
            <a:extLst>
              <a:ext uri="{FF2B5EF4-FFF2-40B4-BE49-F238E27FC236}">
                <a16:creationId xmlns:a16="http://schemas.microsoft.com/office/drawing/2014/main" id="{92CF8CA0-FB33-4CE0-8B43-91F8641AF992}"/>
              </a:ext>
            </a:extLst>
          </p:cNvPr>
          <p:cNvGrpSpPr/>
          <p:nvPr/>
        </p:nvGrpSpPr>
        <p:grpSpPr>
          <a:xfrm>
            <a:off x="2994991" y="1855305"/>
            <a:ext cx="3733799" cy="3710608"/>
            <a:chOff x="3482009" y="1205947"/>
            <a:chExt cx="3313043" cy="3313043"/>
          </a:xfrm>
        </p:grpSpPr>
        <p:pic>
          <p:nvPicPr>
            <p:cNvPr id="12" name="Graphic 11" descr="Paper">
              <a:extLst>
                <a:ext uri="{FF2B5EF4-FFF2-40B4-BE49-F238E27FC236}">
                  <a16:creationId xmlns:a16="http://schemas.microsoft.com/office/drawing/2014/main" id="{43F049CA-39ED-4980-8BCF-D5A689EFFB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2009" y="1205947"/>
              <a:ext cx="3313043" cy="3313043"/>
            </a:xfrm>
            <a:prstGeom prst="rect">
              <a:avLst/>
            </a:prstGeom>
          </p:spPr>
        </p:pic>
        <p:sp>
          <p:nvSpPr>
            <p:cNvPr id="14" name="TextBox 13">
              <a:extLst>
                <a:ext uri="{FF2B5EF4-FFF2-40B4-BE49-F238E27FC236}">
                  <a16:creationId xmlns:a16="http://schemas.microsoft.com/office/drawing/2014/main" id="{528783B2-F0C2-477D-9642-5C64742CD6ED}"/>
                </a:ext>
              </a:extLst>
            </p:cNvPr>
            <p:cNvSpPr txBox="1"/>
            <p:nvPr/>
          </p:nvSpPr>
          <p:spPr>
            <a:xfrm>
              <a:off x="4387971" y="2696868"/>
              <a:ext cx="1501117" cy="1077218"/>
            </a:xfrm>
            <a:prstGeom prst="rect">
              <a:avLst/>
            </a:prstGeom>
            <a:noFill/>
          </p:spPr>
          <p:txBody>
            <a:bodyPr wrap="none" rtlCol="0">
              <a:spAutoFit/>
            </a:bodyPr>
            <a:lstStyle/>
            <a:p>
              <a:pPr algn="ctr"/>
              <a:r>
                <a:rPr lang="en-US" sz="3200" b="1" dirty="0">
                  <a:solidFill>
                    <a:srgbClr val="004875"/>
                  </a:solidFill>
                </a:rPr>
                <a:t>Service </a:t>
              </a:r>
            </a:p>
            <a:p>
              <a:pPr algn="ctr"/>
              <a:r>
                <a:rPr lang="en-US" sz="3200" b="1" dirty="0">
                  <a:solidFill>
                    <a:srgbClr val="004875"/>
                  </a:solidFill>
                </a:rPr>
                <a:t>Plan</a:t>
              </a:r>
            </a:p>
          </p:txBody>
        </p:sp>
      </p:grpSp>
      <p:sp>
        <p:nvSpPr>
          <p:cNvPr id="16" name="TextBox 15">
            <a:extLst>
              <a:ext uri="{FF2B5EF4-FFF2-40B4-BE49-F238E27FC236}">
                <a16:creationId xmlns:a16="http://schemas.microsoft.com/office/drawing/2014/main" id="{32B709A8-09C2-4ED5-997C-6E929AE3554F}"/>
              </a:ext>
            </a:extLst>
          </p:cNvPr>
          <p:cNvSpPr txBox="1"/>
          <p:nvPr/>
        </p:nvSpPr>
        <p:spPr>
          <a:xfrm>
            <a:off x="265046" y="2363954"/>
            <a:ext cx="3445565" cy="2554545"/>
          </a:xfrm>
          <a:prstGeom prst="rect">
            <a:avLst/>
          </a:prstGeom>
          <a:noFill/>
        </p:spPr>
        <p:txBody>
          <a:bodyPr wrap="square" rtlCol="0">
            <a:spAutoFit/>
          </a:bodyPr>
          <a:lstStyle/>
          <a:p>
            <a:r>
              <a:rPr lang="en-US" sz="3200" b="1" dirty="0">
                <a:solidFill>
                  <a:srgbClr val="004875"/>
                </a:solidFill>
              </a:rPr>
              <a:t>NEEDS</a:t>
            </a:r>
          </a:p>
          <a:p>
            <a:endParaRPr lang="en-US" sz="3200" b="1" dirty="0">
              <a:solidFill>
                <a:srgbClr val="004875"/>
              </a:solidFill>
            </a:endParaRPr>
          </a:p>
          <a:p>
            <a:r>
              <a:rPr lang="en-US" sz="3200" b="1" dirty="0">
                <a:solidFill>
                  <a:srgbClr val="004875"/>
                </a:solidFill>
              </a:rPr>
              <a:t>	</a:t>
            </a:r>
            <a:r>
              <a:rPr lang="en-US" sz="3200" b="1" dirty="0">
                <a:solidFill>
                  <a:srgbClr val="007630"/>
                </a:solidFill>
              </a:rPr>
              <a:t>OBJECTIVES</a:t>
            </a:r>
          </a:p>
          <a:p>
            <a:endParaRPr lang="en-US" sz="3200" b="1" dirty="0">
              <a:solidFill>
                <a:srgbClr val="004875"/>
              </a:solidFill>
            </a:endParaRPr>
          </a:p>
          <a:p>
            <a:r>
              <a:rPr lang="en-US" sz="3200" b="1" dirty="0">
                <a:solidFill>
                  <a:srgbClr val="004875"/>
                </a:solidFill>
              </a:rPr>
              <a:t>				GOALS</a:t>
            </a:r>
          </a:p>
        </p:txBody>
      </p:sp>
      <p:sp>
        <p:nvSpPr>
          <p:cNvPr id="17" name="TextBox 16">
            <a:extLst>
              <a:ext uri="{FF2B5EF4-FFF2-40B4-BE49-F238E27FC236}">
                <a16:creationId xmlns:a16="http://schemas.microsoft.com/office/drawing/2014/main" id="{E1CD4A49-90E9-46E1-AC17-2CCCB2AB7B24}"/>
              </a:ext>
            </a:extLst>
          </p:cNvPr>
          <p:cNvSpPr txBox="1"/>
          <p:nvPr/>
        </p:nvSpPr>
        <p:spPr>
          <a:xfrm>
            <a:off x="6327908" y="1602594"/>
            <a:ext cx="2362201" cy="2805063"/>
          </a:xfrm>
          <a:prstGeom prst="rect">
            <a:avLst/>
          </a:prstGeom>
          <a:noFill/>
        </p:spPr>
        <p:txBody>
          <a:bodyPr wrap="square" rtlCol="0">
            <a:spAutoFit/>
          </a:bodyPr>
          <a:lstStyle/>
          <a:p>
            <a:pPr algn="r">
              <a:lnSpc>
                <a:spcPct val="150000"/>
              </a:lnSpc>
            </a:pPr>
            <a:r>
              <a:rPr lang="en-US" sz="2400" b="1" dirty="0">
                <a:solidFill>
                  <a:srgbClr val="004875"/>
                </a:solidFill>
              </a:rPr>
              <a:t>Amount </a:t>
            </a:r>
          </a:p>
          <a:p>
            <a:pPr algn="r">
              <a:lnSpc>
                <a:spcPct val="150000"/>
              </a:lnSpc>
            </a:pPr>
            <a:r>
              <a:rPr lang="en-US" sz="2400" b="1" dirty="0">
                <a:solidFill>
                  <a:srgbClr val="007630"/>
                </a:solidFill>
              </a:rPr>
              <a:t>Frequency </a:t>
            </a:r>
          </a:p>
          <a:p>
            <a:pPr algn="r">
              <a:lnSpc>
                <a:spcPct val="150000"/>
              </a:lnSpc>
            </a:pPr>
            <a:r>
              <a:rPr lang="en-US" sz="2400" b="1" dirty="0">
                <a:solidFill>
                  <a:srgbClr val="004875"/>
                </a:solidFill>
              </a:rPr>
              <a:t>Duration</a:t>
            </a:r>
          </a:p>
          <a:p>
            <a:pPr algn="r">
              <a:lnSpc>
                <a:spcPct val="150000"/>
              </a:lnSpc>
            </a:pPr>
            <a:r>
              <a:rPr lang="en-US" sz="2400" b="1" dirty="0">
                <a:solidFill>
                  <a:srgbClr val="007630"/>
                </a:solidFill>
              </a:rPr>
              <a:t>Provider Type</a:t>
            </a:r>
          </a:p>
          <a:p>
            <a:pPr algn="r">
              <a:lnSpc>
                <a:spcPct val="150000"/>
              </a:lnSpc>
            </a:pPr>
            <a:r>
              <a:rPr lang="en-US" sz="2400" b="1" dirty="0">
                <a:solidFill>
                  <a:srgbClr val="004875"/>
                </a:solidFill>
              </a:rPr>
              <a:t>Funding Source</a:t>
            </a:r>
            <a:endParaRPr lang="en-US" sz="3200" b="1" dirty="0">
              <a:solidFill>
                <a:srgbClr val="004875"/>
              </a:solidFill>
            </a:endParaRPr>
          </a:p>
        </p:txBody>
      </p:sp>
      <p:pic>
        <p:nvPicPr>
          <p:cNvPr id="2" name="Recorded Sound">
            <a:hlinkClick r:id="" action="ppaction://media"/>
            <a:extLst>
              <a:ext uri="{FF2B5EF4-FFF2-40B4-BE49-F238E27FC236}">
                <a16:creationId xmlns:a16="http://schemas.microsoft.com/office/drawing/2014/main" id="{35E281AA-BAA3-496C-BADC-3B39C1469A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66455" y="3429000"/>
            <a:ext cx="609600" cy="609600"/>
          </a:xfrm>
          <a:prstGeom prst="rect">
            <a:avLst/>
          </a:prstGeom>
        </p:spPr>
      </p:pic>
    </p:spTree>
    <p:extLst>
      <p:ext uri="{BB962C8B-B14F-4D97-AF65-F5344CB8AC3E}">
        <p14:creationId xmlns:p14="http://schemas.microsoft.com/office/powerpoint/2010/main" val="128285155"/>
      </p:ext>
    </p:extLst>
  </p:cSld>
  <p:clrMapOvr>
    <a:masterClrMapping/>
  </p:clrMapOvr>
  <mc:AlternateContent xmlns:mc="http://schemas.openxmlformats.org/markup-compatibility/2006" xmlns:p14="http://schemas.microsoft.com/office/powerpoint/2010/main">
    <mc:Choice Requires="p14">
      <p:transition p14:dur="10" advClick="0" advTm="92474"/>
    </mc:Choice>
    <mc:Fallback xmlns="">
      <p:transition advClick="0" advTm="92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92054"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63714" y="4081671"/>
            <a:ext cx="3745064" cy="1013790"/>
          </a:xfrm>
          <a:solidFill>
            <a:schemeClr val="bg1"/>
          </a:solidFill>
        </p:spPr>
        <p:txBody>
          <a:bodyPr>
            <a:normAutofit/>
          </a:bodyPr>
          <a:lstStyle/>
          <a:p>
            <a:pPr marL="0" indent="0">
              <a:buNone/>
            </a:pPr>
            <a:endParaRPr lang="en-US" sz="2400" dirty="0"/>
          </a:p>
          <a:p>
            <a:pPr marL="0" indent="0" algn="ctr">
              <a:lnSpc>
                <a:spcPct val="110000"/>
              </a:lnSpc>
              <a:spcBef>
                <a:spcPts val="0"/>
              </a:spcBef>
              <a:buNone/>
            </a:pPr>
            <a:r>
              <a:rPr lang="en-US" sz="2400" b="1" dirty="0"/>
              <a:t>Participation in the Waiver</a:t>
            </a:r>
          </a:p>
          <a:p>
            <a:pPr marL="0" indent="0">
              <a:lnSpc>
                <a:spcPct val="110000"/>
              </a:lnSpc>
              <a:spcBef>
                <a:spcPts val="0"/>
              </a:spcBef>
              <a:buNone/>
            </a:pPr>
            <a:endParaRPr lang="en-US" dirty="0"/>
          </a:p>
        </p:txBody>
      </p:sp>
      <p:sp>
        <p:nvSpPr>
          <p:cNvPr id="3" name="Title 2"/>
          <p:cNvSpPr>
            <a:spLocks noGrp="1"/>
          </p:cNvSpPr>
          <p:nvPr>
            <p:ph type="title"/>
          </p:nvPr>
        </p:nvSpPr>
        <p:spPr/>
        <p:txBody>
          <a:bodyPr/>
          <a:lstStyle/>
          <a:p>
            <a:r>
              <a:rPr lang="en-US" dirty="0"/>
              <a:t>Level of Care (LOC) Determination</a:t>
            </a:r>
          </a:p>
        </p:txBody>
      </p:sp>
      <p:sp>
        <p:nvSpPr>
          <p:cNvPr id="4" name="Slide Number Placeholder 3"/>
          <p:cNvSpPr>
            <a:spLocks noGrp="1"/>
          </p:cNvSpPr>
          <p:nvPr>
            <p:ph type="sldNum" sz="quarter" idx="10"/>
          </p:nvPr>
        </p:nvSpPr>
        <p:spPr/>
        <p:txBody>
          <a:bodyPr/>
          <a:lstStyle/>
          <a:p>
            <a:fld id="{C1640D55-031C-4AD9-A16C-4EFA2F922910}" type="slidenum">
              <a:rPr lang="en-US" smtClean="0"/>
              <a:pPr/>
              <a:t>9</a:t>
            </a:fld>
            <a:endParaRPr lang="en-US" dirty="0"/>
          </a:p>
        </p:txBody>
      </p:sp>
      <p:grpSp>
        <p:nvGrpSpPr>
          <p:cNvPr id="11" name="Group 10">
            <a:extLst>
              <a:ext uri="{FF2B5EF4-FFF2-40B4-BE49-F238E27FC236}">
                <a16:creationId xmlns:a16="http://schemas.microsoft.com/office/drawing/2014/main" id="{14CCA20E-3DDF-45FB-97EC-65FDC70EAB56}"/>
              </a:ext>
            </a:extLst>
          </p:cNvPr>
          <p:cNvGrpSpPr/>
          <p:nvPr/>
        </p:nvGrpSpPr>
        <p:grpSpPr>
          <a:xfrm>
            <a:off x="694414" y="1451113"/>
            <a:ext cx="3955774" cy="3955774"/>
            <a:chOff x="5002696" y="1451113"/>
            <a:chExt cx="3955774" cy="3955774"/>
          </a:xfrm>
        </p:grpSpPr>
        <p:pic>
          <p:nvPicPr>
            <p:cNvPr id="9" name="Graphic 8" descr="Checklist">
              <a:extLst>
                <a:ext uri="{FF2B5EF4-FFF2-40B4-BE49-F238E27FC236}">
                  <a16:creationId xmlns:a16="http://schemas.microsoft.com/office/drawing/2014/main" id="{733D8DC4-4667-41C9-8584-86673FD150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02696" y="1451113"/>
              <a:ext cx="3955774" cy="3955774"/>
            </a:xfrm>
            <a:prstGeom prst="rect">
              <a:avLst/>
            </a:prstGeom>
          </p:spPr>
        </p:pic>
        <p:sp>
          <p:nvSpPr>
            <p:cNvPr id="10" name="TextBox 9">
              <a:extLst>
                <a:ext uri="{FF2B5EF4-FFF2-40B4-BE49-F238E27FC236}">
                  <a16:creationId xmlns:a16="http://schemas.microsoft.com/office/drawing/2014/main" id="{3C0B8308-C3C4-4FBB-B74F-5A7729099F3C}"/>
                </a:ext>
              </a:extLst>
            </p:cNvPr>
            <p:cNvSpPr txBox="1"/>
            <p:nvPr/>
          </p:nvSpPr>
          <p:spPr>
            <a:xfrm>
              <a:off x="6416454" y="1667246"/>
              <a:ext cx="1128258" cy="461665"/>
            </a:xfrm>
            <a:prstGeom prst="rect">
              <a:avLst/>
            </a:prstGeom>
            <a:noFill/>
          </p:spPr>
          <p:txBody>
            <a:bodyPr wrap="none" rtlCol="0">
              <a:spAutoFit/>
            </a:bodyPr>
            <a:lstStyle/>
            <a:p>
              <a:r>
                <a:rPr lang="en-US" sz="2400" b="1" dirty="0">
                  <a:solidFill>
                    <a:srgbClr val="004875"/>
                  </a:solidFill>
                </a:rPr>
                <a:t>Criteria</a:t>
              </a:r>
            </a:p>
          </p:txBody>
        </p:sp>
      </p:grpSp>
      <p:sp>
        <p:nvSpPr>
          <p:cNvPr id="12" name="Arrow: Bent-Up 11">
            <a:extLst>
              <a:ext uri="{FF2B5EF4-FFF2-40B4-BE49-F238E27FC236}">
                <a16:creationId xmlns:a16="http://schemas.microsoft.com/office/drawing/2014/main" id="{9E09A99C-6366-44A1-8C09-5B36F25D85F9}"/>
              </a:ext>
            </a:extLst>
          </p:cNvPr>
          <p:cNvSpPr/>
          <p:nvPr/>
        </p:nvSpPr>
        <p:spPr>
          <a:xfrm flipV="1">
            <a:off x="4306791" y="2993354"/>
            <a:ext cx="2783122" cy="1312634"/>
          </a:xfrm>
          <a:prstGeom prst="bentUpArrow">
            <a:avLst/>
          </a:prstGeom>
          <a:solidFill>
            <a:srgbClr val="0076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corded Sound">
            <a:hlinkClick r:id="" action="ppaction://media"/>
            <a:extLst>
              <a:ext uri="{FF2B5EF4-FFF2-40B4-BE49-F238E27FC236}">
                <a16:creationId xmlns:a16="http://schemas.microsoft.com/office/drawing/2014/main" id="{775B646E-FE97-4847-B566-D941836CB0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21374" y="2993354"/>
            <a:ext cx="609600" cy="609600"/>
          </a:xfrm>
          <a:prstGeom prst="rect">
            <a:avLst/>
          </a:prstGeom>
        </p:spPr>
      </p:pic>
    </p:spTree>
    <p:extLst>
      <p:ext uri="{BB962C8B-B14F-4D97-AF65-F5344CB8AC3E}">
        <p14:creationId xmlns:p14="http://schemas.microsoft.com/office/powerpoint/2010/main" val="784832815"/>
      </p:ext>
    </p:extLst>
  </p:cSld>
  <p:clrMapOvr>
    <a:masterClrMapping/>
  </p:clrMapOvr>
  <mc:AlternateContent xmlns:mc="http://schemas.openxmlformats.org/markup-compatibility/2006" xmlns:p14="http://schemas.microsoft.com/office/powerpoint/2010/main">
    <mc:Choice Requires="p14">
      <p:transition p14:dur="10" advClick="0" advTm="31244"/>
    </mc:Choice>
    <mc:Fallback xmlns="">
      <p:transition advClick="0" advTm="31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30898" objId="5"/>
      </p14:showEvtLst>
    </p:ext>
  </p:extLs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2">
      <a:dk1>
        <a:sysClr val="windowText" lastClr="000000"/>
      </a:dk1>
      <a:lt1>
        <a:srgbClr val="FFFFFF"/>
      </a:lt1>
      <a:dk2>
        <a:srgbClr val="004875"/>
      </a:dk2>
      <a:lt2>
        <a:srgbClr val="FFFFFF"/>
      </a:lt2>
      <a:accent1>
        <a:srgbClr val="004875"/>
      </a:accent1>
      <a:accent2>
        <a:srgbClr val="E27500"/>
      </a:accent2>
      <a:accent3>
        <a:srgbClr val="7993B7"/>
      </a:accent3>
      <a:accent4>
        <a:srgbClr val="007630"/>
      </a:accent4>
      <a:accent5>
        <a:srgbClr val="FFFFFF"/>
      </a:accent5>
      <a:accent6>
        <a:srgbClr val="FFFFFF"/>
      </a:accent6>
      <a:hlink>
        <a:srgbClr val="004875"/>
      </a:hlink>
      <a:folHlink>
        <a:srgbClr val="7993B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6A6418BD4AD54083A0C1AF659B8292" ma:contentTypeVersion="21" ma:contentTypeDescription="Create a new document." ma:contentTypeScope="" ma:versionID="c8d92e0194c718798dc3303a4fd1c58a">
  <xsd:schema xmlns:xsd="http://www.w3.org/2001/XMLSchema" xmlns:xs="http://www.w3.org/2001/XMLSchema" xmlns:p="http://schemas.microsoft.com/office/2006/metadata/properties" xmlns:ns2="8cc968e8-0aeb-4c24-b729-a4daed7deb1b" xmlns:ns3="c39a5cb0-216e-41a0-bbeb-5bfa6ec8914d" targetNamespace="http://schemas.microsoft.com/office/2006/metadata/properties" ma:root="true" ma:fieldsID="aceb73a30a2a078962836e3252dad752" ns2:_="" ns3:_="">
    <xsd:import namespace="8cc968e8-0aeb-4c24-b729-a4daed7deb1b"/>
    <xsd:import namespace="c39a5cb0-216e-41a0-bbeb-5bfa6ec8914d"/>
    <xsd:element name="properties">
      <xsd:complexType>
        <xsd:sequence>
          <xsd:element name="documentManagement">
            <xsd:complexType>
              <xsd:all>
                <xsd:element ref="ns2:Document_x0020_Type" minOccurs="0"/>
                <xsd:element ref="ns2:Expiration_x0020_Date0" minOccurs="0"/>
                <xsd:element ref="ns2:Quarter" minOccurs="0"/>
                <xsd:element ref="ns2:Date_x0020_of_x0020_Service" minOccurs="0"/>
                <xsd:element ref="ns2:Fiscal_x0020_Year" minOccurs="0"/>
                <xsd:element ref="ns2:MediaServiceMetadata" minOccurs="0"/>
                <xsd:element ref="ns2:MediaServiceFastMetadata"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968e8-0aeb-4c24-b729-a4daed7deb1b" elementFormDefault="qualified">
    <xsd:import namespace="http://schemas.microsoft.com/office/2006/documentManagement/types"/>
    <xsd:import namespace="http://schemas.microsoft.com/office/infopath/2007/PartnerControls"/>
    <xsd:element name="Document_x0020_Type" ma:index="8" nillable="true" ma:displayName="Waiver Type" ma:list="{c2e2b7aa-91e4-4a32-9714-503bff216a35}" ma:internalName="Document_x0020_Type" ma:readOnly="false" ma:showField="Title">
      <xsd:simpleType>
        <xsd:restriction base="dms:Lookup"/>
      </xsd:simpleType>
    </xsd:element>
    <xsd:element name="Expiration_x0020_Date0" ma:index="9" nillable="true" ma:displayName="Expiration Date" ma:format="DateOnly" ma:internalName="Expiration_x0020_Date0" ma:readOnly="false">
      <xsd:simpleType>
        <xsd:restriction base="dms:DateTime"/>
      </xsd:simpleType>
    </xsd:element>
    <xsd:element name="Quarter" ma:index="10" nillable="true" ma:displayName="Quarter" ma:default="1" ma:format="Dropdown" ma:internalName="Quarter" ma:readOnly="false">
      <xsd:simpleType>
        <xsd:restriction base="dms:Choice">
          <xsd:enumeration value="1"/>
          <xsd:enumeration value="2"/>
          <xsd:enumeration value="3"/>
          <xsd:enumeration value="4"/>
        </xsd:restriction>
      </xsd:simpleType>
    </xsd:element>
    <xsd:element name="Date_x0020_of_x0020_Service" ma:index="11" nillable="true" ma:displayName="Date of Service" ma:format="DateOnly" ma:internalName="Date_x0020_of_x0020_Service" ma:readOnly="false">
      <xsd:simpleType>
        <xsd:restriction base="dms:DateTime"/>
      </xsd:simpleType>
    </xsd:element>
    <xsd:element name="Fiscal_x0020_Year" ma:index="12" nillable="true" ma:displayName="Fiscal Year" ma:format="Dropdown" ma:internalName="Fiscal_x0020_Year" ma:readOnly="false">
      <xsd:simpleType>
        <xsd:restriction base="dms:Choice">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8bc23c-73ae-48f5-81c7-e74dd28c827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9a5cb0-216e-41a0-bbeb-5bfa6ec8914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c42949-7378-463b-a716-07cd72e5b7b1}" ma:internalName="TaxCatchAll" ma:showField="CatchAllData" ma:web="c39a5cb0-216e-41a0-bbeb-5bfa6ec891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ument_x0020_Type xmlns="8cc968e8-0aeb-4c24-b729-a4daed7deb1b" xsi:nil="true"/>
    <TaxCatchAll xmlns="c39a5cb0-216e-41a0-bbeb-5bfa6ec8914d" xsi:nil="true"/>
    <Date_x0020_of_x0020_Service xmlns="8cc968e8-0aeb-4c24-b729-a4daed7deb1b" xsi:nil="true"/>
    <Expiration_x0020_Date0 xmlns="8cc968e8-0aeb-4c24-b729-a4daed7deb1b" xsi:nil="true"/>
    <Quarter xmlns="8cc968e8-0aeb-4c24-b729-a4daed7deb1b">1</Quarter>
    <Fiscal_x0020_Year xmlns="8cc968e8-0aeb-4c24-b729-a4daed7deb1b" xsi:nil="true"/>
    <lcf76f155ced4ddcb4097134ff3c332f xmlns="8cc968e8-0aeb-4c24-b729-a4daed7deb1b">
      <Terms xmlns="http://schemas.microsoft.com/office/infopath/2007/PartnerControls"/>
    </lcf76f155ced4ddcb4097134ff3c332f>
  </documentManagement>
</p:properties>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10201D1C-E921-4CB7-ACA8-CC804B16DD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968e8-0aeb-4c24-b729-a4daed7deb1b"/>
    <ds:schemaRef ds:uri="c39a5cb0-216e-41a0-bbeb-5bfa6ec891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B781EE-FCB7-4E87-A228-460A74E183A5}">
  <ds:schemaRefs>
    <ds:schemaRef ds:uri="http://schemas.microsoft.com/office/2006/documentManagement/types"/>
    <ds:schemaRef ds:uri="http://purl.org/dc/elements/1.1/"/>
    <ds:schemaRef ds:uri="8cc968e8-0aeb-4c24-b729-a4daed7deb1b"/>
    <ds:schemaRef ds:uri="http://schemas.microsoft.com/office/2006/metadata/properties"/>
    <ds:schemaRef ds:uri="http://purl.org/dc/terms/"/>
    <ds:schemaRef ds:uri="c39a5cb0-216e-41a0-bbeb-5bfa6ec8914d"/>
    <ds:schemaRef ds:uri="http://www.w3.org/XML/1998/namespace"/>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71DB5A24-6D0B-450D-87C3-3159B1714B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4317</TotalTime>
  <Words>1567</Words>
  <Application>Microsoft Office PowerPoint</Application>
  <PresentationFormat>On-screen Show (4:3)</PresentationFormat>
  <Paragraphs>188</Paragraphs>
  <Slides>12</Slides>
  <Notes>10</Notes>
  <HiddenSlides>0</HiddenSlides>
  <MMClips>11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Calibri</vt:lpstr>
      <vt:lpstr>Calibri Light</vt:lpstr>
      <vt:lpstr>Courier New</vt:lpstr>
      <vt:lpstr>Wingdings</vt:lpstr>
      <vt:lpstr>Custom Design</vt:lpstr>
      <vt:lpstr>1_Custom Design</vt:lpstr>
      <vt:lpstr>Activities of Waiver Enrollment</vt:lpstr>
      <vt:lpstr>Waiver Case Management</vt:lpstr>
      <vt:lpstr>Applying for Waiver Services</vt:lpstr>
      <vt:lpstr>Slot Allocation</vt:lpstr>
      <vt:lpstr>Cost Capitation (“cost cap”)</vt:lpstr>
      <vt:lpstr>Freedom of Choice</vt:lpstr>
      <vt:lpstr>Initial Annual Assessment</vt:lpstr>
      <vt:lpstr>Participant Service Plan</vt:lpstr>
      <vt:lpstr>Level of Care (LOC) Determination</vt:lpstr>
      <vt:lpstr>Waiver Enrollment</vt:lpstr>
      <vt:lpstr>Service Assessment: Use and Frequency</vt:lpstr>
      <vt:lpstr>PowerPoint Presentation</vt:lpstr>
    </vt:vector>
  </TitlesOfParts>
  <Company>SCDHHS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SCDHHS</dc:creator>
  <cp:lastModifiedBy>Anika Robinson</cp:lastModifiedBy>
  <cp:revision>213</cp:revision>
  <cp:lastPrinted>2015-11-09T16:16:33Z</cp:lastPrinted>
  <dcterms:created xsi:type="dcterms:W3CDTF">2015-09-08T13:47:15Z</dcterms:created>
  <dcterms:modified xsi:type="dcterms:W3CDTF">2022-06-17T14:56:05Z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b28be5da-ae3f-43e9-a5f2-bf11eadd2683</vt:lpwstr>
  </property>
  <property fmtid="{D5CDD505-2E9C-101B-9397-08002B2CF9AE}" pid="3" name="ContentTypeId">
    <vt:lpwstr>0x0101002E6A6418BD4AD54083A0C1AF659B8292</vt:lpwstr>
  </property>
</Properties>
</file>