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1" r:id="rId5"/>
    <p:sldMasterId id="2147483723" r:id="rId6"/>
  </p:sldMasterIdLst>
  <p:notesMasterIdLst>
    <p:notesMasterId r:id="rId15"/>
  </p:notesMasterIdLst>
  <p:sldIdLst>
    <p:sldId id="265" r:id="rId7"/>
    <p:sldId id="272" r:id="rId8"/>
    <p:sldId id="266" r:id="rId9"/>
    <p:sldId id="268" r:id="rId10"/>
    <p:sldId id="269" r:id="rId11"/>
    <p:sldId id="270" r:id="rId12"/>
    <p:sldId id="271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5"/>
    <a:srgbClr val="E27500"/>
    <a:srgbClr val="7993B7"/>
    <a:srgbClr val="007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8" autoAdjust="0"/>
    <p:restoredTop sz="94660"/>
  </p:normalViewPr>
  <p:slideViewPr>
    <p:cSldViewPr snapToGrid="0">
      <p:cViewPr>
        <p:scale>
          <a:sx n="80" d="100"/>
          <a:sy n="80" d="100"/>
        </p:scale>
        <p:origin x="94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39C5DD-5BA6-4149-AC3E-6D50A9D77D19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230204-478F-4DFD-97BB-57A3583AC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9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5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Clr>
                <a:srgbClr val="E27500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4875"/>
              </a:buClr>
              <a:defRPr/>
            </a:lvl3pPr>
            <a:lvl4pPr>
              <a:buClr>
                <a:srgbClr val="E27500"/>
              </a:buClr>
              <a:defRPr/>
            </a:lvl4pPr>
            <a:lvl5pPr>
              <a:buClr>
                <a:srgbClr val="7993B7"/>
              </a:buClr>
              <a:defRPr>
                <a:solidFill>
                  <a:srgbClr val="0048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6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6997" y="3133725"/>
            <a:ext cx="7878353" cy="70881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900" b="1" baseline="0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7248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23198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3198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2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98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83131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107043"/>
            <a:ext cx="3868737" cy="368458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3131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07043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1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Siz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304925"/>
            <a:ext cx="7886700" cy="4592638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/>
              <a:t>Click icon to insert picture, graphic or table.</a:t>
            </a:r>
          </a:p>
        </p:txBody>
      </p:sp>
    </p:spTree>
    <p:extLst>
      <p:ext uri="{BB962C8B-B14F-4D97-AF65-F5344CB8AC3E}">
        <p14:creationId xmlns:p14="http://schemas.microsoft.com/office/powerpoint/2010/main" val="803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16449" y="503238"/>
            <a:ext cx="7898901" cy="524986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/>
              <a:t>Click on icon to insert picture, graphic or table.</a:t>
            </a:r>
          </a:p>
        </p:txBody>
      </p:sp>
    </p:spTree>
    <p:extLst>
      <p:ext uri="{BB962C8B-B14F-4D97-AF65-F5344CB8AC3E}">
        <p14:creationId xmlns:p14="http://schemas.microsoft.com/office/powerpoint/2010/main" val="2370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328" y="2306871"/>
            <a:ext cx="2247345" cy="22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852755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0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E2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1" spc="-50" baseline="0">
                <a:solidFill>
                  <a:srgbClr val="004875"/>
                </a:solidFill>
                <a:latin typeface="+mn-lt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9525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54" y="725863"/>
            <a:ext cx="2623506" cy="4463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3826" y="4596242"/>
            <a:ext cx="7543800" cy="1601358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 baseline="0">
                <a:solidFill>
                  <a:srgbClr val="E2750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Title, Organization</a:t>
            </a:r>
          </a:p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7707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15367"/>
            <a:ext cx="7966710" cy="482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6197511"/>
            <a:ext cx="7886700" cy="0"/>
          </a:xfrm>
          <a:prstGeom prst="line">
            <a:avLst/>
          </a:prstGeom>
          <a:ln w="12700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350"/>
            <a:ext cx="2133475" cy="3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9" r:id="rId2"/>
    <p:sldLayoutId id="2147483737" r:id="rId3"/>
    <p:sldLayoutId id="2147483715" r:id="rId4"/>
    <p:sldLayoutId id="2147483716" r:id="rId5"/>
    <p:sldLayoutId id="2147483717" r:id="rId6"/>
    <p:sldLayoutId id="2147483718" r:id="rId7"/>
    <p:sldLayoutId id="2147483736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87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2400" kern="1200">
          <a:solidFill>
            <a:srgbClr val="0048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2000" kern="1200">
          <a:solidFill>
            <a:srgbClr val="0048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DD7A-47EC-401D-B3A3-E89E6A2F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2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Waiver Assurances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485FF-99C4-4396-8EA2-0ABDD6E3DAC2}"/>
              </a:ext>
            </a:extLst>
          </p:cNvPr>
          <p:cNvSpPr txBox="1"/>
          <p:nvPr/>
        </p:nvSpPr>
        <p:spPr>
          <a:xfrm>
            <a:off x="6497053" y="5935580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 2.0 (08/27/24)</a:t>
            </a:r>
          </a:p>
        </p:txBody>
      </p:sp>
      <p:pic>
        <p:nvPicPr>
          <p:cNvPr id="2" name="Title Slide">
            <a:hlinkClick r:id="" action="ppaction://media"/>
            <a:extLst>
              <a:ext uri="{FF2B5EF4-FFF2-40B4-BE49-F238E27FC236}">
                <a16:creationId xmlns:a16="http://schemas.microsoft.com/office/drawing/2014/main" id="{B2F47BC4-FF99-F37B-3D1F-03B7F94AA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4"/>
    </mc:Choice>
    <mc:Fallback xmlns="">
      <p:transition spd="slow" advTm="5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6" objId="4"/>
        <p14:stopEvt time="4597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8FA9F0-8F40-5669-2E32-EFC960B8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5" y="1535576"/>
            <a:ext cx="7966710" cy="4820774"/>
          </a:xfrm>
        </p:spPr>
        <p:txBody>
          <a:bodyPr>
            <a:normAutofit/>
          </a:bodyPr>
          <a:lstStyle/>
          <a:p>
            <a:r>
              <a:rPr lang="en-US" sz="2400" dirty="0"/>
              <a:t>Every state that implements Home and Community Based Services (HCBS)  waivers must address how they intend to meet specific Centers for Medicare and Medicaid Services (CMS) requirements.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b="1" u="sng" dirty="0"/>
              <a:t>Sub-Assurances</a:t>
            </a:r>
          </a:p>
          <a:p>
            <a:r>
              <a:rPr lang="en-US" sz="2400" dirty="0"/>
              <a:t>The process in which the state verifies that providers initially and continually meet specific CMS requirements.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AD40E9-1AD8-0453-0FD1-1B431C71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Waiver Assurances?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85079-E933-4C0F-CE82-B945CAE7B9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What Are Waiver Assurances">
            <a:hlinkClick r:id="" action="ppaction://media"/>
            <a:extLst>
              <a:ext uri="{FF2B5EF4-FFF2-40B4-BE49-F238E27FC236}">
                <a16:creationId xmlns:a16="http://schemas.microsoft.com/office/drawing/2014/main" id="{E3465C2F-D8A6-5D30-27BC-E2C7736CA7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8645" y="756864"/>
            <a:ext cx="7966710" cy="54424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b="1" u="sng" dirty="0"/>
              <a:t> HCBS Waiver Assurances and Sub-Assurances</a:t>
            </a:r>
          </a:p>
          <a:p>
            <a:pPr marL="0" indent="0" algn="ctr">
              <a:buNone/>
            </a:pPr>
            <a:endParaRPr lang="en-US" sz="7200" b="1" u="sng" dirty="0"/>
          </a:p>
          <a:p>
            <a:pPr marL="0" indent="0">
              <a:buNone/>
            </a:pPr>
            <a:r>
              <a:rPr lang="en-US" sz="7200" b="1" dirty="0"/>
              <a:t>Administrative Authority</a:t>
            </a:r>
          </a:p>
          <a:p>
            <a:pPr marL="0" indent="0">
              <a:buNone/>
            </a:pPr>
            <a:r>
              <a:rPr lang="en-US" sz="7200" b="1" u="sng" dirty="0"/>
              <a:t>Assurance</a:t>
            </a:r>
            <a:r>
              <a:rPr lang="en-US" sz="7200" dirty="0"/>
              <a:t>: The Medicaid Agency retains ultimate administrative authority and responsibility for the operation of the waiver program by exercising oversight of the performance of waiver functions by other state and local/regional non-state agencies (if appropriate) and contracted entities.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b="1" dirty="0"/>
              <a:t>Level of Care (LOC)</a:t>
            </a:r>
          </a:p>
          <a:p>
            <a:pPr marL="0" indent="0">
              <a:buNone/>
            </a:pPr>
            <a:r>
              <a:rPr lang="en-US" sz="7200" b="1" u="sng" dirty="0"/>
              <a:t>Assurance</a:t>
            </a:r>
            <a:r>
              <a:rPr lang="en-US" sz="7200" dirty="0"/>
              <a:t>: The state demonstrates that it implements the processes and instrument(s) specified in its approved waiver for evaluating/re-evaluating an applicant’s/waiver participant’s level of care consistent with care provided in a hospital, Nursing Facility (NF), or Intermediate Care Facilities for Individuals with Intellectual Disabilities (ICF/IID).</a:t>
            </a:r>
          </a:p>
          <a:p>
            <a:pPr marL="0" indent="0">
              <a:buNone/>
            </a:pPr>
            <a:r>
              <a:rPr lang="en-US" sz="7200" b="1" u="sng" dirty="0"/>
              <a:t>Sub-Assurances</a:t>
            </a:r>
            <a:r>
              <a:rPr lang="en-US" sz="7200" dirty="0"/>
              <a:t>:</a:t>
            </a:r>
          </a:p>
          <a:p>
            <a:pPr marL="0" indent="0">
              <a:buNone/>
            </a:pPr>
            <a:r>
              <a:rPr lang="en-US" sz="7200" dirty="0"/>
              <a:t>•  An evaluation for LOC is provided to all applicants for whom there is reasonable indication that services may be needed in the future.</a:t>
            </a:r>
          </a:p>
          <a:p>
            <a:pPr marL="0" indent="0">
              <a:buNone/>
            </a:pPr>
            <a:r>
              <a:rPr lang="en-US" sz="7200" dirty="0"/>
              <a:t>•  The processes and instruments described in the approved waiver are applied appropriately and according to the approved description to determine participant LOC.</a:t>
            </a:r>
          </a:p>
          <a:p>
            <a:pPr marL="0" indent="0">
              <a:buNone/>
            </a:pPr>
            <a:endParaRPr lang="en-US" sz="72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Administrative Authority/Level of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Administrative Authority">
            <a:hlinkClick r:id="" action="ppaction://media"/>
            <a:extLst>
              <a:ext uri="{FF2B5EF4-FFF2-40B4-BE49-F238E27FC236}">
                <a16:creationId xmlns:a16="http://schemas.microsoft.com/office/drawing/2014/main" id="{B9A5EAAD-D4A7-0B5D-540C-AB1149E00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31"/>
    </mc:Choice>
    <mc:Fallback xmlns="">
      <p:transition spd="slow" advTm="20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9A02D-BD44-6F3E-309B-5B085A81D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6908"/>
            <a:ext cx="7966710" cy="5241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Assurance</a:t>
            </a:r>
            <a:r>
              <a:rPr lang="en-US" sz="1800" dirty="0"/>
              <a:t>: The State demonstrates that it has designed and implemented an adequate system for assuring that all waiver services are provided by qualified providers.</a:t>
            </a:r>
          </a:p>
          <a:p>
            <a:pPr marL="0" indent="0">
              <a:buNone/>
            </a:pPr>
            <a:r>
              <a:rPr lang="en-US" sz="1800" b="1" u="sng" dirty="0"/>
              <a:t>Sub-Assurances</a:t>
            </a:r>
            <a:r>
              <a:rPr lang="en-US" sz="1800" u="sng" dirty="0"/>
              <a:t>:</a:t>
            </a:r>
          </a:p>
          <a:p>
            <a:pPr marL="0" indent="0">
              <a:buNone/>
            </a:pPr>
            <a:r>
              <a:rPr lang="en-US" sz="1800" dirty="0"/>
              <a:t>•  The State verifies that providers initially and continually meet required licensure and/or certification standards and adhere to other standards prior to their furnishing waiver services.</a:t>
            </a:r>
          </a:p>
          <a:p>
            <a:pPr marL="0" indent="0">
              <a:buNone/>
            </a:pPr>
            <a:r>
              <a:rPr lang="en-US" sz="1800" dirty="0"/>
              <a:t>•  The State monitors non-licensed/non-certified providers to assure adherence to waiver requirements.</a:t>
            </a:r>
          </a:p>
          <a:p>
            <a:pPr marL="0" indent="0">
              <a:buNone/>
            </a:pPr>
            <a:r>
              <a:rPr lang="en-US" sz="1800" dirty="0"/>
              <a:t>•  The State implements its policies and procedures for verifying that provider training is conducted in accordance with state requirements and the approved waiver.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9C02A-0413-35A4-C23C-E6E2B853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Qualified Providers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E2E39-EC47-F268-4D1E-F00D2D10B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Qualified Providers">
            <a:hlinkClick r:id="" action="ppaction://media"/>
            <a:extLst>
              <a:ext uri="{FF2B5EF4-FFF2-40B4-BE49-F238E27FC236}">
                <a16:creationId xmlns:a16="http://schemas.microsoft.com/office/drawing/2014/main" id="{2C11449E-A519-409A-7C8A-7A467C0E7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D4158B-578F-D356-0C0B-2BFF1FBB1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u="sng" dirty="0"/>
              <a:t>Assurance</a:t>
            </a:r>
            <a:r>
              <a:rPr lang="en-US" sz="1900" dirty="0"/>
              <a:t>: The state demonstrates it has designed and implemented an effective system for reviewing the adequacy of service plans for the waiver participants.</a:t>
            </a:r>
          </a:p>
          <a:p>
            <a:pPr marL="0" indent="0">
              <a:buNone/>
            </a:pPr>
            <a:r>
              <a:rPr lang="en-US" sz="1900" b="1" u="sng" dirty="0"/>
              <a:t>Sub-Assurances</a:t>
            </a:r>
            <a:r>
              <a:rPr lang="en-US" sz="1900" dirty="0"/>
              <a:t>:</a:t>
            </a:r>
          </a:p>
          <a:p>
            <a:pPr marL="0" indent="0">
              <a:buNone/>
            </a:pPr>
            <a:r>
              <a:rPr lang="en-US" sz="1900" dirty="0"/>
              <a:t>•  Service plans address all participants’ assessed needs (including health and safety risk factors) and personal goals, either by the provision of waiver services or through other means.</a:t>
            </a:r>
          </a:p>
          <a:p>
            <a:pPr marL="0" indent="0">
              <a:buNone/>
            </a:pPr>
            <a:r>
              <a:rPr lang="en-US" sz="1900" dirty="0"/>
              <a:t>•  Service plans are updated/revised at least annually or when warranted by changes in the waiver participant’s needs.</a:t>
            </a:r>
          </a:p>
          <a:p>
            <a:pPr marL="0" indent="0">
              <a:buNone/>
            </a:pPr>
            <a:r>
              <a:rPr lang="en-US" sz="1900" dirty="0"/>
              <a:t>•  Services are delivered in accordance with the service plan, including the type, scope, amount, duration and frequency specified in the service plan.</a:t>
            </a:r>
          </a:p>
          <a:p>
            <a:pPr marL="0" indent="0">
              <a:buNone/>
            </a:pPr>
            <a:r>
              <a:rPr lang="en-US" sz="1900" dirty="0"/>
              <a:t>•  Participants are afforded choice between/among waiver services and providers.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C6EDD0-56E8-2E80-4827-F138691D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Service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8A0C5-5B05-A098-42FC-2DEC80CAB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Service Plan">
            <a:hlinkClick r:id="" action="ppaction://media"/>
            <a:extLst>
              <a:ext uri="{FF2B5EF4-FFF2-40B4-BE49-F238E27FC236}">
                <a16:creationId xmlns:a16="http://schemas.microsoft.com/office/drawing/2014/main" id="{3FE9C893-470C-1A70-63A0-B95FF71F0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41D107-B7C7-676A-FCC7-350E01642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5" y="1429435"/>
            <a:ext cx="7966710" cy="5225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Assurance</a:t>
            </a:r>
            <a:r>
              <a:rPr lang="en-US" sz="1800" dirty="0"/>
              <a:t>: The State demonstrates it has designed and implemented an effective system for assuring waiver participant health and welfare.</a:t>
            </a:r>
          </a:p>
          <a:p>
            <a:pPr marL="0" indent="0">
              <a:buNone/>
            </a:pPr>
            <a:r>
              <a:rPr lang="en-US" sz="1800" b="1" u="sng" dirty="0"/>
              <a:t>Sub-Assurances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•  The State demonstrates on an ongoing basis that it identifies, addresses and seeks to prevent instances of abuse, neglect, exploitation and unexplained death.</a:t>
            </a:r>
          </a:p>
          <a:p>
            <a:pPr marL="0" indent="0">
              <a:buNone/>
            </a:pPr>
            <a:r>
              <a:rPr lang="en-US" sz="1800" dirty="0"/>
              <a:t>•  The State demonstrates that an incident management system is in place that effectively resolves those incidents and prevents further similar incidents to the extent possible.</a:t>
            </a:r>
          </a:p>
          <a:p>
            <a:pPr marL="0" indent="0">
              <a:buNone/>
            </a:pPr>
            <a:r>
              <a:rPr lang="en-US" sz="1800" dirty="0"/>
              <a:t>•  The State policies and procedures for the use or prohibition of restrictive interventions (including restraints and seclusion) are followed.</a:t>
            </a:r>
          </a:p>
          <a:p>
            <a:pPr marL="0" indent="0">
              <a:buNone/>
            </a:pPr>
            <a:r>
              <a:rPr lang="en-US" sz="1800" dirty="0"/>
              <a:t>•The State establishes overall health care standards and monitors those standards based on the responsibility of the service provider as stated in the approved waiver.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387BDE-5CF5-2F07-02FF-8C1E563E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Health and Welfare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32910-054F-DCA3-867F-AFE01764A4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Health and Welfare">
            <a:hlinkClick r:id="" action="ppaction://media"/>
            <a:extLst>
              <a:ext uri="{FF2B5EF4-FFF2-40B4-BE49-F238E27FC236}">
                <a16:creationId xmlns:a16="http://schemas.microsoft.com/office/drawing/2014/main" id="{CFCBDB8D-1C06-AAF6-9559-F8FE631E53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70C45B-06EB-2702-BC2A-4F88CBDAB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5" y="1192715"/>
            <a:ext cx="7966710" cy="4820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Assurance</a:t>
            </a:r>
            <a:r>
              <a:rPr lang="en-US" sz="1800" dirty="0"/>
              <a:t>: The State demonstrates that it has designed and implemented an adequate system for ensuring financial accountability of the waiver program.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Sub-Assurances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•  The State provides evidence that claims are coded and paid for in accordance with the reimbursement methodology specified in the approved waiver and only for services rendered.</a:t>
            </a:r>
          </a:p>
          <a:p>
            <a:pPr marL="0" indent="0">
              <a:buNone/>
            </a:pPr>
            <a:r>
              <a:rPr lang="en-US" sz="1800" dirty="0"/>
              <a:t>•  The State provides evidence that rates remain consistent with the approved rate methodology throughout the five-year waiver cycle.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E8ACD9-6925-C9DB-738E-0E56D730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Financial Accountability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9F1A8-14AF-0D14-F74D-9AE5C9AA62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Financial Accountability">
            <a:hlinkClick r:id="" action="ppaction://media"/>
            <a:extLst>
              <a:ext uri="{FF2B5EF4-FFF2-40B4-BE49-F238E27FC236}">
                <a16:creationId xmlns:a16="http://schemas.microsoft.com/office/drawing/2014/main" id="{93B9C812-70E7-9D32-A2B0-85DA74747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1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5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9"/>
    </mc:Choice>
    <mc:Fallback xmlns="">
      <p:transition spd="slow" advTm="7069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rgbClr val="FFFFFF"/>
      </a:lt1>
      <a:dk2>
        <a:srgbClr val="004875"/>
      </a:dk2>
      <a:lt2>
        <a:srgbClr val="FFFFFF"/>
      </a:lt2>
      <a:accent1>
        <a:srgbClr val="004875"/>
      </a:accent1>
      <a:accent2>
        <a:srgbClr val="E27500"/>
      </a:accent2>
      <a:accent3>
        <a:srgbClr val="7993B7"/>
      </a:accent3>
      <a:accent4>
        <a:srgbClr val="007630"/>
      </a:accent4>
      <a:accent5>
        <a:srgbClr val="FFFFFF"/>
      </a:accent5>
      <a:accent6>
        <a:srgbClr val="FFFFFF"/>
      </a:accent6>
      <a:hlink>
        <a:srgbClr val="004875"/>
      </a:hlink>
      <a:folHlink>
        <a:srgbClr val="7993B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0781d7c-6070-4b3e-ab1f-f71bff812929">R2UUKJDZ4VCH-2769-7</_dlc_DocId>
    <_dlc_DocIdUrl xmlns="10781d7c-6070-4b3e-ab1f-f71bff812929">
      <Url>https://team.scdhhs.gov/OPS/COMM/_layouts/DocIdRedir.aspx?ID=R2UUKJDZ4VCH-2769-7</Url>
      <Description>R2UUKJDZ4VCH-2769-7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3AF7C7849974FB37C6FCC930F048B" ma:contentTypeVersion="15" ma:contentTypeDescription="Create a new document." ma:contentTypeScope="" ma:versionID="700151dd06d2fd0ca16f14499f8e6d08">
  <xsd:schema xmlns:xsd="http://www.w3.org/2001/XMLSchema" xmlns:xs="http://www.w3.org/2001/XMLSchema" xmlns:p="http://schemas.microsoft.com/office/2006/metadata/properties" xmlns:ns2="10781d7c-6070-4b3e-ab1f-f71bff812929" targetNamespace="http://schemas.microsoft.com/office/2006/metadata/properties" ma:root="true" ma:fieldsID="03c76163e775ab2f8927ff5608d76e49" ns2:_="">
    <xsd:import namespace="10781d7c-6070-4b3e-ab1f-f71bff8129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81d7c-6070-4b3e-ab1f-f71bff8129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B781EE-FCB7-4E87-A228-460A74E183A5}">
  <ds:schemaRefs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0781d7c-6070-4b3e-ab1f-f71bff81292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B495F7-D361-44A9-94ED-BF21AAE6704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4622583-2107-4E18-9639-CF06D2431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781d7c-6070-4b3e-ab1f-f71bff812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00F1820-62A6-4A77-B901-2E05D40F15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674</Words>
  <Application>Microsoft Office PowerPoint</Application>
  <PresentationFormat>On-screen Show (4:3)</PresentationFormat>
  <Paragraphs>56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Custom Design</vt:lpstr>
      <vt:lpstr>1_Custom Design</vt:lpstr>
      <vt:lpstr>Waiver Assurances</vt:lpstr>
      <vt:lpstr>What are Waiver Assurances?</vt:lpstr>
      <vt:lpstr>Administrative Authority/Level of Care</vt:lpstr>
      <vt:lpstr>Qualified Providers</vt:lpstr>
      <vt:lpstr>Service Plan</vt:lpstr>
      <vt:lpstr>Health and Welfare</vt:lpstr>
      <vt:lpstr>Financial Accountability</vt:lpstr>
      <vt:lpstr>PowerPoint Presentation</vt:lpstr>
    </vt:vector>
  </TitlesOfParts>
  <Company>SCDHHS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SCDHHS</dc:creator>
  <cp:lastModifiedBy>Tarycia Murdaugh</cp:lastModifiedBy>
  <cp:revision>99</cp:revision>
  <cp:lastPrinted>2015-11-09T16:16:33Z</cp:lastPrinted>
  <dcterms:created xsi:type="dcterms:W3CDTF">2015-09-08T13:47:15Z</dcterms:created>
  <dcterms:modified xsi:type="dcterms:W3CDTF">2024-08-30T19:49:28Z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b28be5da-ae3f-43e9-a5f2-bf11eadd2683</vt:lpwstr>
  </property>
  <property fmtid="{D5CDD505-2E9C-101B-9397-08002B2CF9AE}" pid="3" name="ContentTypeId">
    <vt:lpwstr>0x0101004B93AF7C7849974FB37C6FCC930F048B</vt:lpwstr>
  </property>
</Properties>
</file>