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5"/>
    <p:sldMasterId id="2147483723" r:id="rId6"/>
  </p:sldMasterIdLst>
  <p:notesMasterIdLst>
    <p:notesMasterId r:id="rId15"/>
  </p:notesMasterIdLst>
  <p:sldIdLst>
    <p:sldId id="265" r:id="rId7"/>
    <p:sldId id="266" r:id="rId8"/>
    <p:sldId id="269" r:id="rId9"/>
    <p:sldId id="270" r:id="rId10"/>
    <p:sldId id="271" r:id="rId11"/>
    <p:sldId id="274" r:id="rId12"/>
    <p:sldId id="275" r:id="rId13"/>
    <p:sldId id="26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30"/>
    <a:srgbClr val="004875"/>
    <a:srgbClr val="E27500"/>
    <a:srgbClr val="FFC50D"/>
    <a:srgbClr val="799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86132" autoAdjust="0"/>
  </p:normalViewPr>
  <p:slideViewPr>
    <p:cSldViewPr snapToGrid="0">
      <p:cViewPr varScale="1">
        <p:scale>
          <a:sx n="69" d="100"/>
          <a:sy n="69" d="100"/>
        </p:scale>
        <p:origin x="126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39C5DD-5BA6-4149-AC3E-6D50A9D77D19}" type="datetimeFigureOut">
              <a:rPr lang="en-US" smtClean="0"/>
              <a:t>3/19/2020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230204-478F-4DFD-97BB-57A3583ACF74}" type="slidenum">
              <a:rPr lang="en-US" smtClean="0"/>
              <a:t>‹#›</a:t>
            </a:fld>
            <a:endParaRPr lang="en-US"/>
          </a:p>
        </p:txBody>
      </p:sp>
    </p:spTree>
    <p:extLst>
      <p:ext uri="{BB962C8B-B14F-4D97-AF65-F5344CB8AC3E}">
        <p14:creationId xmlns:p14="http://schemas.microsoft.com/office/powerpoint/2010/main" val="162809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will review Level of Care evaluations for the Intellectual Disability and Related Disabilities Waiver.</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1</a:t>
            </a:fld>
            <a:endParaRPr lang="en-US"/>
          </a:p>
        </p:txBody>
      </p:sp>
    </p:spTree>
    <p:extLst>
      <p:ext uri="{BB962C8B-B14F-4D97-AF65-F5344CB8AC3E}">
        <p14:creationId xmlns:p14="http://schemas.microsoft.com/office/powerpoint/2010/main" val="112248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be enrolled in the ID/RD Waiver, the participant must be eligible to receive Medicaid, be allocated a waiver slot, choose to receive services in his/her home and community and meet Intermediate Care Facility for Individuals with Intellectual Disabilities or ICF/IID Level of Care.</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2</a:t>
            </a:fld>
            <a:endParaRPr lang="en-US"/>
          </a:p>
        </p:txBody>
      </p:sp>
    </p:spTree>
    <p:extLst>
      <p:ext uri="{BB962C8B-B14F-4D97-AF65-F5344CB8AC3E}">
        <p14:creationId xmlns:p14="http://schemas.microsoft.com/office/powerpoint/2010/main" val="190479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SCDDSN Eligibility Division makes the initial determination of ICF/IID Level of Care. The Waiver Case Manager must complete an initial ID/RD Level of Care and submit it to the SCDDSN Eligibility Division for approval. In addition, the Waiver Case Manager must forward records that support the Level of Care.  Once the information is received, the SCDDSN Eligibility Division will review the information and when Level of Care determination has been made, the SCDDSN Eligibility Division will certify if the person meets ICF/IID Level of Care criteria or 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the Intellectual Disability and Related Disabilities Waiver Manual for recommended records to include.</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3</a:t>
            </a:fld>
            <a:endParaRPr lang="en-US"/>
          </a:p>
        </p:txBody>
      </p:sp>
    </p:spTree>
    <p:extLst>
      <p:ext uri="{BB962C8B-B14F-4D97-AF65-F5344CB8AC3E}">
        <p14:creationId xmlns:p14="http://schemas.microsoft.com/office/powerpoint/2010/main" val="419447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Waiver Enrollment must occur within 30 calendar days of the Level of Care Determination date.  If the individual’s Level of Care Determination was completed 30 calendar days or more prior to waiver enrollment, a new Level of Care must be completed.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the ID/RD Waiver Manual for more specific information relating to enrollments.</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4</a:t>
            </a:fld>
            <a:endParaRPr lang="en-US"/>
          </a:p>
        </p:txBody>
      </p:sp>
    </p:spTree>
    <p:extLst>
      <p:ext uri="{BB962C8B-B14F-4D97-AF65-F5344CB8AC3E}">
        <p14:creationId xmlns:p14="http://schemas.microsoft.com/office/powerpoint/2010/main" val="426114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ID/RD Level of Care is re-evaluated by the Waiver Case Manager using recommended documentation, information provided by the participant and/or representative, and direct observation of the participant.  The Waiver Case Manager is responsible for these annual re-evaluations and determinations except for those participants who are eligible on a time-limited basis.  The information is then used to determine if there is a change and/or improvement in functioning that may affect ID/RD Level of Care status.  Re-determinations are to be done within 365 calendar days of the prior Level of Care determination and scheduled within enough time to allow consultation with the ID/RD Division,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see the ID/RD Waiver manual for specific information relating to required documentation.</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5</a:t>
            </a:fld>
            <a:endParaRPr lang="en-US"/>
          </a:p>
        </p:txBody>
      </p:sp>
    </p:spTree>
    <p:extLst>
      <p:ext uri="{BB962C8B-B14F-4D97-AF65-F5344CB8AC3E}">
        <p14:creationId xmlns:p14="http://schemas.microsoft.com/office/powerpoint/2010/main" val="154314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the review of the information, the Waiver Case Manager must complete the Level of Care Determination for ICF/IID.  All decisions must be reviewed by the Waiver Case Manager Supervisor or the Executive Director of your DSN Board or Provider. All Level of Care re-determinations must be documented along with the review from the Supervisor or Executive Director. Once the Supervisory review is complete, the Level of Care Determination for ICF/IID should be placed in the participant’s file.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the ID/RD Waiver Manual for more specific information relating to Level of Care Re-determinations.</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6</a:t>
            </a:fld>
            <a:endParaRPr lang="en-US"/>
          </a:p>
        </p:txBody>
      </p:sp>
    </p:spTree>
    <p:extLst>
      <p:ext uri="{BB962C8B-B14F-4D97-AF65-F5344CB8AC3E}">
        <p14:creationId xmlns:p14="http://schemas.microsoft.com/office/powerpoint/2010/main" val="250835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ID/RD Waiver Level of Care annual training.  Please see your Supervisor for any additional questions </a:t>
            </a:r>
            <a:r>
              <a:rPr lang="en-US"/>
              <a:t>or concerns.</a:t>
            </a:r>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7</a:t>
            </a:fld>
            <a:endParaRPr lang="en-US"/>
          </a:p>
        </p:txBody>
      </p:sp>
    </p:spTree>
    <p:extLst>
      <p:ext uri="{BB962C8B-B14F-4D97-AF65-F5344CB8AC3E}">
        <p14:creationId xmlns:p14="http://schemas.microsoft.com/office/powerpoint/2010/main" val="250203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2888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373346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9144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dirty="0"/>
          </a:p>
        </p:txBody>
      </p:sp>
      <p:sp>
        <p:nvSpPr>
          <p:cNvPr id="6" name="Text Placeholder 5"/>
          <p:cNvSpPr>
            <a:spLocks noGrp="1"/>
          </p:cNvSpPr>
          <p:nvPr>
            <p:ph type="body" sz="quarter" idx="11" hasCustomPrompt="1"/>
          </p:nvPr>
        </p:nvSpPr>
        <p:spPr>
          <a:xfrm>
            <a:off x="636997" y="3133725"/>
            <a:ext cx="7878353" cy="708810"/>
          </a:xfrm>
        </p:spPr>
        <p:txBody>
          <a:bodyPr>
            <a:noAutofit/>
          </a:bodyPr>
          <a:lstStyle>
            <a:lvl1pPr marL="0" indent="0" algn="ctr">
              <a:buFontTx/>
              <a:buNone/>
              <a:defRPr sz="2900" b="1" baseline="0"/>
            </a:lvl1pPr>
          </a:lstStyle>
          <a:p>
            <a:pPr lvl="0"/>
            <a:r>
              <a:rPr lang="en-US" dirty="0"/>
              <a:t>Section Title</a:t>
            </a:r>
          </a:p>
        </p:txBody>
      </p:sp>
    </p:spTree>
    <p:extLst>
      <p:ext uri="{BB962C8B-B14F-4D97-AF65-F5344CB8AC3E}">
        <p14:creationId xmlns:p14="http://schemas.microsoft.com/office/powerpoint/2010/main" val="87248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23198"/>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23198"/>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dirty="0"/>
          </a:p>
        </p:txBody>
      </p:sp>
    </p:spTree>
    <p:extLst>
      <p:ext uri="{BB962C8B-B14F-4D97-AF65-F5344CB8AC3E}">
        <p14:creationId xmlns:p14="http://schemas.microsoft.com/office/powerpoint/2010/main" val="57132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9854"/>
          </a:xfrm>
        </p:spPr>
        <p:txBody>
          <a:bodyPr/>
          <a:lstStyle/>
          <a:p>
            <a:r>
              <a:rPr lang="en-US"/>
              <a:t>Click to edit Master title style</a:t>
            </a:r>
          </a:p>
        </p:txBody>
      </p:sp>
      <p:sp>
        <p:nvSpPr>
          <p:cNvPr id="3" name="Text Placeholder 2"/>
          <p:cNvSpPr>
            <a:spLocks noGrp="1"/>
          </p:cNvSpPr>
          <p:nvPr>
            <p:ph type="body" idx="1"/>
          </p:nvPr>
        </p:nvSpPr>
        <p:spPr>
          <a:xfrm>
            <a:off x="630238" y="128313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107043"/>
            <a:ext cx="3868737"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8313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07043"/>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7168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a:p>
        </p:txBody>
      </p:sp>
      <p:sp>
        <p:nvSpPr>
          <p:cNvPr id="7" name="Content Placeholder 6"/>
          <p:cNvSpPr>
            <a:spLocks noGrp="1"/>
          </p:cNvSpPr>
          <p:nvPr>
            <p:ph sz="quarter" idx="13" hasCustomPrompt="1"/>
          </p:nvPr>
        </p:nvSpPr>
        <p:spPr>
          <a:xfrm>
            <a:off x="628650" y="1304925"/>
            <a:ext cx="7886700" cy="4592638"/>
          </a:xfrm>
        </p:spPr>
        <p:txBody>
          <a:bodyPr/>
          <a:lstStyle>
            <a:lvl1pPr marL="0" indent="0">
              <a:buFontTx/>
              <a:buNone/>
              <a:defRPr baseline="0"/>
            </a:lvl1pPr>
          </a:lstStyle>
          <a:p>
            <a:pPr lvl="0"/>
            <a:r>
              <a:rPr lang="en-US" dirty="0"/>
              <a:t>Click icon to insert picture, graphic or table.</a:t>
            </a:r>
          </a:p>
        </p:txBody>
      </p:sp>
    </p:spTree>
    <p:extLst>
      <p:ext uri="{BB962C8B-B14F-4D97-AF65-F5344CB8AC3E}">
        <p14:creationId xmlns:p14="http://schemas.microsoft.com/office/powerpoint/2010/main" val="803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dirty="0"/>
          </a:p>
        </p:txBody>
      </p:sp>
      <p:sp>
        <p:nvSpPr>
          <p:cNvPr id="6" name="Content Placeholder 5"/>
          <p:cNvSpPr>
            <a:spLocks noGrp="1"/>
          </p:cNvSpPr>
          <p:nvPr>
            <p:ph sz="quarter" idx="13" hasCustomPrompt="1"/>
          </p:nvPr>
        </p:nvSpPr>
        <p:spPr>
          <a:xfrm>
            <a:off x="616449" y="503238"/>
            <a:ext cx="7898901" cy="5249862"/>
          </a:xfrm>
        </p:spPr>
        <p:txBody>
          <a:bodyPr/>
          <a:lstStyle>
            <a:lvl1pPr marL="0" indent="0">
              <a:buFontTx/>
              <a:buNone/>
              <a:defRPr baseline="0"/>
            </a:lvl1pPr>
          </a:lstStyle>
          <a:p>
            <a:pPr lvl="0"/>
            <a:r>
              <a:rPr lang="en-US" dirty="0"/>
              <a:t>Click on icon to insert picture, graphic or table.</a:t>
            </a:r>
          </a:p>
        </p:txBody>
      </p:sp>
    </p:spTree>
    <p:extLst>
      <p:ext uri="{BB962C8B-B14F-4D97-AF65-F5344CB8AC3E}">
        <p14:creationId xmlns:p14="http://schemas.microsoft.com/office/powerpoint/2010/main" val="237015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3448328" y="2306871"/>
            <a:ext cx="2247345" cy="2244258"/>
          </a:xfrm>
          <a:prstGeom prst="rect">
            <a:avLst/>
          </a:prstGeom>
          <a:noFill/>
          <a:ln w="9525">
            <a:noFill/>
            <a:miter lim="800000"/>
            <a:headEnd/>
            <a:tailEnd/>
          </a:ln>
        </p:spPr>
      </p:pic>
      <p:sp>
        <p:nvSpPr>
          <p:cNvPr id="5" name="Rectangle 4"/>
          <p:cNvSpPr/>
          <p:nvPr userDrawn="1"/>
        </p:nvSpPr>
        <p:spPr>
          <a:xfrm>
            <a:off x="0" y="0"/>
            <a:ext cx="9144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40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E275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p:spPr>
        <p:txBody>
          <a:bodyPr anchor="b">
            <a:normAutofit/>
          </a:bodyPr>
          <a:lstStyle>
            <a:lvl1pPr algn="l">
              <a:lnSpc>
                <a:spcPct val="85000"/>
              </a:lnSpc>
              <a:defRPr sz="3200" b="1" spc="-50" baseline="0">
                <a:solidFill>
                  <a:srgbClr val="004875"/>
                </a:solidFill>
                <a:latin typeface="+mn-lt"/>
              </a:defRPr>
            </a:lvl1pPr>
          </a:lstStyle>
          <a:p>
            <a:r>
              <a:rPr lang="en-US" dirty="0"/>
              <a:t>Title of Presentation</a:t>
            </a:r>
          </a:p>
        </p:txBody>
      </p:sp>
      <p:cxnSp>
        <p:nvCxnSpPr>
          <p:cNvPr id="9" name="Straight Connector 8"/>
          <p:cNvCxnSpPr/>
          <p:nvPr/>
        </p:nvCxnSpPr>
        <p:spPr>
          <a:xfrm>
            <a:off x="905744" y="4343400"/>
            <a:ext cx="7406640" cy="0"/>
          </a:xfrm>
          <a:prstGeom prst="line">
            <a:avLst/>
          </a:prstGeom>
          <a:ln w="9525">
            <a:solidFill>
              <a:srgbClr val="00487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3254" y="725863"/>
            <a:ext cx="2623506" cy="446313"/>
          </a:xfrm>
          <a:prstGeom prst="rect">
            <a:avLst/>
          </a:prstGeom>
        </p:spPr>
      </p:pic>
      <p:sp>
        <p:nvSpPr>
          <p:cNvPr id="4" name="Text Placeholder 3"/>
          <p:cNvSpPr>
            <a:spLocks noGrp="1"/>
          </p:cNvSpPr>
          <p:nvPr>
            <p:ph type="body" sz="quarter" idx="10" hasCustomPrompt="1"/>
          </p:nvPr>
        </p:nvSpPr>
        <p:spPr>
          <a:xfrm>
            <a:off x="833826" y="4596242"/>
            <a:ext cx="7543800" cy="1601358"/>
          </a:xfrm>
        </p:spPr>
        <p:txBody>
          <a:bodyPr>
            <a:normAutofit/>
          </a:bodyPr>
          <a:lstStyle>
            <a:lvl1pPr marL="0" indent="0" algn="ctr">
              <a:spcBef>
                <a:spcPts val="600"/>
              </a:spcBef>
              <a:buFontTx/>
              <a:buNone/>
              <a:defRPr sz="2000" baseline="0">
                <a:solidFill>
                  <a:srgbClr val="E27500"/>
                </a:solidFill>
              </a:defRPr>
            </a:lvl1pPr>
          </a:lstStyle>
          <a:p>
            <a:pPr lvl="0"/>
            <a:r>
              <a:rPr lang="en-US" dirty="0"/>
              <a:t>Presenter Name</a:t>
            </a:r>
          </a:p>
          <a:p>
            <a:pPr lvl="0"/>
            <a:r>
              <a:rPr lang="en-US" dirty="0"/>
              <a:t>Title, Organization</a:t>
            </a:r>
          </a:p>
          <a:p>
            <a:pPr lvl="0"/>
            <a:r>
              <a:rPr lang="en-US" dirty="0"/>
              <a:t>Date of Presentation</a:t>
            </a:r>
          </a:p>
        </p:txBody>
      </p:sp>
    </p:spTree>
    <p:extLst>
      <p:ext uri="{BB962C8B-B14F-4D97-AF65-F5344CB8AC3E}">
        <p14:creationId xmlns:p14="http://schemas.microsoft.com/office/powerpoint/2010/main" val="347707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49854"/>
          </a:xfrm>
          <a:prstGeom prst="rect">
            <a:avLst/>
          </a:prstGeom>
          <a:solidFill>
            <a:srgbClr val="00487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8640" y="1215367"/>
            <a:ext cx="7966710" cy="4820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dirty="0"/>
          </a:p>
        </p:txBody>
      </p:sp>
      <p:cxnSp>
        <p:nvCxnSpPr>
          <p:cNvPr id="10" name="Straight Connector 9"/>
          <p:cNvCxnSpPr/>
          <p:nvPr userDrawn="1"/>
        </p:nvCxnSpPr>
        <p:spPr>
          <a:xfrm>
            <a:off x="628650" y="6197511"/>
            <a:ext cx="78867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28650" y="6356350"/>
            <a:ext cx="2133475" cy="362949"/>
          </a:xfrm>
          <a:prstGeom prst="rect">
            <a:avLst/>
          </a:prstGeom>
        </p:spPr>
      </p:pic>
    </p:spTree>
    <p:extLst>
      <p:ext uri="{BB962C8B-B14F-4D97-AF65-F5344CB8AC3E}">
        <p14:creationId xmlns:p14="http://schemas.microsoft.com/office/powerpoint/2010/main" val="2674790223"/>
      </p:ext>
    </p:extLst>
  </p:cSld>
  <p:clrMap bg1="lt1" tx1="dk1" bg2="lt2" tx2="dk2" accent1="accent1" accent2="accent2" accent3="accent3" accent4="accent4" accent5="accent5" accent6="accent6" hlink="hlink" folHlink="folHlink"/>
  <p:sldLayoutIdLst>
    <p:sldLayoutId id="2147483713" r:id="rId1"/>
    <p:sldLayoutId id="2147483719" r:id="rId2"/>
    <p:sldLayoutId id="2147483737" r:id="rId3"/>
    <p:sldLayoutId id="2147483715" r:id="rId4"/>
    <p:sldLayoutId id="2147483716" r:id="rId5"/>
    <p:sldLayoutId id="2147483717" r:id="rId6"/>
    <p:sldLayoutId id="2147483718" r:id="rId7"/>
    <p:sldLayoutId id="2147483736" r:id="rId8"/>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DDD7A-47EC-401D-B3A3-E89E6A2F782D}" type="slidenum">
              <a:rPr lang="en-US" smtClean="0"/>
              <a:t>‹#›</a:t>
            </a:fld>
            <a:endParaRPr lang="en-US"/>
          </a:p>
        </p:txBody>
      </p:sp>
    </p:spTree>
    <p:extLst>
      <p:ext uri="{BB962C8B-B14F-4D97-AF65-F5344CB8AC3E}">
        <p14:creationId xmlns:p14="http://schemas.microsoft.com/office/powerpoint/2010/main" val="3044029153"/>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svg"/><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notesSlide" Target="../notesSlides/notesSlide3.xml"/><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hyperlink" Target="https://www.flickr.com/photos/9823145@N06/25510576045" TargetMode="External"/><Relationship Id="rId3" Type="http://schemas.openxmlformats.org/officeDocument/2006/relationships/slideLayout" Target="../slideLayouts/slideLayout2.xml"/><Relationship Id="rId7" Type="http://schemas.openxmlformats.org/officeDocument/2006/relationships/image" Target="../media/image15.jpg"/><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14.svg"/><Relationship Id="rId11" Type="http://schemas.openxmlformats.org/officeDocument/2006/relationships/image" Target="../media/image4.png"/><Relationship Id="rId5" Type="http://schemas.openxmlformats.org/officeDocument/2006/relationships/image" Target="../media/image13.png"/><Relationship Id="rId10" Type="http://schemas.openxmlformats.org/officeDocument/2006/relationships/hyperlink" Target="https://creativecommons.org/licenses/by-sa/2.0/?ref=ccsearch&amp;atype=rich" TargetMode="External"/><Relationship Id="rId4" Type="http://schemas.openxmlformats.org/officeDocument/2006/relationships/notesSlide" Target="../notesSlides/notesSlide4.xml"/><Relationship Id="rId9" Type="http://schemas.openxmlformats.org/officeDocument/2006/relationships/hyperlink" Target="https://www.flickr.com/photos/9823145@N06"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4.png"/><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0.jpg"/><Relationship Id="rId4" Type="http://schemas.openxmlformats.org/officeDocument/2006/relationships/notesSlide" Target="../notesSlides/notesSlide5.xml"/><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nd/2.0/?ref=ccsearch&amp;atype=rich" TargetMode="External"/><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hyperlink" Target="https://www.flickr.com/photos/69052650@N02" TargetMode="External"/><Relationship Id="rId12" Type="http://schemas.openxmlformats.org/officeDocument/2006/relationships/image" Target="../media/image9.sv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flickr.com/photos/69052650@N02/48857697637" TargetMode="External"/><Relationship Id="rId11" Type="http://schemas.openxmlformats.org/officeDocument/2006/relationships/image" Target="../media/image8.png"/><Relationship Id="rId5" Type="http://schemas.openxmlformats.org/officeDocument/2006/relationships/image" Target="../media/image21.jpg"/><Relationship Id="rId1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notesSlide" Target="../notesSlides/notesSlide6.xml"/><Relationship Id="rId9" Type="http://schemas.openxmlformats.org/officeDocument/2006/relationships/image" Target="../media/image10.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Level of Care – Intellectual Disability and Related Disabilities (ID/RD) Waiver</a:t>
            </a:r>
          </a:p>
        </p:txBody>
      </p:sp>
      <p:sp>
        <p:nvSpPr>
          <p:cNvPr id="4" name="TextBox 3">
            <a:extLst>
              <a:ext uri="{FF2B5EF4-FFF2-40B4-BE49-F238E27FC236}">
                <a16:creationId xmlns:a16="http://schemas.microsoft.com/office/drawing/2014/main" id="{39D62189-A660-47B5-ACB1-171D824B293A}"/>
              </a:ext>
            </a:extLst>
          </p:cNvPr>
          <p:cNvSpPr txBox="1"/>
          <p:nvPr/>
        </p:nvSpPr>
        <p:spPr>
          <a:xfrm>
            <a:off x="6746578" y="5947442"/>
            <a:ext cx="2302810" cy="369332"/>
          </a:xfrm>
          <a:prstGeom prst="rect">
            <a:avLst/>
          </a:prstGeom>
          <a:noFill/>
        </p:spPr>
        <p:txBody>
          <a:bodyPr wrap="none" rtlCol="0">
            <a:spAutoFit/>
          </a:bodyPr>
          <a:lstStyle/>
          <a:p>
            <a:r>
              <a:rPr lang="en-US" dirty="0"/>
              <a:t>Version 1.0 (07/01/20)</a:t>
            </a:r>
          </a:p>
        </p:txBody>
      </p:sp>
      <p:pic>
        <p:nvPicPr>
          <p:cNvPr id="2" name="Recorded Sound">
            <a:hlinkClick r:id="" action="ppaction://media"/>
            <a:extLst>
              <a:ext uri="{FF2B5EF4-FFF2-40B4-BE49-F238E27FC236}">
                <a16:creationId xmlns:a16="http://schemas.microsoft.com/office/drawing/2014/main" id="{76981A76-6331-40D8-A710-738B4D9A2E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74039" y="1591614"/>
            <a:ext cx="609600" cy="609600"/>
          </a:xfrm>
          <a:prstGeom prst="rect">
            <a:avLst/>
          </a:prstGeom>
        </p:spPr>
      </p:pic>
    </p:spTree>
    <p:extLst>
      <p:ext uri="{BB962C8B-B14F-4D97-AF65-F5344CB8AC3E}">
        <p14:creationId xmlns:p14="http://schemas.microsoft.com/office/powerpoint/2010/main" val="308954589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Enrollment in the ID/RD Waiver</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a:t>
            </a:fld>
            <a:endParaRPr lang="en-US" dirty="0"/>
          </a:p>
        </p:txBody>
      </p:sp>
      <p:pic>
        <p:nvPicPr>
          <p:cNvPr id="5" name="Picture 4">
            <a:extLst>
              <a:ext uri="{FF2B5EF4-FFF2-40B4-BE49-F238E27FC236}">
                <a16:creationId xmlns:a16="http://schemas.microsoft.com/office/drawing/2014/main" id="{19595C42-7AA3-45C8-863F-6547171B0F9D}"/>
              </a:ext>
            </a:extLst>
          </p:cNvPr>
          <p:cNvPicPr>
            <a:picLocks noChangeAspect="1"/>
          </p:cNvPicPr>
          <p:nvPr/>
        </p:nvPicPr>
        <p:blipFill>
          <a:blip r:embed="rId5"/>
          <a:stretch>
            <a:fillRect/>
          </a:stretch>
        </p:blipFill>
        <p:spPr>
          <a:xfrm>
            <a:off x="953966" y="2324288"/>
            <a:ext cx="3743812" cy="249709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C92C460-8D72-45F0-A43C-4B612D7D407C}"/>
              </a:ext>
            </a:extLst>
          </p:cNvPr>
          <p:cNvSpPr txBox="1"/>
          <p:nvPr/>
        </p:nvSpPr>
        <p:spPr>
          <a:xfrm>
            <a:off x="5701258" y="3191480"/>
            <a:ext cx="3016738" cy="506292"/>
          </a:xfrm>
          <a:prstGeom prst="rect">
            <a:avLst/>
          </a:prstGeom>
          <a:noFill/>
        </p:spPr>
        <p:txBody>
          <a:bodyPr wrap="square" rtlCol="0">
            <a:spAutoFit/>
          </a:bodyPr>
          <a:lstStyle/>
          <a:p>
            <a:pPr algn="r">
              <a:lnSpc>
                <a:spcPct val="150000"/>
              </a:lnSpc>
            </a:pPr>
            <a:r>
              <a:rPr lang="en-US" sz="2000" b="1" dirty="0">
                <a:solidFill>
                  <a:srgbClr val="007630"/>
                </a:solidFill>
              </a:rPr>
              <a:t>ICF/IID Level of Care</a:t>
            </a:r>
          </a:p>
        </p:txBody>
      </p:sp>
      <p:pic>
        <p:nvPicPr>
          <p:cNvPr id="8" name="Graphic 7" descr="House">
            <a:extLst>
              <a:ext uri="{FF2B5EF4-FFF2-40B4-BE49-F238E27FC236}">
                <a16:creationId xmlns:a16="http://schemas.microsoft.com/office/drawing/2014/main" id="{26BBC446-C418-4301-A1ED-7AAB38472D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14348" y="3686474"/>
            <a:ext cx="2313504" cy="2313504"/>
          </a:xfrm>
          <a:prstGeom prst="rect">
            <a:avLst/>
          </a:prstGeom>
        </p:spPr>
      </p:pic>
      <p:pic>
        <p:nvPicPr>
          <p:cNvPr id="2" name="Recorded Sound">
            <a:hlinkClick r:id="" action="ppaction://media"/>
            <a:extLst>
              <a:ext uri="{FF2B5EF4-FFF2-40B4-BE49-F238E27FC236}">
                <a16:creationId xmlns:a16="http://schemas.microsoft.com/office/drawing/2014/main" id="{C112CD29-0C3A-4900-A5F8-56049CAC0EAC}"/>
              </a:ext>
            </a:extLst>
          </p:cNvPr>
          <p:cNvPicPr>
            <a:picLocks noChangeAspect="1"/>
          </p:cNvPicPr>
          <p:nvPr>
            <a:audioFile r:link="rId1"/>
            <p:extLst>
              <p:ext uri="{DAA4B4D4-6D71-4841-9C94-3DE7FCFB9230}">
                <p14:media xmlns:p14="http://schemas.microsoft.com/office/powerpoint/2010/main" r:embed="rId2">
                  <p14:trim end="28088.3333"/>
                </p14:media>
              </p:ext>
            </p:extLst>
          </p:nvPr>
        </p:nvPicPr>
        <p:blipFill>
          <a:blip r:embed="rId8"/>
          <a:stretch>
            <a:fillRect/>
          </a:stretch>
        </p:blipFill>
        <p:spPr>
          <a:xfrm>
            <a:off x="7486650" y="1037699"/>
            <a:ext cx="609600" cy="609600"/>
          </a:xfrm>
          <a:prstGeom prst="rect">
            <a:avLst/>
          </a:prstGeom>
        </p:spPr>
      </p:pic>
      <p:sp>
        <p:nvSpPr>
          <p:cNvPr id="9" name="TextBox 8">
            <a:extLst>
              <a:ext uri="{FF2B5EF4-FFF2-40B4-BE49-F238E27FC236}">
                <a16:creationId xmlns:a16="http://schemas.microsoft.com/office/drawing/2014/main" id="{D033C599-F50A-4924-A2C7-76EC81F7BAE3}"/>
              </a:ext>
            </a:extLst>
          </p:cNvPr>
          <p:cNvSpPr txBox="1"/>
          <p:nvPr/>
        </p:nvSpPr>
        <p:spPr>
          <a:xfrm>
            <a:off x="4824204" y="2603474"/>
            <a:ext cx="3893792" cy="506292"/>
          </a:xfrm>
          <a:prstGeom prst="rect">
            <a:avLst/>
          </a:prstGeom>
          <a:noFill/>
        </p:spPr>
        <p:txBody>
          <a:bodyPr wrap="square" rtlCol="0">
            <a:spAutoFit/>
          </a:bodyPr>
          <a:lstStyle/>
          <a:p>
            <a:pPr algn="r">
              <a:lnSpc>
                <a:spcPct val="150000"/>
              </a:lnSpc>
            </a:pPr>
            <a:r>
              <a:rPr lang="en-US" sz="2000" b="1" dirty="0">
                <a:solidFill>
                  <a:srgbClr val="004875"/>
                </a:solidFill>
              </a:rPr>
              <a:t>Services in the home/community</a:t>
            </a:r>
          </a:p>
        </p:txBody>
      </p:sp>
      <p:sp>
        <p:nvSpPr>
          <p:cNvPr id="10" name="TextBox 9">
            <a:extLst>
              <a:ext uri="{FF2B5EF4-FFF2-40B4-BE49-F238E27FC236}">
                <a16:creationId xmlns:a16="http://schemas.microsoft.com/office/drawing/2014/main" id="{E52C1AAB-9638-4A4D-B4C5-D50EC0798638}"/>
              </a:ext>
            </a:extLst>
          </p:cNvPr>
          <p:cNvSpPr txBox="1"/>
          <p:nvPr/>
        </p:nvSpPr>
        <p:spPr>
          <a:xfrm>
            <a:off x="5082260" y="2110829"/>
            <a:ext cx="2057401" cy="506292"/>
          </a:xfrm>
          <a:prstGeom prst="rect">
            <a:avLst/>
          </a:prstGeom>
          <a:noFill/>
        </p:spPr>
        <p:txBody>
          <a:bodyPr wrap="square" rtlCol="0">
            <a:spAutoFit/>
          </a:bodyPr>
          <a:lstStyle/>
          <a:p>
            <a:pPr algn="r">
              <a:lnSpc>
                <a:spcPct val="150000"/>
              </a:lnSpc>
            </a:pPr>
            <a:r>
              <a:rPr lang="en-US" sz="2000" b="1" dirty="0">
                <a:solidFill>
                  <a:srgbClr val="007630"/>
                </a:solidFill>
              </a:rPr>
              <a:t>Waiver Slot</a:t>
            </a:r>
          </a:p>
        </p:txBody>
      </p:sp>
      <p:sp>
        <p:nvSpPr>
          <p:cNvPr id="11" name="TextBox 10">
            <a:extLst>
              <a:ext uri="{FF2B5EF4-FFF2-40B4-BE49-F238E27FC236}">
                <a16:creationId xmlns:a16="http://schemas.microsoft.com/office/drawing/2014/main" id="{15AF8E89-72EC-4B43-81DB-2BE7844BFF5E}"/>
              </a:ext>
            </a:extLst>
          </p:cNvPr>
          <p:cNvSpPr txBox="1"/>
          <p:nvPr/>
        </p:nvSpPr>
        <p:spPr>
          <a:xfrm>
            <a:off x="4410109" y="1522823"/>
            <a:ext cx="2729552" cy="506292"/>
          </a:xfrm>
          <a:prstGeom prst="rect">
            <a:avLst/>
          </a:prstGeom>
          <a:noFill/>
        </p:spPr>
        <p:txBody>
          <a:bodyPr wrap="square" rtlCol="0">
            <a:spAutoFit/>
          </a:bodyPr>
          <a:lstStyle/>
          <a:p>
            <a:pPr algn="r">
              <a:lnSpc>
                <a:spcPct val="150000"/>
              </a:lnSpc>
            </a:pPr>
            <a:r>
              <a:rPr lang="en-US" sz="2000" b="1" dirty="0">
                <a:solidFill>
                  <a:srgbClr val="004875"/>
                </a:solidFill>
              </a:rPr>
              <a:t>Medicaid Eligible</a:t>
            </a:r>
            <a:endParaRPr lang="en-US" sz="2000" b="1" dirty="0">
              <a:solidFill>
                <a:srgbClr val="007630"/>
              </a:solidFill>
            </a:endParaRPr>
          </a:p>
        </p:txBody>
      </p:sp>
    </p:spTree>
    <p:extLst>
      <p:ext uri="{BB962C8B-B14F-4D97-AF65-F5344CB8AC3E}">
        <p14:creationId xmlns:p14="http://schemas.microsoft.com/office/powerpoint/2010/main" val="33169558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65" fill="hold"/>
                                        <p:tgtEl>
                                          <p:spTgt spid="2"/>
                                        </p:tgtEl>
                                      </p:cBhvr>
                                    </p:cmd>
                                  </p:childTnLst>
                                </p:cTn>
                              </p:par>
                              <p:par>
                                <p:cTn id="7" presetID="42" presetClass="entr" presetSubtype="0" fill="hold" nodeType="withEffect">
                                  <p:stCondLst>
                                    <p:cond delay="3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6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9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2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2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15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fill="hold" display="0">
                  <p:stCondLst>
                    <p:cond delay="indefinite"/>
                  </p:stCondLst>
                  <p:endCondLst>
                    <p:cond evt="onStopAudio" delay="0">
                      <p:tgtEl>
                        <p:sldTgt/>
                      </p:tgtEl>
                    </p:cond>
                  </p:endCondLst>
                </p:cTn>
                <p:tgtEl>
                  <p:spTgt spid="2"/>
                </p:tgtEl>
              </p:cMediaNode>
            </p:audio>
          </p:childTnLst>
        </p:cTn>
      </p:par>
    </p:tnLst>
    <p:bldLst>
      <p:bldP spid="6"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Initial Determination of Level of Care</a:t>
            </a:r>
          </a:p>
        </p:txBody>
      </p:sp>
      <p:sp>
        <p:nvSpPr>
          <p:cNvPr id="4" name="Slide Number Placeholder 3"/>
          <p:cNvSpPr>
            <a:spLocks noGrp="1"/>
          </p:cNvSpPr>
          <p:nvPr>
            <p:ph type="sldNum" sz="quarter" idx="10"/>
          </p:nvPr>
        </p:nvSpPr>
        <p:spPr/>
        <p:txBody>
          <a:bodyPr/>
          <a:lstStyle/>
          <a:p>
            <a:fld id="{C1640D55-031C-4AD9-A16C-4EFA2F922910}" type="slidenum">
              <a:rPr lang="en-US" smtClean="0"/>
              <a:pPr/>
              <a:t>3</a:t>
            </a:fld>
            <a:endParaRPr lang="en-US" dirty="0"/>
          </a:p>
        </p:txBody>
      </p:sp>
      <p:grpSp>
        <p:nvGrpSpPr>
          <p:cNvPr id="10" name="Group 9">
            <a:extLst>
              <a:ext uri="{FF2B5EF4-FFF2-40B4-BE49-F238E27FC236}">
                <a16:creationId xmlns:a16="http://schemas.microsoft.com/office/drawing/2014/main" id="{6B44BB05-1105-411F-893D-D38AA7E6F736}"/>
              </a:ext>
            </a:extLst>
          </p:cNvPr>
          <p:cNvGrpSpPr/>
          <p:nvPr/>
        </p:nvGrpSpPr>
        <p:grpSpPr>
          <a:xfrm>
            <a:off x="721288" y="1323364"/>
            <a:ext cx="2279737" cy="2279737"/>
            <a:chOff x="5489531" y="2672398"/>
            <a:chExt cx="2279737" cy="2279737"/>
          </a:xfrm>
        </p:grpSpPr>
        <p:pic>
          <p:nvPicPr>
            <p:cNvPr id="5" name="Graphic 4" descr="Paper">
              <a:extLst>
                <a:ext uri="{FF2B5EF4-FFF2-40B4-BE49-F238E27FC236}">
                  <a16:creationId xmlns:a16="http://schemas.microsoft.com/office/drawing/2014/main" id="{4AA739D3-013C-4F5E-B7A8-F1ACF4EC48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9531" y="2672398"/>
              <a:ext cx="2279737" cy="2279737"/>
            </a:xfrm>
            <a:prstGeom prst="rect">
              <a:avLst/>
            </a:prstGeom>
          </p:spPr>
        </p:pic>
        <p:sp>
          <p:nvSpPr>
            <p:cNvPr id="9" name="TextBox 8">
              <a:extLst>
                <a:ext uri="{FF2B5EF4-FFF2-40B4-BE49-F238E27FC236}">
                  <a16:creationId xmlns:a16="http://schemas.microsoft.com/office/drawing/2014/main" id="{380D38F3-1A4C-4899-9D28-B33879FF32A6}"/>
                </a:ext>
              </a:extLst>
            </p:cNvPr>
            <p:cNvSpPr txBox="1"/>
            <p:nvPr/>
          </p:nvSpPr>
          <p:spPr>
            <a:xfrm>
              <a:off x="6007850" y="3699532"/>
              <a:ext cx="1243097" cy="830997"/>
            </a:xfrm>
            <a:prstGeom prst="rect">
              <a:avLst/>
            </a:prstGeom>
            <a:noFill/>
          </p:spPr>
          <p:txBody>
            <a:bodyPr wrap="none" rtlCol="0">
              <a:spAutoFit/>
            </a:bodyPr>
            <a:lstStyle/>
            <a:p>
              <a:pPr algn="ctr"/>
              <a:r>
                <a:rPr lang="en-US" sz="2400" b="1" dirty="0">
                  <a:solidFill>
                    <a:srgbClr val="004875"/>
                  </a:solidFill>
                </a:rPr>
                <a:t>Level of </a:t>
              </a:r>
            </a:p>
            <a:p>
              <a:pPr algn="ctr"/>
              <a:r>
                <a:rPr lang="en-US" sz="2400" b="1" dirty="0">
                  <a:solidFill>
                    <a:srgbClr val="004875"/>
                  </a:solidFill>
                </a:rPr>
                <a:t>Care</a:t>
              </a:r>
            </a:p>
          </p:txBody>
        </p:sp>
      </p:grpSp>
      <p:sp>
        <p:nvSpPr>
          <p:cNvPr id="11" name="TextBox 10">
            <a:extLst>
              <a:ext uri="{FF2B5EF4-FFF2-40B4-BE49-F238E27FC236}">
                <a16:creationId xmlns:a16="http://schemas.microsoft.com/office/drawing/2014/main" id="{FB7D69B2-4C0F-4EF2-AF3E-32AA37074F39}"/>
              </a:ext>
            </a:extLst>
          </p:cNvPr>
          <p:cNvSpPr txBox="1"/>
          <p:nvPr/>
        </p:nvSpPr>
        <p:spPr>
          <a:xfrm>
            <a:off x="5041319" y="1873444"/>
            <a:ext cx="3474031" cy="954107"/>
          </a:xfrm>
          <a:prstGeom prst="rect">
            <a:avLst/>
          </a:prstGeom>
          <a:noFill/>
        </p:spPr>
        <p:txBody>
          <a:bodyPr wrap="square" rtlCol="0">
            <a:spAutoFit/>
          </a:bodyPr>
          <a:lstStyle/>
          <a:p>
            <a:pPr algn="ctr"/>
            <a:r>
              <a:rPr lang="en-US" sz="2800" b="1" dirty="0">
                <a:solidFill>
                  <a:srgbClr val="004875"/>
                </a:solidFill>
              </a:rPr>
              <a:t>SCDDSN Eligibility</a:t>
            </a:r>
          </a:p>
          <a:p>
            <a:pPr algn="ctr"/>
            <a:r>
              <a:rPr lang="en-US" sz="2800" b="1" dirty="0">
                <a:solidFill>
                  <a:srgbClr val="004875"/>
                </a:solidFill>
              </a:rPr>
              <a:t>Division</a:t>
            </a:r>
            <a:endParaRPr lang="en-US" sz="2400" b="1" dirty="0">
              <a:solidFill>
                <a:srgbClr val="004875"/>
              </a:solidFill>
            </a:endParaRPr>
          </a:p>
        </p:txBody>
      </p:sp>
      <p:grpSp>
        <p:nvGrpSpPr>
          <p:cNvPr id="13" name="Group 12">
            <a:extLst>
              <a:ext uri="{FF2B5EF4-FFF2-40B4-BE49-F238E27FC236}">
                <a16:creationId xmlns:a16="http://schemas.microsoft.com/office/drawing/2014/main" id="{832C0A8A-6AB5-4D16-B351-2E9078E83F5B}"/>
              </a:ext>
            </a:extLst>
          </p:cNvPr>
          <p:cNvGrpSpPr/>
          <p:nvPr/>
        </p:nvGrpSpPr>
        <p:grpSpPr>
          <a:xfrm>
            <a:off x="2584511" y="2930975"/>
            <a:ext cx="1987489" cy="1987489"/>
            <a:chOff x="2561327" y="3181495"/>
            <a:chExt cx="1987489" cy="1987489"/>
          </a:xfrm>
        </p:grpSpPr>
        <p:pic>
          <p:nvPicPr>
            <p:cNvPr id="8" name="Graphic 7" descr="Open folder">
              <a:extLst>
                <a:ext uri="{FF2B5EF4-FFF2-40B4-BE49-F238E27FC236}">
                  <a16:creationId xmlns:a16="http://schemas.microsoft.com/office/drawing/2014/main" id="{68810068-3A06-4904-AD9D-D12B8C574E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61327" y="3181495"/>
              <a:ext cx="1987489" cy="1987489"/>
            </a:xfrm>
            <a:prstGeom prst="rect">
              <a:avLst/>
            </a:prstGeom>
          </p:spPr>
        </p:pic>
        <p:sp>
          <p:nvSpPr>
            <p:cNvPr id="12" name="TextBox 11">
              <a:extLst>
                <a:ext uri="{FF2B5EF4-FFF2-40B4-BE49-F238E27FC236}">
                  <a16:creationId xmlns:a16="http://schemas.microsoft.com/office/drawing/2014/main" id="{AA3BD9E0-E436-4EDB-8E67-6CCC897CE84E}"/>
                </a:ext>
              </a:extLst>
            </p:cNvPr>
            <p:cNvSpPr txBox="1"/>
            <p:nvPr/>
          </p:nvSpPr>
          <p:spPr>
            <a:xfrm>
              <a:off x="2982908" y="4184334"/>
              <a:ext cx="1194430" cy="461665"/>
            </a:xfrm>
            <a:prstGeom prst="rect">
              <a:avLst/>
            </a:prstGeom>
            <a:noFill/>
          </p:spPr>
          <p:txBody>
            <a:bodyPr wrap="none" rtlCol="0">
              <a:spAutoFit/>
            </a:bodyPr>
            <a:lstStyle/>
            <a:p>
              <a:pPr algn="ctr"/>
              <a:r>
                <a:rPr lang="en-US" sz="2400" b="1" dirty="0">
                  <a:solidFill>
                    <a:srgbClr val="004875"/>
                  </a:solidFill>
                </a:rPr>
                <a:t>Records</a:t>
              </a:r>
            </a:p>
          </p:txBody>
        </p:sp>
      </p:grpSp>
      <p:cxnSp>
        <p:nvCxnSpPr>
          <p:cNvPr id="15" name="Straight Arrow Connector 14">
            <a:extLst>
              <a:ext uri="{FF2B5EF4-FFF2-40B4-BE49-F238E27FC236}">
                <a16:creationId xmlns:a16="http://schemas.microsoft.com/office/drawing/2014/main" id="{61808DE5-5034-4C8D-A67F-7CFC999D460E}"/>
              </a:ext>
            </a:extLst>
          </p:cNvPr>
          <p:cNvCxnSpPr>
            <a:cxnSpLocks/>
          </p:cNvCxnSpPr>
          <p:nvPr/>
        </p:nvCxnSpPr>
        <p:spPr>
          <a:xfrm>
            <a:off x="3281819" y="2288942"/>
            <a:ext cx="1878903"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C5E61F-244C-49D5-9F73-766C8D68B818}"/>
              </a:ext>
            </a:extLst>
          </p:cNvPr>
          <p:cNvCxnSpPr>
            <a:cxnSpLocks/>
          </p:cNvCxnSpPr>
          <p:nvPr/>
        </p:nvCxnSpPr>
        <p:spPr>
          <a:xfrm flipV="1">
            <a:off x="4200522" y="2930975"/>
            <a:ext cx="1047883" cy="4980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A6BEC7-A6B6-4C55-B985-181F2BBA3D08}"/>
              </a:ext>
            </a:extLst>
          </p:cNvPr>
          <p:cNvCxnSpPr>
            <a:cxnSpLocks/>
          </p:cNvCxnSpPr>
          <p:nvPr/>
        </p:nvCxnSpPr>
        <p:spPr>
          <a:xfrm>
            <a:off x="6692740" y="2891280"/>
            <a:ext cx="0" cy="14292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60D4397-AD42-4F66-9801-B678464ED3FF}"/>
              </a:ext>
            </a:extLst>
          </p:cNvPr>
          <p:cNvGrpSpPr/>
          <p:nvPr/>
        </p:nvGrpSpPr>
        <p:grpSpPr>
          <a:xfrm>
            <a:off x="5398717" y="4484417"/>
            <a:ext cx="2342367" cy="1567166"/>
            <a:chOff x="5398717" y="4484417"/>
            <a:chExt cx="2342367" cy="1567166"/>
          </a:xfrm>
        </p:grpSpPr>
        <p:pic>
          <p:nvPicPr>
            <p:cNvPr id="23" name="Picture 22">
              <a:extLst>
                <a:ext uri="{FF2B5EF4-FFF2-40B4-BE49-F238E27FC236}">
                  <a16:creationId xmlns:a16="http://schemas.microsoft.com/office/drawing/2014/main" id="{C13317B8-4EB9-403C-8701-C85311BCD278}"/>
                </a:ext>
              </a:extLst>
            </p:cNvPr>
            <p:cNvPicPr>
              <a:picLocks noChangeAspect="1"/>
            </p:cNvPicPr>
            <p:nvPr/>
          </p:nvPicPr>
          <p:blipFill>
            <a:blip r:embed="rId9"/>
            <a:stretch>
              <a:fillRect/>
            </a:stretch>
          </p:blipFill>
          <p:spPr>
            <a:xfrm>
              <a:off x="5398717" y="4484417"/>
              <a:ext cx="2342367" cy="1566670"/>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2DB0C38C-FF68-4227-B2D6-7D541F4235FA}"/>
                </a:ext>
              </a:extLst>
            </p:cNvPr>
            <p:cNvSpPr txBox="1"/>
            <p:nvPr/>
          </p:nvSpPr>
          <p:spPr>
            <a:xfrm rot="18771491">
              <a:off x="5361786" y="5362613"/>
              <a:ext cx="1008609" cy="369332"/>
            </a:xfrm>
            <a:prstGeom prst="rect">
              <a:avLst/>
            </a:prstGeom>
            <a:noFill/>
          </p:spPr>
          <p:txBody>
            <a:bodyPr wrap="none" rtlCol="0">
              <a:spAutoFit/>
            </a:bodyPr>
            <a:lstStyle/>
            <a:p>
              <a:pPr algn="ctr"/>
              <a:r>
                <a:rPr lang="en-US" b="1" dirty="0">
                  <a:solidFill>
                    <a:srgbClr val="004875"/>
                  </a:solidFill>
                </a:rPr>
                <a:t>Certified</a:t>
              </a:r>
            </a:p>
          </p:txBody>
        </p:sp>
      </p:grpSp>
      <p:pic>
        <p:nvPicPr>
          <p:cNvPr id="2" name="Recorded Sound">
            <a:hlinkClick r:id="" action="ppaction://media"/>
            <a:extLst>
              <a:ext uri="{FF2B5EF4-FFF2-40B4-BE49-F238E27FC236}">
                <a16:creationId xmlns:a16="http://schemas.microsoft.com/office/drawing/2014/main" id="{E21D721D-B161-4465-9765-49A9EE8F9375}"/>
              </a:ext>
            </a:extLst>
          </p:cNvPr>
          <p:cNvPicPr>
            <a:picLocks noChangeAspect="1"/>
          </p:cNvPicPr>
          <p:nvPr>
            <a:audioFile r:link="rId1"/>
            <p:extLst>
              <p:ext uri="{DAA4B4D4-6D71-4841-9C94-3DE7FCFB9230}">
                <p14:media xmlns:p14="http://schemas.microsoft.com/office/powerpoint/2010/main" r:embed="rId2">
                  <p14:trim end="44765.4353"/>
                </p14:media>
              </p:ext>
            </p:extLst>
          </p:nvPr>
        </p:nvPicPr>
        <p:blipFill>
          <a:blip r:embed="rId10"/>
          <a:stretch>
            <a:fillRect/>
          </a:stretch>
        </p:blipFill>
        <p:spPr>
          <a:xfrm>
            <a:off x="8014953" y="1190544"/>
            <a:ext cx="609600" cy="609600"/>
          </a:xfrm>
          <a:prstGeom prst="rect">
            <a:avLst/>
          </a:prstGeom>
        </p:spPr>
      </p:pic>
    </p:spTree>
    <p:extLst>
      <p:ext uri="{BB962C8B-B14F-4D97-AF65-F5344CB8AC3E}">
        <p14:creationId xmlns:p14="http://schemas.microsoft.com/office/powerpoint/2010/main" val="178703018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903" fill="hold"/>
                                        <p:tgtEl>
                                          <p:spTgt spid="2"/>
                                        </p:tgtEl>
                                      </p:cBhvr>
                                    </p:cmd>
                                  </p:childTnLst>
                                </p:cTn>
                              </p:par>
                              <p:par>
                                <p:cTn id="7" presetID="55" presetClass="entr" presetSubtype="0" fill="hold" grpId="0" nodeType="withEffect">
                                  <p:stCondLst>
                                    <p:cond delay="3000"/>
                                  </p:stCondLst>
                                  <p:childTnLst>
                                    <p:set>
                                      <p:cBhvr>
                                        <p:cTn id="8" dur="1" fill="hold">
                                          <p:stCondLst>
                                            <p:cond delay="0"/>
                                          </p:stCondLst>
                                        </p:cTn>
                                        <p:tgtEl>
                                          <p:spTgt spid="11"/>
                                        </p:tgtEl>
                                        <p:attrNameLst>
                                          <p:attrName>style.visibility</p:attrName>
                                        </p:attrNameLst>
                                      </p:cBhvr>
                                      <p:to>
                                        <p:strVal val="visible"/>
                                      </p:to>
                                    </p:set>
                                    <p:anim calcmode="lin" valueType="num">
                                      <p:cBhvr>
                                        <p:cTn id="9" dur="1000" fill="hold"/>
                                        <p:tgtEl>
                                          <p:spTgt spid="11"/>
                                        </p:tgtEl>
                                        <p:attrNameLst>
                                          <p:attrName>ppt_w</p:attrName>
                                        </p:attrNameLst>
                                      </p:cBhvr>
                                      <p:tavLst>
                                        <p:tav tm="0">
                                          <p:val>
                                            <p:strVal val="#ppt_w*0.70"/>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Effect transition="in" filter="fade">
                                      <p:cBhvr>
                                        <p:cTn id="11" dur="1000"/>
                                        <p:tgtEl>
                                          <p:spTgt spid="11"/>
                                        </p:tgtEl>
                                      </p:cBhvr>
                                    </p:animEffect>
                                  </p:childTnLst>
                                </p:cTn>
                              </p:par>
                              <p:par>
                                <p:cTn id="12" presetID="42" presetClass="entr" presetSubtype="0" fill="hold" nodeType="withEffect">
                                  <p:stCondLst>
                                    <p:cond delay="6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16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42" presetClass="entr" presetSubtype="0" fill="hold" nodeType="withEffect">
                                  <p:stCondLst>
                                    <p:cond delay="23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300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35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1" fill="hold" display="0">
                  <p:stCondLst>
                    <p:cond delay="indefinite"/>
                  </p:stCondLst>
                  <p:endCondLst>
                    <p:cond evt="onStopAudio" delay="0">
                      <p:tgtEl>
                        <p:sldTgt/>
                      </p:tgtEl>
                    </p:cond>
                  </p:endCondLst>
                </p:cTn>
                <p:tgtEl>
                  <p:spTgt spid="2"/>
                </p:tgtEl>
              </p:cMediaNode>
            </p:audio>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Waiver Enrollment</a:t>
            </a:r>
          </a:p>
        </p:txBody>
      </p:sp>
      <p:sp>
        <p:nvSpPr>
          <p:cNvPr id="4" name="Slide Number Placeholder 3"/>
          <p:cNvSpPr>
            <a:spLocks noGrp="1"/>
          </p:cNvSpPr>
          <p:nvPr>
            <p:ph type="sldNum" sz="quarter" idx="10"/>
          </p:nvPr>
        </p:nvSpPr>
        <p:spPr/>
        <p:txBody>
          <a:bodyPr/>
          <a:lstStyle/>
          <a:p>
            <a:fld id="{C1640D55-031C-4AD9-A16C-4EFA2F922910}" type="slidenum">
              <a:rPr lang="en-US" smtClean="0"/>
              <a:pPr/>
              <a:t>4</a:t>
            </a:fld>
            <a:endParaRPr lang="en-US" dirty="0"/>
          </a:p>
        </p:txBody>
      </p:sp>
      <p:grpSp>
        <p:nvGrpSpPr>
          <p:cNvPr id="5" name="Group 4">
            <a:extLst>
              <a:ext uri="{FF2B5EF4-FFF2-40B4-BE49-F238E27FC236}">
                <a16:creationId xmlns:a16="http://schemas.microsoft.com/office/drawing/2014/main" id="{E63A3181-557B-410E-B298-53B050FDB3E1}"/>
              </a:ext>
            </a:extLst>
          </p:cNvPr>
          <p:cNvGrpSpPr/>
          <p:nvPr/>
        </p:nvGrpSpPr>
        <p:grpSpPr>
          <a:xfrm>
            <a:off x="933061" y="849854"/>
            <a:ext cx="3093588" cy="3039818"/>
            <a:chOff x="939624" y="1478946"/>
            <a:chExt cx="3027384" cy="3220451"/>
          </a:xfrm>
        </p:grpSpPr>
        <p:pic>
          <p:nvPicPr>
            <p:cNvPr id="7" name="Graphic 6" descr="Monthly calendar">
              <a:extLst>
                <a:ext uri="{FF2B5EF4-FFF2-40B4-BE49-F238E27FC236}">
                  <a16:creationId xmlns:a16="http://schemas.microsoft.com/office/drawing/2014/main" id="{B370A434-7C0A-4BA2-8865-9A6BB21A66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399361">
              <a:off x="939624" y="1478946"/>
              <a:ext cx="3027384" cy="3220451"/>
            </a:xfrm>
            <a:prstGeom prst="rect">
              <a:avLst/>
            </a:prstGeom>
          </p:spPr>
        </p:pic>
        <p:sp>
          <p:nvSpPr>
            <p:cNvPr id="2" name="Oval 1">
              <a:extLst>
                <a:ext uri="{FF2B5EF4-FFF2-40B4-BE49-F238E27FC236}">
                  <a16:creationId xmlns:a16="http://schemas.microsoft.com/office/drawing/2014/main" id="{5D3076B7-0822-45A6-BDCD-0E574A8D65C2}"/>
                </a:ext>
              </a:extLst>
            </p:cNvPr>
            <p:cNvSpPr/>
            <p:nvPr/>
          </p:nvSpPr>
          <p:spPr>
            <a:xfrm>
              <a:off x="2648197" y="3267164"/>
              <a:ext cx="427512" cy="42751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0BEFC42-2251-4A97-BF4F-A3AC69F3FD72}"/>
              </a:ext>
            </a:extLst>
          </p:cNvPr>
          <p:cNvGrpSpPr/>
          <p:nvPr/>
        </p:nvGrpSpPr>
        <p:grpSpPr>
          <a:xfrm>
            <a:off x="5117352" y="1239557"/>
            <a:ext cx="3054666" cy="4378886"/>
            <a:chOff x="5117352" y="1239557"/>
            <a:chExt cx="3054666" cy="4378886"/>
          </a:xfrm>
        </p:grpSpPr>
        <p:pic>
          <p:nvPicPr>
            <p:cNvPr id="14" name="Picture 13">
              <a:extLst>
                <a:ext uri="{FF2B5EF4-FFF2-40B4-BE49-F238E27FC236}">
                  <a16:creationId xmlns:a16="http://schemas.microsoft.com/office/drawing/2014/main" id="{98CA8CFC-C395-4AC5-B695-37B2A65877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7352" y="1239557"/>
              <a:ext cx="2924959" cy="4378886"/>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302F039C-41AA-4B5C-B6DF-234AD3E4BA80}"/>
                </a:ext>
              </a:extLst>
            </p:cNvPr>
            <p:cNvSpPr/>
            <p:nvPr/>
          </p:nvSpPr>
          <p:spPr>
            <a:xfrm rot="16200000">
              <a:off x="6609511" y="3417836"/>
              <a:ext cx="2924959" cy="200055"/>
            </a:xfrm>
            <a:prstGeom prst="rect">
              <a:avLst/>
            </a:prstGeom>
          </p:spPr>
          <p:txBody>
            <a:bodyPr wrap="square">
              <a:spAutoFit/>
            </a:bodyPr>
            <a:lstStyle/>
            <a:p>
              <a:r>
                <a:rPr lang="en-US" sz="700" i="1" dirty="0">
                  <a:solidFill>
                    <a:srgbClr val="1779BA"/>
                  </a:solidFill>
                  <a:latin typeface="source sans pro" panose="020B0503030403020204" pitchFamily="34" charset="0"/>
                  <a:hlinkClick r:id="rId8"/>
                </a:rPr>
                <a:t>"55.366 Paperwork"</a:t>
              </a:r>
              <a:r>
                <a:rPr lang="en-US" sz="700" i="1" dirty="0">
                  <a:solidFill>
                    <a:srgbClr val="0A0A0A"/>
                  </a:solidFill>
                  <a:latin typeface="source sans pro" panose="020B0503030403020204" pitchFamily="34" charset="0"/>
                </a:rPr>
                <a:t> by </a:t>
              </a:r>
              <a:r>
                <a:rPr lang="en-US" sz="700" i="1" dirty="0" err="1">
                  <a:solidFill>
                    <a:srgbClr val="1779BA"/>
                  </a:solidFill>
                  <a:latin typeface="source sans pro" panose="020B0503030403020204" pitchFamily="34" charset="0"/>
                  <a:hlinkClick r:id="rId9"/>
                </a:rPr>
                <a:t>Riess</a:t>
              </a:r>
              <a:r>
                <a:rPr lang="en-US" sz="700" i="1" dirty="0">
                  <a:solidFill>
                    <a:srgbClr val="1779BA"/>
                  </a:solidFill>
                  <a:latin typeface="source sans pro" panose="020B0503030403020204" pitchFamily="34" charset="0"/>
                  <a:hlinkClick r:id="rId9"/>
                </a:rPr>
                <a:t> Photography</a:t>
              </a:r>
              <a:r>
                <a:rPr lang="en-US" sz="700" i="1" dirty="0">
                  <a:solidFill>
                    <a:srgbClr val="0A0A0A"/>
                  </a:solidFill>
                  <a:latin typeface="source sans pro" panose="020B0503030403020204" pitchFamily="34" charset="0"/>
                </a:rPr>
                <a:t> is licensed under </a:t>
              </a:r>
              <a:r>
                <a:rPr lang="en-US" sz="700" i="1" cap="all" dirty="0">
                  <a:solidFill>
                    <a:srgbClr val="1779BA"/>
                  </a:solidFill>
                  <a:latin typeface="source sans pro" panose="020B0503030403020204" pitchFamily="34" charset="0"/>
                  <a:hlinkClick r:id="rId10"/>
                </a:rPr>
                <a:t>CC BY-SA 2.0 </a:t>
              </a:r>
              <a:endParaRPr lang="en-US" sz="700" dirty="0"/>
            </a:p>
          </p:txBody>
        </p:sp>
      </p:grpSp>
      <p:sp>
        <p:nvSpPr>
          <p:cNvPr id="17" name="TextBox 16">
            <a:extLst>
              <a:ext uri="{FF2B5EF4-FFF2-40B4-BE49-F238E27FC236}">
                <a16:creationId xmlns:a16="http://schemas.microsoft.com/office/drawing/2014/main" id="{D0020FA8-CEB1-4AD2-A9D3-CA954C075AC9}"/>
              </a:ext>
            </a:extLst>
          </p:cNvPr>
          <p:cNvSpPr txBox="1"/>
          <p:nvPr/>
        </p:nvSpPr>
        <p:spPr>
          <a:xfrm>
            <a:off x="1083551" y="4739526"/>
            <a:ext cx="3029122" cy="1077218"/>
          </a:xfrm>
          <a:prstGeom prst="rect">
            <a:avLst/>
          </a:prstGeom>
          <a:noFill/>
        </p:spPr>
        <p:txBody>
          <a:bodyPr wrap="square" rtlCol="0">
            <a:spAutoFit/>
          </a:bodyPr>
          <a:lstStyle/>
          <a:p>
            <a:pPr algn="ctr"/>
            <a:r>
              <a:rPr lang="en-US" sz="3200" b="1" dirty="0">
                <a:solidFill>
                  <a:srgbClr val="004875"/>
                </a:solidFill>
              </a:rPr>
              <a:t>30 </a:t>
            </a:r>
          </a:p>
          <a:p>
            <a:pPr algn="ctr"/>
            <a:r>
              <a:rPr lang="en-US" sz="3200" b="1" dirty="0">
                <a:solidFill>
                  <a:srgbClr val="004875"/>
                </a:solidFill>
              </a:rPr>
              <a:t>Calendar Days</a:t>
            </a:r>
          </a:p>
        </p:txBody>
      </p:sp>
      <p:cxnSp>
        <p:nvCxnSpPr>
          <p:cNvPr id="19" name="Straight Arrow Connector 18">
            <a:extLst>
              <a:ext uri="{FF2B5EF4-FFF2-40B4-BE49-F238E27FC236}">
                <a16:creationId xmlns:a16="http://schemas.microsoft.com/office/drawing/2014/main" id="{33BABEB9-0AA2-403B-A22A-E3467B4032F5}"/>
              </a:ext>
            </a:extLst>
          </p:cNvPr>
          <p:cNvCxnSpPr>
            <a:cxnSpLocks/>
          </p:cNvCxnSpPr>
          <p:nvPr/>
        </p:nvCxnSpPr>
        <p:spPr>
          <a:xfrm>
            <a:off x="2598112" y="3694505"/>
            <a:ext cx="0" cy="107721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Recorded Sound">
            <a:hlinkClick r:id="" action="ppaction://media"/>
            <a:extLst>
              <a:ext uri="{FF2B5EF4-FFF2-40B4-BE49-F238E27FC236}">
                <a16:creationId xmlns:a16="http://schemas.microsoft.com/office/drawing/2014/main" id="{B9877923-3AE0-4030-B140-362DA671E4A9}"/>
              </a:ext>
            </a:extLst>
          </p:cNvPr>
          <p:cNvPicPr>
            <a:picLocks noChangeAspect="1"/>
          </p:cNvPicPr>
          <p:nvPr>
            <a:audioFile r:link="rId1"/>
            <p:extLst>
              <p:ext uri="{DAA4B4D4-6D71-4841-9C94-3DE7FCFB9230}">
                <p14:media xmlns:p14="http://schemas.microsoft.com/office/powerpoint/2010/main" r:embed="rId2">
                  <p14:trim end="16157.2154"/>
                </p14:media>
              </p:ext>
            </p:extLst>
          </p:nvPr>
        </p:nvPicPr>
        <p:blipFill>
          <a:blip r:embed="rId11"/>
          <a:stretch>
            <a:fillRect/>
          </a:stretch>
        </p:blipFill>
        <p:spPr>
          <a:xfrm>
            <a:off x="728893" y="4233114"/>
            <a:ext cx="609600" cy="609600"/>
          </a:xfrm>
          <a:prstGeom prst="rect">
            <a:avLst/>
          </a:prstGeom>
        </p:spPr>
      </p:pic>
    </p:spTree>
    <p:extLst>
      <p:ext uri="{BB962C8B-B14F-4D97-AF65-F5344CB8AC3E}">
        <p14:creationId xmlns:p14="http://schemas.microsoft.com/office/powerpoint/2010/main" val="202996957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68" fill="hold"/>
                                        <p:tgtEl>
                                          <p:spTgt spid="6"/>
                                        </p:tgtEl>
                                      </p:cBhvr>
                                    </p:cmd>
                                  </p:childTnLst>
                                </p:cTn>
                              </p:par>
                              <p:par>
                                <p:cTn id="7" presetID="2" presetClass="entr" presetSubtype="9" fill="hold" nodeType="withEffect">
                                  <p:stCondLst>
                                    <p:cond delay="200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0-#ppt_w/2"/>
                                          </p:val>
                                        </p:tav>
                                        <p:tav tm="100000">
                                          <p:val>
                                            <p:strVal val="#ppt_x"/>
                                          </p:val>
                                        </p:tav>
                                      </p:tavLst>
                                    </p:anim>
                                    <p:anim calcmode="lin" valueType="num">
                                      <p:cBhvr additive="base">
                                        <p:cTn id="10" dur="500" fill="hold"/>
                                        <p:tgtEl>
                                          <p:spTgt spid="5"/>
                                        </p:tgtEl>
                                        <p:attrNameLst>
                                          <p:attrName>ppt_y</p:attrName>
                                        </p:attrNameLst>
                                      </p:cBhvr>
                                      <p:tavLst>
                                        <p:tav tm="0">
                                          <p:val>
                                            <p:strVal val="0-#ppt_h/2"/>
                                          </p:val>
                                        </p:tav>
                                        <p:tav tm="100000">
                                          <p:val>
                                            <p:strVal val="#ppt_y"/>
                                          </p:val>
                                        </p:tav>
                                      </p:tavLst>
                                    </p:anim>
                                  </p:childTnLst>
                                </p:cTn>
                              </p:par>
                              <p:par>
                                <p:cTn id="11" presetID="47" presetClass="entr" presetSubtype="0" fill="hold" nodeType="withEffect">
                                  <p:stCondLst>
                                    <p:cond delay="3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4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14" presetClass="entr" presetSubtype="10" fill="hold" nodeType="withEffect">
                                  <p:stCondLst>
                                    <p:cond delay="1450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StopAudio" delay="0">
                      <p:tgtEl>
                        <p:sldTgt/>
                      </p:tgtEl>
                    </p:cond>
                  </p:endCondLst>
                </p:cTn>
                <p:tgtEl>
                  <p:spTgt spid="6"/>
                </p:tgtEl>
              </p:cMediaNode>
            </p:audio>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Level Of Care Re-determination</a:t>
            </a:r>
          </a:p>
        </p:txBody>
      </p:sp>
      <p:sp>
        <p:nvSpPr>
          <p:cNvPr id="4" name="Slide Number Placeholder 3"/>
          <p:cNvSpPr>
            <a:spLocks noGrp="1"/>
          </p:cNvSpPr>
          <p:nvPr>
            <p:ph type="sldNum" sz="quarter" idx="10"/>
          </p:nvPr>
        </p:nvSpPr>
        <p:spPr/>
        <p:txBody>
          <a:bodyPr/>
          <a:lstStyle/>
          <a:p>
            <a:fld id="{C1640D55-031C-4AD9-A16C-4EFA2F922910}" type="slidenum">
              <a:rPr lang="en-US" smtClean="0"/>
              <a:pPr/>
              <a:t>5</a:t>
            </a:fld>
            <a:endParaRPr lang="en-US" dirty="0"/>
          </a:p>
        </p:txBody>
      </p:sp>
      <p:sp>
        <p:nvSpPr>
          <p:cNvPr id="6" name="TextBox 5">
            <a:extLst>
              <a:ext uri="{FF2B5EF4-FFF2-40B4-BE49-F238E27FC236}">
                <a16:creationId xmlns:a16="http://schemas.microsoft.com/office/drawing/2014/main" id="{E4DC4217-CB2E-46BB-B691-350FA8FEC901}"/>
              </a:ext>
            </a:extLst>
          </p:cNvPr>
          <p:cNvSpPr txBox="1"/>
          <p:nvPr/>
        </p:nvSpPr>
        <p:spPr>
          <a:xfrm>
            <a:off x="952214" y="4733300"/>
            <a:ext cx="3833690" cy="589072"/>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400" b="1" dirty="0">
                <a:solidFill>
                  <a:srgbClr val="004875"/>
                </a:solidFill>
              </a:rPr>
              <a:t>Documentation</a:t>
            </a:r>
          </a:p>
        </p:txBody>
      </p:sp>
      <p:sp>
        <p:nvSpPr>
          <p:cNvPr id="7" name="TextBox 6">
            <a:extLst>
              <a:ext uri="{FF2B5EF4-FFF2-40B4-BE49-F238E27FC236}">
                <a16:creationId xmlns:a16="http://schemas.microsoft.com/office/drawing/2014/main" id="{2B0C716C-1AC7-4597-8B8B-F2E96B76BD53}"/>
              </a:ext>
            </a:extLst>
          </p:cNvPr>
          <p:cNvSpPr txBox="1"/>
          <p:nvPr/>
        </p:nvSpPr>
        <p:spPr>
          <a:xfrm>
            <a:off x="5355304" y="2359622"/>
            <a:ext cx="1353256" cy="1015663"/>
          </a:xfrm>
          <a:prstGeom prst="rect">
            <a:avLst/>
          </a:prstGeom>
          <a:noFill/>
        </p:spPr>
        <p:txBody>
          <a:bodyPr wrap="none" rtlCol="0">
            <a:spAutoFit/>
          </a:bodyPr>
          <a:lstStyle/>
          <a:p>
            <a:r>
              <a:rPr lang="en-US" sz="6000" b="1" u="sng" dirty="0">
                <a:solidFill>
                  <a:srgbClr val="007630"/>
                </a:solidFill>
              </a:rPr>
              <a:t>365</a:t>
            </a:r>
          </a:p>
        </p:txBody>
      </p:sp>
      <p:pic>
        <p:nvPicPr>
          <p:cNvPr id="5" name="Graphic 4" descr="Brain in head">
            <a:extLst>
              <a:ext uri="{FF2B5EF4-FFF2-40B4-BE49-F238E27FC236}">
                <a16:creationId xmlns:a16="http://schemas.microsoft.com/office/drawing/2014/main" id="{8E8325EA-F74F-49A9-8853-B4DBEBFBCB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063265" y="3630209"/>
            <a:ext cx="1968819" cy="1889607"/>
          </a:xfrm>
          <a:prstGeom prst="rect">
            <a:avLst/>
          </a:prstGeom>
        </p:spPr>
      </p:pic>
      <p:sp>
        <p:nvSpPr>
          <p:cNvPr id="11" name="TextBox 10">
            <a:extLst>
              <a:ext uri="{FF2B5EF4-FFF2-40B4-BE49-F238E27FC236}">
                <a16:creationId xmlns:a16="http://schemas.microsoft.com/office/drawing/2014/main" id="{15CFE105-C832-4B62-8539-35C0D551D75C}"/>
              </a:ext>
            </a:extLst>
          </p:cNvPr>
          <p:cNvSpPr txBox="1"/>
          <p:nvPr/>
        </p:nvSpPr>
        <p:spPr>
          <a:xfrm>
            <a:off x="5182595" y="5394091"/>
            <a:ext cx="3667492" cy="671851"/>
          </a:xfrm>
          <a:prstGeom prst="rect">
            <a:avLst/>
          </a:prstGeom>
          <a:noFill/>
        </p:spPr>
        <p:txBody>
          <a:bodyPr wrap="square" rtlCol="0">
            <a:spAutoFit/>
          </a:bodyPr>
          <a:lstStyle/>
          <a:p>
            <a:pPr algn="ctr">
              <a:lnSpc>
                <a:spcPct val="150000"/>
              </a:lnSpc>
            </a:pPr>
            <a:r>
              <a:rPr lang="en-US" sz="2800" b="1" dirty="0">
                <a:solidFill>
                  <a:srgbClr val="004875"/>
                </a:solidFill>
              </a:rPr>
              <a:t>Improved functioning</a:t>
            </a:r>
            <a:endParaRPr lang="en-US" sz="2800" b="1" dirty="0">
              <a:solidFill>
                <a:srgbClr val="007630"/>
              </a:solidFill>
            </a:endParaRPr>
          </a:p>
        </p:txBody>
      </p:sp>
      <p:pic>
        <p:nvPicPr>
          <p:cNvPr id="2" name="Recorded Sound">
            <a:hlinkClick r:id="" action="ppaction://media"/>
            <a:extLst>
              <a:ext uri="{FF2B5EF4-FFF2-40B4-BE49-F238E27FC236}">
                <a16:creationId xmlns:a16="http://schemas.microsoft.com/office/drawing/2014/main" id="{29734497-239F-4D91-9769-9A661D7477D0}"/>
              </a:ext>
            </a:extLst>
          </p:cNvPr>
          <p:cNvPicPr>
            <a:picLocks noChangeAspect="1"/>
          </p:cNvPicPr>
          <p:nvPr>
            <a:audioFile r:link="rId1"/>
            <p:extLst>
              <p:ext uri="{DAA4B4D4-6D71-4841-9C94-3DE7FCFB9230}">
                <p14:media xmlns:p14="http://schemas.microsoft.com/office/powerpoint/2010/main" r:embed="rId2">
                  <p14:trim end="160022.8503"/>
                </p14:media>
              </p:ext>
            </p:extLst>
          </p:nvPr>
        </p:nvPicPr>
        <p:blipFill>
          <a:blip r:embed="rId7"/>
          <a:stretch>
            <a:fillRect/>
          </a:stretch>
        </p:blipFill>
        <p:spPr>
          <a:xfrm>
            <a:off x="342614" y="1785659"/>
            <a:ext cx="609600" cy="609600"/>
          </a:xfrm>
          <a:prstGeom prst="rect">
            <a:avLst/>
          </a:prstGeom>
        </p:spPr>
      </p:pic>
      <p:pic>
        <p:nvPicPr>
          <p:cNvPr id="12" name="Graphic 11" descr="Alarm clock">
            <a:extLst>
              <a:ext uri="{FF2B5EF4-FFF2-40B4-BE49-F238E27FC236}">
                <a16:creationId xmlns:a16="http://schemas.microsoft.com/office/drawing/2014/main" id="{FE9A57FB-8FA2-424C-841B-145F8F12B3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04078" y="1240111"/>
            <a:ext cx="1765143" cy="1765143"/>
          </a:xfrm>
          <a:prstGeom prst="rect">
            <a:avLst/>
          </a:prstGeom>
        </p:spPr>
      </p:pic>
      <p:grpSp>
        <p:nvGrpSpPr>
          <p:cNvPr id="13" name="Group 12">
            <a:extLst>
              <a:ext uri="{FF2B5EF4-FFF2-40B4-BE49-F238E27FC236}">
                <a16:creationId xmlns:a16="http://schemas.microsoft.com/office/drawing/2014/main" id="{933C5EDC-BACA-4D4D-8EB8-66BDA705EF76}"/>
              </a:ext>
            </a:extLst>
          </p:cNvPr>
          <p:cNvGrpSpPr/>
          <p:nvPr/>
        </p:nvGrpSpPr>
        <p:grpSpPr>
          <a:xfrm>
            <a:off x="1446578" y="1306495"/>
            <a:ext cx="3164367" cy="3121918"/>
            <a:chOff x="4920029" y="1473381"/>
            <a:chExt cx="3013076" cy="3232258"/>
          </a:xfrm>
        </p:grpSpPr>
        <p:pic>
          <p:nvPicPr>
            <p:cNvPr id="14" name="Picture 13">
              <a:extLst>
                <a:ext uri="{FF2B5EF4-FFF2-40B4-BE49-F238E27FC236}">
                  <a16:creationId xmlns:a16="http://schemas.microsoft.com/office/drawing/2014/main" id="{CBC0196F-5D67-419B-8736-5D4A180CEFF5}"/>
                </a:ext>
              </a:extLst>
            </p:cNvPr>
            <p:cNvPicPr>
              <a:picLocks noChangeAspect="1"/>
            </p:cNvPicPr>
            <p:nvPr/>
          </p:nvPicPr>
          <p:blipFill>
            <a:blip r:embed="rId10"/>
            <a:stretch>
              <a:fillRect/>
            </a:stretch>
          </p:blipFill>
          <p:spPr>
            <a:xfrm>
              <a:off x="4920029" y="1473381"/>
              <a:ext cx="3013076" cy="323225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871B4D2-3B7E-466D-A1A5-3EC681312988}"/>
                </a:ext>
              </a:extLst>
            </p:cNvPr>
            <p:cNvSpPr txBox="1"/>
            <p:nvPr/>
          </p:nvSpPr>
          <p:spPr>
            <a:xfrm rot="14123872">
              <a:off x="5437436" y="3615873"/>
              <a:ext cx="1073909" cy="304723"/>
            </a:xfrm>
            <a:prstGeom prst="rect">
              <a:avLst/>
            </a:prstGeom>
            <a:solidFill>
              <a:schemeClr val="bg1"/>
            </a:solidFill>
          </p:spPr>
          <p:txBody>
            <a:bodyPr wrap="square" rtlCol="0">
              <a:spAutoFit/>
            </a:bodyPr>
            <a:lstStyle/>
            <a:p>
              <a:pPr algn="ctr">
                <a:lnSpc>
                  <a:spcPct val="150000"/>
                </a:lnSpc>
              </a:pPr>
              <a:r>
                <a:rPr lang="en-US" sz="1100" b="1" dirty="0">
                  <a:solidFill>
                    <a:srgbClr val="004875"/>
                  </a:solidFill>
                </a:rPr>
                <a:t>Level of Care</a:t>
              </a:r>
              <a:endParaRPr lang="en-US" sz="1100" b="1" dirty="0">
                <a:solidFill>
                  <a:srgbClr val="007630"/>
                </a:solidFill>
              </a:endParaRPr>
            </a:p>
          </p:txBody>
        </p:sp>
      </p:grpSp>
      <p:sp>
        <p:nvSpPr>
          <p:cNvPr id="16" name="TextBox 15">
            <a:extLst>
              <a:ext uri="{FF2B5EF4-FFF2-40B4-BE49-F238E27FC236}">
                <a16:creationId xmlns:a16="http://schemas.microsoft.com/office/drawing/2014/main" id="{AD0108EC-64EC-4223-9C17-D37628552C23}"/>
              </a:ext>
            </a:extLst>
          </p:cNvPr>
          <p:cNvSpPr txBox="1"/>
          <p:nvPr/>
        </p:nvSpPr>
        <p:spPr>
          <a:xfrm>
            <a:off x="1111916" y="5322372"/>
            <a:ext cx="3833690" cy="589072"/>
          </a:xfrm>
          <a:prstGeom prst="rect">
            <a:avLst/>
          </a:prstGeom>
          <a:noFill/>
        </p:spPr>
        <p:txBody>
          <a:bodyPr wrap="square" rtlCol="0">
            <a:spAutoFit/>
          </a:bodyPr>
          <a:lstStyle/>
          <a:p>
            <a:pPr marL="457200" indent="-457200" algn="ctr">
              <a:lnSpc>
                <a:spcPct val="150000"/>
              </a:lnSpc>
              <a:buFont typeface="Wingdings" panose="05000000000000000000" pitchFamily="2" charset="2"/>
              <a:buChar char="ü"/>
            </a:pPr>
            <a:r>
              <a:rPr lang="en-US" sz="2400" b="1" dirty="0">
                <a:solidFill>
                  <a:srgbClr val="007630"/>
                </a:solidFill>
              </a:rPr>
              <a:t>Direct Observation</a:t>
            </a:r>
          </a:p>
        </p:txBody>
      </p:sp>
    </p:spTree>
    <p:extLst>
      <p:ext uri="{BB962C8B-B14F-4D97-AF65-F5344CB8AC3E}">
        <p14:creationId xmlns:p14="http://schemas.microsoft.com/office/powerpoint/2010/main" val="42045718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543" fill="hold"/>
                                        <p:tgtEl>
                                          <p:spTgt spid="2"/>
                                        </p:tgtEl>
                                      </p:cBhvr>
                                    </p:cmd>
                                  </p:childTnLst>
                                </p:cTn>
                              </p:par>
                              <p:par>
                                <p:cTn id="7" presetID="23" presetClass="entr" presetSubtype="16" fill="hold" nodeType="withEffect">
                                  <p:stCondLst>
                                    <p:cond delay="2500"/>
                                  </p:stCondLst>
                                  <p:childTnLst>
                                    <p:set>
                                      <p:cBhvr>
                                        <p:cTn id="8" dur="1" fill="hold">
                                          <p:stCondLst>
                                            <p:cond delay="0"/>
                                          </p:stCondLst>
                                        </p:cTn>
                                        <p:tgtEl>
                                          <p:spTgt spid="13"/>
                                        </p:tgtEl>
                                        <p:attrNameLst>
                                          <p:attrName>style.visibility</p:attrName>
                                        </p:attrNameLst>
                                      </p:cBhvr>
                                      <p:to>
                                        <p:strVal val="visible"/>
                                      </p:to>
                                    </p:set>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childTnLst>
                                </p:cTn>
                              </p:par>
                              <p:par>
                                <p:cTn id="11" presetID="2" presetClass="entr" presetSubtype="4" fill="hold" grpId="0" nodeType="withEffect">
                                  <p:stCondLst>
                                    <p:cond delay="8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12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3" fill="hold" nodeType="withEffect">
                                  <p:stCondLst>
                                    <p:cond delay="240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17" presetClass="entr" presetSubtype="10" fill="hold" nodeType="withEffect">
                                  <p:stCondLst>
                                    <p:cond delay="310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310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par>
                                <p:cTn id="31" presetID="9" presetClass="entr" presetSubtype="0" fill="hold" grpId="0" nodeType="withEffect">
                                  <p:stCondLst>
                                    <p:cond delay="3900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4" fill="hold" display="0">
                  <p:stCondLst>
                    <p:cond delay="indefinite"/>
                  </p:stCondLst>
                  <p:endCondLst>
                    <p:cond evt="onStopAudio" delay="0">
                      <p:tgtEl>
                        <p:sldTgt/>
                      </p:tgtEl>
                    </p:cond>
                  </p:endCondLst>
                </p:cTn>
                <p:tgtEl>
                  <p:spTgt spid="2"/>
                </p:tgtEl>
              </p:cMediaNode>
            </p:audio>
          </p:childTnLst>
        </p:cTn>
      </p:par>
    </p:tnLst>
    <p:bldLst>
      <p:bldP spid="6" grpId="0"/>
      <p:bldP spid="7"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Level of Care Determination Completion</a:t>
            </a:r>
          </a:p>
        </p:txBody>
      </p:sp>
      <p:sp>
        <p:nvSpPr>
          <p:cNvPr id="4" name="Slide Number Placeholder 3"/>
          <p:cNvSpPr>
            <a:spLocks noGrp="1"/>
          </p:cNvSpPr>
          <p:nvPr>
            <p:ph type="sldNum" sz="quarter" idx="10"/>
          </p:nvPr>
        </p:nvSpPr>
        <p:spPr/>
        <p:txBody>
          <a:bodyPr/>
          <a:lstStyle/>
          <a:p>
            <a:fld id="{C1640D55-031C-4AD9-A16C-4EFA2F922910}" type="slidenum">
              <a:rPr lang="en-US" smtClean="0"/>
              <a:pPr/>
              <a:t>6</a:t>
            </a:fld>
            <a:endParaRPr lang="en-US" dirty="0"/>
          </a:p>
        </p:txBody>
      </p:sp>
      <p:grpSp>
        <p:nvGrpSpPr>
          <p:cNvPr id="7" name="Group 6">
            <a:extLst>
              <a:ext uri="{FF2B5EF4-FFF2-40B4-BE49-F238E27FC236}">
                <a16:creationId xmlns:a16="http://schemas.microsoft.com/office/drawing/2014/main" id="{14850CC3-B10F-4171-B340-5B15AB786ACD}"/>
              </a:ext>
            </a:extLst>
          </p:cNvPr>
          <p:cNvGrpSpPr/>
          <p:nvPr/>
        </p:nvGrpSpPr>
        <p:grpSpPr>
          <a:xfrm>
            <a:off x="2479527" y="1108826"/>
            <a:ext cx="4351171" cy="2837602"/>
            <a:chOff x="2479527" y="1085076"/>
            <a:chExt cx="4351171" cy="2837602"/>
          </a:xfrm>
        </p:grpSpPr>
        <p:pic>
          <p:nvPicPr>
            <p:cNvPr id="5" name="Picture 4">
              <a:extLst>
                <a:ext uri="{FF2B5EF4-FFF2-40B4-BE49-F238E27FC236}">
                  <a16:creationId xmlns:a16="http://schemas.microsoft.com/office/drawing/2014/main" id="{ACB240F4-7C85-4FF5-8664-B22F1C1D6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9527" y="1105477"/>
              <a:ext cx="4184946" cy="279132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C4BA1676-021D-4E3A-A422-FAFE9252BA9C}"/>
                </a:ext>
              </a:extLst>
            </p:cNvPr>
            <p:cNvSpPr/>
            <p:nvPr/>
          </p:nvSpPr>
          <p:spPr>
            <a:xfrm rot="16200000">
              <a:off x="5319564" y="2411544"/>
              <a:ext cx="2837602" cy="184666"/>
            </a:xfrm>
            <a:prstGeom prst="rect">
              <a:avLst/>
            </a:prstGeom>
          </p:spPr>
          <p:txBody>
            <a:bodyPr wrap="square">
              <a:spAutoFit/>
            </a:bodyPr>
            <a:lstStyle/>
            <a:p>
              <a:r>
                <a:rPr lang="en-US" sz="600" i="1" dirty="0">
                  <a:solidFill>
                    <a:srgbClr val="1779BA"/>
                  </a:solidFill>
                  <a:latin typeface="Source Sans Pro" panose="020B0503030403020204" pitchFamily="34" charset="0"/>
                  <a:hlinkClick r:id="rId6"/>
                </a:rPr>
                <a:t>"KSR_7834 copy"</a:t>
              </a:r>
              <a:r>
                <a:rPr lang="en-US" sz="600" i="1" dirty="0">
                  <a:solidFill>
                    <a:srgbClr val="0A0A0A"/>
                  </a:solidFill>
                  <a:latin typeface="Source Sans Pro" panose="020B0503030403020204" pitchFamily="34" charset="0"/>
                </a:rPr>
                <a:t> by </a:t>
              </a:r>
              <a:r>
                <a:rPr lang="en-US" sz="600" i="1" dirty="0">
                  <a:solidFill>
                    <a:srgbClr val="1779BA"/>
                  </a:solidFill>
                  <a:latin typeface="Source Sans Pro" panose="020B0503030403020204" pitchFamily="34" charset="0"/>
                  <a:hlinkClick r:id="rId7"/>
                </a:rPr>
                <a:t>UN Women Asia &amp; the Pacific</a:t>
              </a:r>
              <a:r>
                <a:rPr lang="en-US" sz="600" i="1" dirty="0">
                  <a:solidFill>
                    <a:srgbClr val="0A0A0A"/>
                  </a:solidFill>
                  <a:latin typeface="Source Sans Pro" panose="020B0503030403020204" pitchFamily="34" charset="0"/>
                </a:rPr>
                <a:t> is licensed under </a:t>
              </a:r>
              <a:r>
                <a:rPr lang="en-US" sz="600" i="1" cap="all" dirty="0">
                  <a:solidFill>
                    <a:srgbClr val="1779BA"/>
                  </a:solidFill>
                  <a:latin typeface="Source Sans Pro" panose="020B0503030403020204" pitchFamily="34" charset="0"/>
                  <a:hlinkClick r:id="rId8"/>
                </a:rPr>
                <a:t>CC BY-NC-ND 2.0</a:t>
              </a:r>
              <a:endParaRPr lang="en-US" sz="600" dirty="0"/>
            </a:p>
          </p:txBody>
        </p:sp>
      </p:grpSp>
      <p:sp>
        <p:nvSpPr>
          <p:cNvPr id="8" name="TextBox 7">
            <a:extLst>
              <a:ext uri="{FF2B5EF4-FFF2-40B4-BE49-F238E27FC236}">
                <a16:creationId xmlns:a16="http://schemas.microsoft.com/office/drawing/2014/main" id="{B1B2A905-4C84-464D-A31C-8837158A2FD7}"/>
              </a:ext>
            </a:extLst>
          </p:cNvPr>
          <p:cNvSpPr txBox="1"/>
          <p:nvPr/>
        </p:nvSpPr>
        <p:spPr>
          <a:xfrm>
            <a:off x="331959" y="4237508"/>
            <a:ext cx="4631176" cy="707886"/>
          </a:xfrm>
          <a:prstGeom prst="rect">
            <a:avLst/>
          </a:prstGeom>
          <a:noFill/>
        </p:spPr>
        <p:txBody>
          <a:bodyPr wrap="square" rtlCol="0">
            <a:spAutoFit/>
          </a:bodyPr>
          <a:lstStyle/>
          <a:p>
            <a:r>
              <a:rPr lang="en-US" sz="2000" b="1" dirty="0">
                <a:solidFill>
                  <a:srgbClr val="004875"/>
                </a:solidFill>
              </a:rPr>
              <a:t>-Reviewed by </a:t>
            </a:r>
          </a:p>
          <a:p>
            <a:r>
              <a:rPr lang="en-US" sz="2000" b="1" dirty="0">
                <a:solidFill>
                  <a:srgbClr val="004875"/>
                </a:solidFill>
              </a:rPr>
              <a:t>  WCM Supervisor or Executive Director</a:t>
            </a:r>
            <a:endParaRPr lang="en-US" sz="2000" b="1" dirty="0">
              <a:solidFill>
                <a:srgbClr val="007630"/>
              </a:solidFill>
            </a:endParaRPr>
          </a:p>
        </p:txBody>
      </p:sp>
      <p:sp>
        <p:nvSpPr>
          <p:cNvPr id="10" name="TextBox 9">
            <a:extLst>
              <a:ext uri="{FF2B5EF4-FFF2-40B4-BE49-F238E27FC236}">
                <a16:creationId xmlns:a16="http://schemas.microsoft.com/office/drawing/2014/main" id="{4BA5B1C9-4755-410B-9B16-1F4E1BBB674F}"/>
              </a:ext>
            </a:extLst>
          </p:cNvPr>
          <p:cNvSpPr txBox="1"/>
          <p:nvPr/>
        </p:nvSpPr>
        <p:spPr>
          <a:xfrm>
            <a:off x="841735" y="5009316"/>
            <a:ext cx="4631176" cy="506292"/>
          </a:xfrm>
          <a:prstGeom prst="rect">
            <a:avLst/>
          </a:prstGeom>
          <a:noFill/>
        </p:spPr>
        <p:txBody>
          <a:bodyPr wrap="square" rtlCol="0">
            <a:spAutoFit/>
          </a:bodyPr>
          <a:lstStyle/>
          <a:p>
            <a:pPr>
              <a:lnSpc>
                <a:spcPct val="150000"/>
              </a:lnSpc>
            </a:pPr>
            <a:r>
              <a:rPr lang="en-US" sz="2000" b="1" dirty="0">
                <a:solidFill>
                  <a:srgbClr val="007630"/>
                </a:solidFill>
              </a:rPr>
              <a:t>-Re-determinations must be documented</a:t>
            </a:r>
          </a:p>
        </p:txBody>
      </p:sp>
      <p:grpSp>
        <p:nvGrpSpPr>
          <p:cNvPr id="15" name="Group 14">
            <a:extLst>
              <a:ext uri="{FF2B5EF4-FFF2-40B4-BE49-F238E27FC236}">
                <a16:creationId xmlns:a16="http://schemas.microsoft.com/office/drawing/2014/main" id="{F4876782-A13C-45EA-BD08-7FF1A29E2DE4}"/>
              </a:ext>
            </a:extLst>
          </p:cNvPr>
          <p:cNvGrpSpPr/>
          <p:nvPr/>
        </p:nvGrpSpPr>
        <p:grpSpPr>
          <a:xfrm>
            <a:off x="5534641" y="4541988"/>
            <a:ext cx="1966358" cy="1966358"/>
            <a:chOff x="5534641" y="4541988"/>
            <a:chExt cx="1966358" cy="1966358"/>
          </a:xfrm>
        </p:grpSpPr>
        <p:pic>
          <p:nvPicPr>
            <p:cNvPr id="11" name="Graphic 10" descr="Open folder">
              <a:extLst>
                <a:ext uri="{FF2B5EF4-FFF2-40B4-BE49-F238E27FC236}">
                  <a16:creationId xmlns:a16="http://schemas.microsoft.com/office/drawing/2014/main" id="{9664DAA1-D731-4ED4-9100-AE104F105F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34641" y="4541988"/>
              <a:ext cx="1966358" cy="1966358"/>
            </a:xfrm>
            <a:prstGeom prst="rect">
              <a:avLst/>
            </a:prstGeom>
          </p:spPr>
        </p:pic>
        <p:sp>
          <p:nvSpPr>
            <p:cNvPr id="14" name="TextBox 13">
              <a:extLst>
                <a:ext uri="{FF2B5EF4-FFF2-40B4-BE49-F238E27FC236}">
                  <a16:creationId xmlns:a16="http://schemas.microsoft.com/office/drawing/2014/main" id="{9142D3B3-3916-4DF1-BD39-137781E836F9}"/>
                </a:ext>
              </a:extLst>
            </p:cNvPr>
            <p:cNvSpPr txBox="1"/>
            <p:nvPr/>
          </p:nvSpPr>
          <p:spPr>
            <a:xfrm>
              <a:off x="5926714" y="5557764"/>
              <a:ext cx="1299971" cy="307777"/>
            </a:xfrm>
            <a:prstGeom prst="rect">
              <a:avLst/>
            </a:prstGeom>
            <a:noFill/>
          </p:spPr>
          <p:txBody>
            <a:bodyPr wrap="none" rtlCol="0">
              <a:spAutoFit/>
            </a:bodyPr>
            <a:lstStyle/>
            <a:p>
              <a:pPr algn="ctr"/>
              <a:r>
                <a:rPr lang="en-US" sz="1400" b="1" dirty="0">
                  <a:solidFill>
                    <a:srgbClr val="004875"/>
                  </a:solidFill>
                </a:rPr>
                <a:t>Participant File</a:t>
              </a:r>
            </a:p>
          </p:txBody>
        </p:sp>
      </p:grpSp>
      <p:grpSp>
        <p:nvGrpSpPr>
          <p:cNvPr id="17" name="Group 16">
            <a:extLst>
              <a:ext uri="{FF2B5EF4-FFF2-40B4-BE49-F238E27FC236}">
                <a16:creationId xmlns:a16="http://schemas.microsoft.com/office/drawing/2014/main" id="{D0C81F76-57C5-4356-8CE6-145E77D8A8F5}"/>
              </a:ext>
            </a:extLst>
          </p:cNvPr>
          <p:cNvGrpSpPr/>
          <p:nvPr/>
        </p:nvGrpSpPr>
        <p:grpSpPr>
          <a:xfrm>
            <a:off x="7134039" y="3028087"/>
            <a:ext cx="1886872" cy="1886872"/>
            <a:chOff x="7134039" y="3028087"/>
            <a:chExt cx="1886872" cy="1886872"/>
          </a:xfrm>
        </p:grpSpPr>
        <p:pic>
          <p:nvPicPr>
            <p:cNvPr id="13" name="Graphic 12" descr="Paper">
              <a:extLst>
                <a:ext uri="{FF2B5EF4-FFF2-40B4-BE49-F238E27FC236}">
                  <a16:creationId xmlns:a16="http://schemas.microsoft.com/office/drawing/2014/main" id="{92562ED5-FCCB-4911-8B95-0FB6D08164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34039" y="3028087"/>
              <a:ext cx="1886872" cy="1886872"/>
            </a:xfrm>
            <a:prstGeom prst="rect">
              <a:avLst/>
            </a:prstGeom>
          </p:spPr>
        </p:pic>
        <p:sp>
          <p:nvSpPr>
            <p:cNvPr id="16" name="TextBox 15">
              <a:extLst>
                <a:ext uri="{FF2B5EF4-FFF2-40B4-BE49-F238E27FC236}">
                  <a16:creationId xmlns:a16="http://schemas.microsoft.com/office/drawing/2014/main" id="{A7A3F23A-CDD9-4196-8B87-EA6B3D4F29EB}"/>
                </a:ext>
              </a:extLst>
            </p:cNvPr>
            <p:cNvSpPr txBox="1"/>
            <p:nvPr/>
          </p:nvSpPr>
          <p:spPr>
            <a:xfrm>
              <a:off x="7508943" y="3789568"/>
              <a:ext cx="1119730" cy="523220"/>
            </a:xfrm>
            <a:prstGeom prst="rect">
              <a:avLst/>
            </a:prstGeom>
            <a:noFill/>
          </p:spPr>
          <p:txBody>
            <a:bodyPr wrap="none" rtlCol="0">
              <a:spAutoFit/>
            </a:bodyPr>
            <a:lstStyle/>
            <a:p>
              <a:pPr algn="ctr"/>
              <a:r>
                <a:rPr lang="en-US" sz="1400" b="1" dirty="0">
                  <a:solidFill>
                    <a:srgbClr val="004875"/>
                  </a:solidFill>
                </a:rPr>
                <a:t>LOC</a:t>
              </a:r>
              <a:r>
                <a:rPr lang="en-US" sz="1600" b="1" dirty="0">
                  <a:solidFill>
                    <a:srgbClr val="004875"/>
                  </a:solidFill>
                </a:rPr>
                <a:t> </a:t>
              </a:r>
            </a:p>
            <a:p>
              <a:pPr algn="ctr"/>
              <a:r>
                <a:rPr lang="en-US" sz="1200" b="1" dirty="0">
                  <a:solidFill>
                    <a:srgbClr val="004875"/>
                  </a:solidFill>
                </a:rPr>
                <a:t>Determination</a:t>
              </a:r>
            </a:p>
          </p:txBody>
        </p:sp>
      </p:grpSp>
      <p:pic>
        <p:nvPicPr>
          <p:cNvPr id="19" name="Graphic 18" descr="Line arrow Counter clockwise curve">
            <a:extLst>
              <a:ext uri="{FF2B5EF4-FFF2-40B4-BE49-F238E27FC236}">
                <a16:creationId xmlns:a16="http://schemas.microsoft.com/office/drawing/2014/main" id="{CEBF793E-BD0B-47E6-9FA2-D0A174F111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5030027">
            <a:off x="6658544" y="4191101"/>
            <a:ext cx="709614" cy="709614"/>
          </a:xfrm>
          <a:prstGeom prst="rect">
            <a:avLst/>
          </a:prstGeom>
        </p:spPr>
      </p:pic>
      <p:pic>
        <p:nvPicPr>
          <p:cNvPr id="2" name="Recorded Sound">
            <a:hlinkClick r:id="" action="ppaction://media"/>
            <a:extLst>
              <a:ext uri="{FF2B5EF4-FFF2-40B4-BE49-F238E27FC236}">
                <a16:creationId xmlns:a16="http://schemas.microsoft.com/office/drawing/2014/main" id="{92D5AEDE-3294-466F-BA5A-CED0F75332D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7630333" y="1164098"/>
            <a:ext cx="609600" cy="609600"/>
          </a:xfrm>
          <a:prstGeom prst="rect">
            <a:avLst/>
          </a:prstGeom>
        </p:spPr>
      </p:pic>
    </p:spTree>
    <p:extLst>
      <p:ext uri="{BB962C8B-B14F-4D97-AF65-F5344CB8AC3E}">
        <p14:creationId xmlns:p14="http://schemas.microsoft.com/office/powerpoint/2010/main" val="138497489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497" fill="hold"/>
                                        <p:tgtEl>
                                          <p:spTgt spid="2"/>
                                        </p:tgtEl>
                                      </p:cBhvr>
                                    </p:cmd>
                                  </p:childTnLst>
                                </p:cTn>
                              </p:par>
                              <p:par>
                                <p:cTn id="7" presetID="55" presetClass="entr" presetSubtype="0" fill="hold" nodeType="withEffect">
                                  <p:stCondLst>
                                    <p:cond delay="300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strVal val="#ppt_w*0.70"/>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Effect transition="in" filter="fade">
                                      <p:cBhvr>
                                        <p:cTn id="11" dur="1000"/>
                                        <p:tgtEl>
                                          <p:spTgt spid="7"/>
                                        </p:tgtEl>
                                      </p:cBhvr>
                                    </p:animEffect>
                                  </p:childTnLst>
                                </p:cTn>
                              </p:par>
                              <p:par>
                                <p:cTn id="12" presetID="22" presetClass="entr" presetSubtype="8" fill="hold" grpId="0" nodeType="withEffect">
                                  <p:stCondLst>
                                    <p:cond delay="110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205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47" presetClass="entr" presetSubtype="0" fill="hold" nodeType="withEffect">
                                  <p:stCondLst>
                                    <p:cond delay="30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31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32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3" fill="hold" display="0">
                  <p:stCondLst>
                    <p:cond delay="indefinite"/>
                  </p:stCondLst>
                  <p:endCondLst>
                    <p:cond evt="onStopAudio" delay="0">
                      <p:tgtEl>
                        <p:sldTgt/>
                      </p:tgtEl>
                    </p:cond>
                  </p:endCondLst>
                </p:cTn>
                <p:tgtEl>
                  <p:spTgt spid="2"/>
                </p:tgtEl>
              </p:cMediaNode>
            </p:audio>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a:t>
            </a:r>
          </a:p>
        </p:txBody>
      </p:sp>
      <p:sp>
        <p:nvSpPr>
          <p:cNvPr id="4" name="Slide Number Placeholder 3"/>
          <p:cNvSpPr>
            <a:spLocks noGrp="1"/>
          </p:cNvSpPr>
          <p:nvPr>
            <p:ph type="sldNum" sz="quarter" idx="10"/>
          </p:nvPr>
        </p:nvSpPr>
        <p:spPr/>
        <p:txBody>
          <a:bodyPr/>
          <a:lstStyle/>
          <a:p>
            <a:fld id="{C1640D55-031C-4AD9-A16C-4EFA2F922910}" type="slidenum">
              <a:rPr lang="en-US" smtClean="0"/>
              <a:pPr/>
              <a:t>7</a:t>
            </a:fld>
            <a:endParaRPr lang="en-US" dirty="0"/>
          </a:p>
        </p:txBody>
      </p:sp>
      <p:pic>
        <p:nvPicPr>
          <p:cNvPr id="9" name="Graphic 8" descr="Question mark">
            <a:extLst>
              <a:ext uri="{FF2B5EF4-FFF2-40B4-BE49-F238E27FC236}">
                <a16:creationId xmlns:a16="http://schemas.microsoft.com/office/drawing/2014/main" id="{534C55EE-B1B7-4D0A-A0EA-62D10DC4EA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16200" y="1473200"/>
            <a:ext cx="3911600" cy="3911600"/>
          </a:xfrm>
          <a:prstGeom prst="rect">
            <a:avLst/>
          </a:prstGeom>
        </p:spPr>
      </p:pic>
      <p:pic>
        <p:nvPicPr>
          <p:cNvPr id="2" name="Recorded Sound">
            <a:hlinkClick r:id="" action="ppaction://media"/>
            <a:extLst>
              <a:ext uri="{FF2B5EF4-FFF2-40B4-BE49-F238E27FC236}">
                <a16:creationId xmlns:a16="http://schemas.microsoft.com/office/drawing/2014/main" id="{567B830B-E495-423A-9919-18AB60062C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41465" y="1473200"/>
            <a:ext cx="609600" cy="609600"/>
          </a:xfrm>
          <a:prstGeom prst="rect">
            <a:avLst/>
          </a:prstGeom>
        </p:spPr>
      </p:pic>
    </p:spTree>
    <p:extLst>
      <p:ext uri="{BB962C8B-B14F-4D97-AF65-F5344CB8AC3E}">
        <p14:creationId xmlns:p14="http://schemas.microsoft.com/office/powerpoint/2010/main" val="416348752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05" fill="hold"/>
                                        <p:tgtEl>
                                          <p:spTgt spid="2"/>
                                        </p:tgtEl>
                                      </p:cBhvr>
                                    </p:cmd>
                                  </p:childTnLst>
                                </p:cTn>
                              </p:par>
                              <p:par>
                                <p:cTn id="7" presetID="9" presetClass="entr" presetSubtype="0" fill="hold" nodeType="withEffect">
                                  <p:stCondLst>
                                    <p:cond delay="3000"/>
                                  </p:stCondLst>
                                  <p:childTnLst>
                                    <p:set>
                                      <p:cBhvr>
                                        <p:cTn id="8" dur="1" fill="hold">
                                          <p:stCondLst>
                                            <p:cond delay="0"/>
                                          </p:stCondLst>
                                        </p:cTn>
                                        <p:tgtEl>
                                          <p:spTgt spid="9"/>
                                        </p:tgtEl>
                                        <p:attrNameLst>
                                          <p:attrName>style.visibility</p:attrName>
                                        </p:attrNameLst>
                                      </p:cBhvr>
                                      <p:to>
                                        <p:strVal val="visible"/>
                                      </p:to>
                                    </p:set>
                                    <p:animEffect transition="in" filter="dissolv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1640D55-031C-4AD9-A16C-4EFA2F922910}" type="slidenum">
              <a:rPr lang="en-US" smtClean="0"/>
              <a:pPr/>
              <a:t>8</a:t>
            </a:fld>
            <a:endParaRPr lang="en-US" dirty="0"/>
          </a:p>
        </p:txBody>
      </p:sp>
    </p:spTree>
    <p:extLst>
      <p:ext uri="{BB962C8B-B14F-4D97-AF65-F5344CB8AC3E}">
        <p14:creationId xmlns:p14="http://schemas.microsoft.com/office/powerpoint/2010/main" val="38268512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ysClr val="windowText" lastClr="000000"/>
      </a:dk1>
      <a:lt1>
        <a:srgbClr val="FFFFFF"/>
      </a:lt1>
      <a:dk2>
        <a:srgbClr val="004875"/>
      </a:dk2>
      <a:lt2>
        <a:srgbClr val="FFFFFF"/>
      </a:lt2>
      <a:accent1>
        <a:srgbClr val="004875"/>
      </a:accent1>
      <a:accent2>
        <a:srgbClr val="E27500"/>
      </a:accent2>
      <a:accent3>
        <a:srgbClr val="7993B7"/>
      </a:accent3>
      <a:accent4>
        <a:srgbClr val="007630"/>
      </a:accent4>
      <a:accent5>
        <a:srgbClr val="FFFFFF"/>
      </a:accent5>
      <a:accent6>
        <a:srgbClr val="FFFFFF"/>
      </a:accent6>
      <a:hlink>
        <a:srgbClr val="004875"/>
      </a:hlink>
      <a:folHlink>
        <a:srgbClr val="7993B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0781d7c-6070-4b3e-ab1f-f71bff812929">R2UUKJDZ4VCH-2769-7</_dlc_DocId>
    <_dlc_DocIdUrl xmlns="10781d7c-6070-4b3e-ab1f-f71bff812929">
      <Url>https://team.scdhhs.gov/OPS/COMM/_layouts/DocIdRedir.aspx?ID=R2UUKJDZ4VCH-2769-7</Url>
      <Description>R2UUKJDZ4VCH-2769-7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B93AF7C7849974FB37C6FCC930F048B" ma:contentTypeVersion="15" ma:contentTypeDescription="Create a new document." ma:contentTypeScope="" ma:versionID="700151dd06d2fd0ca16f14499f8e6d08">
  <xsd:schema xmlns:xsd="http://www.w3.org/2001/XMLSchema" xmlns:xs="http://www.w3.org/2001/XMLSchema" xmlns:p="http://schemas.microsoft.com/office/2006/metadata/properties" xmlns:ns2="10781d7c-6070-4b3e-ab1f-f71bff812929" targetNamespace="http://schemas.microsoft.com/office/2006/metadata/properties" ma:root="true" ma:fieldsID="03c76163e775ab2f8927ff5608d76e49" ns2:_="">
    <xsd:import namespace="10781d7c-6070-4b3e-ab1f-f71bff81292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81d7c-6070-4b3e-ab1f-f71bff8129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B781EE-FCB7-4E87-A228-460A74E183A5}">
  <ds:schemaRef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10781d7c-6070-4b3e-ab1f-f71bff812929"/>
    <ds:schemaRef ds:uri="http://purl.org/dc/terms/"/>
    <ds:schemaRef ds:uri="http://purl.org/dc/elements/1.1/"/>
  </ds:schemaRefs>
</ds:datastoreItem>
</file>

<file path=customXml/itemProps2.xml><?xml version="1.0" encoding="utf-8"?>
<ds:datastoreItem xmlns:ds="http://schemas.openxmlformats.org/officeDocument/2006/customXml" ds:itemID="{0CB495F7-D361-44A9-94ED-BF21AAE6704C}">
  <ds:schemaRefs>
    <ds:schemaRef ds:uri="http://schemas.microsoft.com/sharepoint/events"/>
  </ds:schemaRefs>
</ds:datastoreItem>
</file>

<file path=customXml/itemProps3.xml><?xml version="1.0" encoding="utf-8"?>
<ds:datastoreItem xmlns:ds="http://schemas.openxmlformats.org/officeDocument/2006/customXml" ds:itemID="{34622583-2107-4E18-9639-CF06D2431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81d7c-6070-4b3e-ab1f-f71bff812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00F1820-62A6-4A77-B901-2E05D40F15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4988</TotalTime>
  <Words>666</Words>
  <Application>Microsoft Office PowerPoint</Application>
  <PresentationFormat>On-screen Show (4:3)</PresentationFormat>
  <Paragraphs>62</Paragraphs>
  <Slides>8</Slides>
  <Notes>7</Notes>
  <HiddenSlides>0</HiddenSlides>
  <MMClips>7</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Source Sans Pro</vt:lpstr>
      <vt:lpstr>Source Sans Pro</vt:lpstr>
      <vt:lpstr>Wingdings</vt:lpstr>
      <vt:lpstr>Custom Design</vt:lpstr>
      <vt:lpstr>1_Custom Design</vt:lpstr>
      <vt:lpstr>Level of Care – Intellectual Disability and Related Disabilities (ID/RD) Waiver</vt:lpstr>
      <vt:lpstr>Enrollment in the ID/RD Waiver</vt:lpstr>
      <vt:lpstr>Initial Determination of Level of Care</vt:lpstr>
      <vt:lpstr>Waiver Enrollment</vt:lpstr>
      <vt:lpstr>Level Of Care Re-determination</vt:lpstr>
      <vt:lpstr>Level of Care Determination Completion</vt:lpstr>
      <vt:lpstr>Conclusion</vt:lpstr>
      <vt:lpstr>PowerPoint Presentation</vt:lpstr>
    </vt:vector>
  </TitlesOfParts>
  <Company>SCDHHS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SCDHHS</dc:creator>
  <cp:lastModifiedBy>Anika Robinson</cp:lastModifiedBy>
  <cp:revision>255</cp:revision>
  <cp:lastPrinted>2015-11-09T16:16:33Z</cp:lastPrinted>
  <dcterms:created xsi:type="dcterms:W3CDTF">2015-09-08T13:47:15Z</dcterms:created>
  <dcterms:modified xsi:type="dcterms:W3CDTF">2020-03-19T14:23:38Z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b28be5da-ae3f-43e9-a5f2-bf11eadd2683</vt:lpwstr>
  </property>
  <property fmtid="{D5CDD505-2E9C-101B-9397-08002B2CF9AE}" pid="3" name="ContentTypeId">
    <vt:lpwstr>0x0101004B93AF7C7849974FB37C6FCC930F048B</vt:lpwstr>
  </property>
</Properties>
</file>