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4"/>
    <p:sldMasterId id="2147483723" r:id="rId5"/>
  </p:sldMasterIdLst>
  <p:notesMasterIdLst>
    <p:notesMasterId r:id="rId32"/>
  </p:notesMasterIdLst>
  <p:sldIdLst>
    <p:sldId id="265" r:id="rId6"/>
    <p:sldId id="266" r:id="rId7"/>
    <p:sldId id="269" r:id="rId8"/>
    <p:sldId id="270" r:id="rId9"/>
    <p:sldId id="272" r:id="rId10"/>
    <p:sldId id="275" r:id="rId11"/>
    <p:sldId id="276" r:id="rId12"/>
    <p:sldId id="277" r:id="rId13"/>
    <p:sldId id="278" r:id="rId14"/>
    <p:sldId id="279" r:id="rId15"/>
    <p:sldId id="280" r:id="rId16"/>
    <p:sldId id="281" r:id="rId17"/>
    <p:sldId id="282" r:id="rId18"/>
    <p:sldId id="283" r:id="rId19"/>
    <p:sldId id="298" r:id="rId20"/>
    <p:sldId id="284" r:id="rId21"/>
    <p:sldId id="285" r:id="rId22"/>
    <p:sldId id="286" r:id="rId23"/>
    <p:sldId id="287" r:id="rId24"/>
    <p:sldId id="288" r:id="rId25"/>
    <p:sldId id="289" r:id="rId26"/>
    <p:sldId id="299" r:id="rId27"/>
    <p:sldId id="290" r:id="rId28"/>
    <p:sldId id="291" r:id="rId29"/>
    <p:sldId id="297" r:id="rId30"/>
    <p:sldId id="267"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500"/>
    <a:srgbClr val="004875"/>
    <a:srgbClr val="007630"/>
    <a:srgbClr val="7993B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3228" autoAdjust="0"/>
  </p:normalViewPr>
  <p:slideViewPr>
    <p:cSldViewPr snapToGrid="0">
      <p:cViewPr varScale="1">
        <p:scale>
          <a:sx n="67" d="100"/>
          <a:sy n="67" d="100"/>
        </p:scale>
        <p:origin x="1548" y="60"/>
      </p:cViewPr>
      <p:guideLst/>
    </p:cSldViewPr>
  </p:slideViewPr>
  <p:notesTextViewPr>
    <p:cViewPr>
      <p:scale>
        <a:sx n="3" d="2"/>
        <a:sy n="3" d="2"/>
      </p:scale>
      <p:origin x="0" y="-2148"/>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7102C-744E-4D74-ADB6-3ABD33F8325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501D392-9BB3-41A3-A3F4-B3D3FBB78090}">
      <dgm:prSet phldrT="[Text]"/>
      <dgm:spPr>
        <a:solidFill>
          <a:srgbClr val="E27500"/>
        </a:solidFill>
      </dgm:spPr>
      <dgm:t>
        <a:bodyPr/>
        <a:lstStyle/>
        <a:p>
          <a:r>
            <a:rPr lang="en-US" b="1" dirty="0">
              <a:solidFill>
                <a:srgbClr val="004875"/>
              </a:solidFill>
            </a:rPr>
            <a:t>Participant</a:t>
          </a:r>
        </a:p>
      </dgm:t>
    </dgm:pt>
    <dgm:pt modelId="{0FE58B53-A6E0-416E-B721-E4C74EDC1F16}" type="parTrans" cxnId="{2047A1E4-5143-481D-8C1A-6334A8073230}">
      <dgm:prSet/>
      <dgm:spPr/>
      <dgm:t>
        <a:bodyPr/>
        <a:lstStyle/>
        <a:p>
          <a:endParaRPr lang="en-US"/>
        </a:p>
      </dgm:t>
    </dgm:pt>
    <dgm:pt modelId="{210233AC-18E1-4BF0-9303-C9C937958D9E}" type="sibTrans" cxnId="{2047A1E4-5143-481D-8C1A-6334A8073230}">
      <dgm:prSet/>
      <dgm:spPr/>
      <dgm:t>
        <a:bodyPr/>
        <a:lstStyle/>
        <a:p>
          <a:endParaRPr lang="en-US"/>
        </a:p>
      </dgm:t>
    </dgm:pt>
    <dgm:pt modelId="{E2DD0727-6B87-40A9-89EA-EA1D090AA5D1}">
      <dgm:prSet phldrT="[Text]" custT="1"/>
      <dgm:spPr>
        <a:solidFill>
          <a:srgbClr val="E27500"/>
        </a:solidFill>
      </dgm:spPr>
      <dgm:t>
        <a:bodyPr/>
        <a:lstStyle/>
        <a:p>
          <a:r>
            <a:rPr lang="en-US" sz="1800" dirty="0">
              <a:solidFill>
                <a:srgbClr val="004875"/>
              </a:solidFill>
            </a:rPr>
            <a:t>Institutional Care or Waiver</a:t>
          </a:r>
        </a:p>
      </dgm:t>
    </dgm:pt>
    <dgm:pt modelId="{0FCF4D43-8D9D-4958-8A6B-D0CD2EA5D9F3}" type="parTrans" cxnId="{C93B5E7E-BF70-46B9-B259-DCF16B6D3F6B}">
      <dgm:prSet/>
      <dgm:spPr/>
      <dgm:t>
        <a:bodyPr/>
        <a:lstStyle/>
        <a:p>
          <a:endParaRPr lang="en-US"/>
        </a:p>
      </dgm:t>
    </dgm:pt>
    <dgm:pt modelId="{C9E078B6-FA94-455F-A0A5-A4DAB1EB7D6E}" type="sibTrans" cxnId="{C93B5E7E-BF70-46B9-B259-DCF16B6D3F6B}">
      <dgm:prSet/>
      <dgm:spPr/>
      <dgm:t>
        <a:bodyPr/>
        <a:lstStyle/>
        <a:p>
          <a:endParaRPr lang="en-US"/>
        </a:p>
      </dgm:t>
    </dgm:pt>
    <dgm:pt modelId="{FB92E850-F5D9-4EE7-BD4C-F49D6B2B4C6C}">
      <dgm:prSet phldrT="[Text]" custT="1"/>
      <dgm:spPr>
        <a:solidFill>
          <a:srgbClr val="E27500"/>
        </a:solidFill>
      </dgm:spPr>
      <dgm:t>
        <a:bodyPr/>
        <a:lstStyle/>
        <a:p>
          <a:r>
            <a:rPr lang="en-US" sz="1800" dirty="0">
              <a:solidFill>
                <a:srgbClr val="004875"/>
              </a:solidFill>
            </a:rPr>
            <a:t>Reasonable service alternatives</a:t>
          </a:r>
        </a:p>
      </dgm:t>
    </dgm:pt>
    <dgm:pt modelId="{53392DAC-1137-403B-A2DA-92C3B1E73151}" type="parTrans" cxnId="{35E24D04-8F13-41FC-922D-E1B979A45066}">
      <dgm:prSet/>
      <dgm:spPr/>
      <dgm:t>
        <a:bodyPr/>
        <a:lstStyle/>
        <a:p>
          <a:endParaRPr lang="en-US"/>
        </a:p>
      </dgm:t>
    </dgm:pt>
    <dgm:pt modelId="{B7AC873D-92FC-472C-8382-01F9DBECBA7F}" type="sibTrans" cxnId="{35E24D04-8F13-41FC-922D-E1B979A45066}">
      <dgm:prSet/>
      <dgm:spPr/>
      <dgm:t>
        <a:bodyPr/>
        <a:lstStyle/>
        <a:p>
          <a:endParaRPr lang="en-US"/>
        </a:p>
      </dgm:t>
    </dgm:pt>
    <dgm:pt modelId="{9A35694A-2C2D-449D-AD7E-CB5997911355}">
      <dgm:prSet phldrT="[Text]" custT="1"/>
      <dgm:spPr>
        <a:solidFill>
          <a:srgbClr val="E27500"/>
        </a:solidFill>
      </dgm:spPr>
      <dgm:t>
        <a:bodyPr/>
        <a:lstStyle/>
        <a:p>
          <a:r>
            <a:rPr lang="en-US" sz="1800" dirty="0">
              <a:solidFill>
                <a:srgbClr val="004875"/>
              </a:solidFill>
            </a:rPr>
            <a:t>Qualified Providers</a:t>
          </a:r>
        </a:p>
      </dgm:t>
    </dgm:pt>
    <dgm:pt modelId="{E144A612-FD09-4FCC-B05F-443DDE5A80F5}" type="parTrans" cxnId="{BB53BEF0-9C03-47A9-8EC0-3FCC5568F6C4}">
      <dgm:prSet/>
      <dgm:spPr/>
      <dgm:t>
        <a:bodyPr/>
        <a:lstStyle/>
        <a:p>
          <a:endParaRPr lang="en-US"/>
        </a:p>
      </dgm:t>
    </dgm:pt>
    <dgm:pt modelId="{DF987CA8-3E01-4A86-8C6E-9FCF62007796}" type="sibTrans" cxnId="{BB53BEF0-9C03-47A9-8EC0-3FCC5568F6C4}">
      <dgm:prSet/>
      <dgm:spPr/>
      <dgm:t>
        <a:bodyPr/>
        <a:lstStyle/>
        <a:p>
          <a:endParaRPr lang="en-US"/>
        </a:p>
      </dgm:t>
    </dgm:pt>
    <dgm:pt modelId="{5C843DB0-4358-47B2-8AD3-24D947457705}">
      <dgm:prSet/>
      <dgm:spPr>
        <a:solidFill>
          <a:srgbClr val="E27500"/>
        </a:solidFill>
      </dgm:spPr>
      <dgm:t>
        <a:bodyPr/>
        <a:lstStyle/>
        <a:p>
          <a:r>
            <a:rPr lang="en-US" dirty="0">
              <a:solidFill>
                <a:srgbClr val="004875"/>
              </a:solidFill>
            </a:rPr>
            <a:t>Expenditures</a:t>
          </a:r>
          <a:r>
            <a:rPr lang="en-US" dirty="0"/>
            <a:t> </a:t>
          </a:r>
        </a:p>
      </dgm:t>
    </dgm:pt>
    <dgm:pt modelId="{3EA22F4E-CADD-4178-8980-8CFCEFEC339D}" type="parTrans" cxnId="{10401A2D-E0D1-4704-B7E3-0842EF764AB9}">
      <dgm:prSet/>
      <dgm:spPr/>
      <dgm:t>
        <a:bodyPr/>
        <a:lstStyle/>
        <a:p>
          <a:endParaRPr lang="en-US"/>
        </a:p>
      </dgm:t>
    </dgm:pt>
    <dgm:pt modelId="{D14AC626-1F41-4809-81C6-4DB4D56850F9}" type="sibTrans" cxnId="{10401A2D-E0D1-4704-B7E3-0842EF764AB9}">
      <dgm:prSet/>
      <dgm:spPr/>
      <dgm:t>
        <a:bodyPr/>
        <a:lstStyle/>
        <a:p>
          <a:endParaRPr lang="en-US"/>
        </a:p>
      </dgm:t>
    </dgm:pt>
    <dgm:pt modelId="{52EEE272-9868-4451-A2BF-C0BBC488F993}" type="pres">
      <dgm:prSet presAssocID="{2437102C-744E-4D74-ADB6-3ABD33F83253}" presName="cycle" presStyleCnt="0">
        <dgm:presLayoutVars>
          <dgm:chMax val="1"/>
          <dgm:dir/>
          <dgm:animLvl val="ctr"/>
          <dgm:resizeHandles val="exact"/>
        </dgm:presLayoutVars>
      </dgm:prSet>
      <dgm:spPr/>
    </dgm:pt>
    <dgm:pt modelId="{BB1D7F79-46DE-4A57-A098-452F6520B436}" type="pres">
      <dgm:prSet presAssocID="{9501D392-9BB3-41A3-A3F4-B3D3FBB78090}" presName="centerShape" presStyleLbl="node0" presStyleIdx="0" presStyleCnt="1"/>
      <dgm:spPr/>
    </dgm:pt>
    <dgm:pt modelId="{290D24EA-9DA3-4C35-841B-6BB03FFF4AC9}" type="pres">
      <dgm:prSet presAssocID="{0FCF4D43-8D9D-4958-8A6B-D0CD2EA5D9F3}" presName="parTrans" presStyleLbl="bgSibTrans2D1" presStyleIdx="0" presStyleCnt="4"/>
      <dgm:spPr/>
    </dgm:pt>
    <dgm:pt modelId="{4A4B2519-3869-4556-9E3F-38730DCA8079}" type="pres">
      <dgm:prSet presAssocID="{E2DD0727-6B87-40A9-89EA-EA1D090AA5D1}" presName="node" presStyleLbl="node1" presStyleIdx="0" presStyleCnt="4">
        <dgm:presLayoutVars>
          <dgm:bulletEnabled val="1"/>
        </dgm:presLayoutVars>
      </dgm:prSet>
      <dgm:spPr/>
    </dgm:pt>
    <dgm:pt modelId="{9927BFA6-CFC0-411A-91A4-E5CB92DD8CF0}" type="pres">
      <dgm:prSet presAssocID="{53392DAC-1137-403B-A2DA-92C3B1E73151}" presName="parTrans" presStyleLbl="bgSibTrans2D1" presStyleIdx="1" presStyleCnt="4"/>
      <dgm:spPr/>
    </dgm:pt>
    <dgm:pt modelId="{2F25E81A-7C50-4306-BAFE-DA7112B53A5C}" type="pres">
      <dgm:prSet presAssocID="{FB92E850-F5D9-4EE7-BD4C-F49D6B2B4C6C}" presName="node" presStyleLbl="node1" presStyleIdx="1" presStyleCnt="4">
        <dgm:presLayoutVars>
          <dgm:bulletEnabled val="1"/>
        </dgm:presLayoutVars>
      </dgm:prSet>
      <dgm:spPr/>
    </dgm:pt>
    <dgm:pt modelId="{AF5CFECC-5C34-4CF8-8B84-71A2BC36ACEB}" type="pres">
      <dgm:prSet presAssocID="{E144A612-FD09-4FCC-B05F-443DDE5A80F5}" presName="parTrans" presStyleLbl="bgSibTrans2D1" presStyleIdx="2" presStyleCnt="4"/>
      <dgm:spPr/>
    </dgm:pt>
    <dgm:pt modelId="{0E11D4D9-350A-4590-95A9-C9021F6173E5}" type="pres">
      <dgm:prSet presAssocID="{9A35694A-2C2D-449D-AD7E-CB5997911355}" presName="node" presStyleLbl="node1" presStyleIdx="2" presStyleCnt="4">
        <dgm:presLayoutVars>
          <dgm:bulletEnabled val="1"/>
        </dgm:presLayoutVars>
      </dgm:prSet>
      <dgm:spPr/>
    </dgm:pt>
    <dgm:pt modelId="{EDEA57FD-27A2-4089-955F-7CA449DA7FB8}" type="pres">
      <dgm:prSet presAssocID="{3EA22F4E-CADD-4178-8980-8CFCEFEC339D}" presName="parTrans" presStyleLbl="bgSibTrans2D1" presStyleIdx="3" presStyleCnt="4"/>
      <dgm:spPr/>
    </dgm:pt>
    <dgm:pt modelId="{87CB1241-419F-48BA-8E77-80571DDBB37B}" type="pres">
      <dgm:prSet presAssocID="{5C843DB0-4358-47B2-8AD3-24D947457705}" presName="node" presStyleLbl="node1" presStyleIdx="3" presStyleCnt="4">
        <dgm:presLayoutVars>
          <dgm:bulletEnabled val="1"/>
        </dgm:presLayoutVars>
      </dgm:prSet>
      <dgm:spPr/>
    </dgm:pt>
  </dgm:ptLst>
  <dgm:cxnLst>
    <dgm:cxn modelId="{35E24D04-8F13-41FC-922D-E1B979A45066}" srcId="{9501D392-9BB3-41A3-A3F4-B3D3FBB78090}" destId="{FB92E850-F5D9-4EE7-BD4C-F49D6B2B4C6C}" srcOrd="1" destOrd="0" parTransId="{53392DAC-1137-403B-A2DA-92C3B1E73151}" sibTransId="{B7AC873D-92FC-472C-8382-01F9DBECBA7F}"/>
    <dgm:cxn modelId="{E16E0914-9B8B-416B-8E56-13198C95CCAA}" type="presOf" srcId="{9A35694A-2C2D-449D-AD7E-CB5997911355}" destId="{0E11D4D9-350A-4590-95A9-C9021F6173E5}" srcOrd="0" destOrd="0" presId="urn:microsoft.com/office/officeart/2005/8/layout/radial4"/>
    <dgm:cxn modelId="{3363FE24-833E-4AF9-B4FC-1A6F40C7498B}" type="presOf" srcId="{5C843DB0-4358-47B2-8AD3-24D947457705}" destId="{87CB1241-419F-48BA-8E77-80571DDBB37B}" srcOrd="0" destOrd="0" presId="urn:microsoft.com/office/officeart/2005/8/layout/radial4"/>
    <dgm:cxn modelId="{B1F85F29-0051-481B-85AE-4F598BE8D775}" type="presOf" srcId="{0FCF4D43-8D9D-4958-8A6B-D0CD2EA5D9F3}" destId="{290D24EA-9DA3-4C35-841B-6BB03FFF4AC9}" srcOrd="0" destOrd="0" presId="urn:microsoft.com/office/officeart/2005/8/layout/radial4"/>
    <dgm:cxn modelId="{10401A2D-E0D1-4704-B7E3-0842EF764AB9}" srcId="{9501D392-9BB3-41A3-A3F4-B3D3FBB78090}" destId="{5C843DB0-4358-47B2-8AD3-24D947457705}" srcOrd="3" destOrd="0" parTransId="{3EA22F4E-CADD-4178-8980-8CFCEFEC339D}" sibTransId="{D14AC626-1F41-4809-81C6-4DB4D56850F9}"/>
    <dgm:cxn modelId="{BAE9FC63-3018-4E85-9A3B-331FDA6DF059}" type="presOf" srcId="{9501D392-9BB3-41A3-A3F4-B3D3FBB78090}" destId="{BB1D7F79-46DE-4A57-A098-452F6520B436}" srcOrd="0" destOrd="0" presId="urn:microsoft.com/office/officeart/2005/8/layout/radial4"/>
    <dgm:cxn modelId="{3B8A917D-A0B2-4E9C-A570-734381E6993B}" type="presOf" srcId="{E144A612-FD09-4FCC-B05F-443DDE5A80F5}" destId="{AF5CFECC-5C34-4CF8-8B84-71A2BC36ACEB}" srcOrd="0" destOrd="0" presId="urn:microsoft.com/office/officeart/2005/8/layout/radial4"/>
    <dgm:cxn modelId="{C93B5E7E-BF70-46B9-B259-DCF16B6D3F6B}" srcId="{9501D392-9BB3-41A3-A3F4-B3D3FBB78090}" destId="{E2DD0727-6B87-40A9-89EA-EA1D090AA5D1}" srcOrd="0" destOrd="0" parTransId="{0FCF4D43-8D9D-4958-8A6B-D0CD2EA5D9F3}" sibTransId="{C9E078B6-FA94-455F-A0A5-A4DAB1EB7D6E}"/>
    <dgm:cxn modelId="{D6631C82-2419-4DBD-9E35-0394339D3B88}" type="presOf" srcId="{2437102C-744E-4D74-ADB6-3ABD33F83253}" destId="{52EEE272-9868-4451-A2BF-C0BBC488F993}" srcOrd="0" destOrd="0" presId="urn:microsoft.com/office/officeart/2005/8/layout/radial4"/>
    <dgm:cxn modelId="{ED156E83-24DA-4F50-86BD-CFA0421A3F8E}" type="presOf" srcId="{3EA22F4E-CADD-4178-8980-8CFCEFEC339D}" destId="{EDEA57FD-27A2-4089-955F-7CA449DA7FB8}" srcOrd="0" destOrd="0" presId="urn:microsoft.com/office/officeart/2005/8/layout/radial4"/>
    <dgm:cxn modelId="{D5353CA9-DE11-4FFF-A439-CD09E27D7624}" type="presOf" srcId="{FB92E850-F5D9-4EE7-BD4C-F49D6B2B4C6C}" destId="{2F25E81A-7C50-4306-BAFE-DA7112B53A5C}" srcOrd="0" destOrd="0" presId="urn:microsoft.com/office/officeart/2005/8/layout/radial4"/>
    <dgm:cxn modelId="{291F4CDE-C390-4910-91BE-60F31BB518C2}" type="presOf" srcId="{E2DD0727-6B87-40A9-89EA-EA1D090AA5D1}" destId="{4A4B2519-3869-4556-9E3F-38730DCA8079}" srcOrd="0" destOrd="0" presId="urn:microsoft.com/office/officeart/2005/8/layout/radial4"/>
    <dgm:cxn modelId="{2047A1E4-5143-481D-8C1A-6334A8073230}" srcId="{2437102C-744E-4D74-ADB6-3ABD33F83253}" destId="{9501D392-9BB3-41A3-A3F4-B3D3FBB78090}" srcOrd="0" destOrd="0" parTransId="{0FE58B53-A6E0-416E-B721-E4C74EDC1F16}" sibTransId="{210233AC-18E1-4BF0-9303-C9C937958D9E}"/>
    <dgm:cxn modelId="{BB53BEF0-9C03-47A9-8EC0-3FCC5568F6C4}" srcId="{9501D392-9BB3-41A3-A3F4-B3D3FBB78090}" destId="{9A35694A-2C2D-449D-AD7E-CB5997911355}" srcOrd="2" destOrd="0" parTransId="{E144A612-FD09-4FCC-B05F-443DDE5A80F5}" sibTransId="{DF987CA8-3E01-4A86-8C6E-9FCF62007796}"/>
    <dgm:cxn modelId="{9BA5E5F1-D6A3-467B-A5D0-A2A50DBF8478}" type="presOf" srcId="{53392DAC-1137-403B-A2DA-92C3B1E73151}" destId="{9927BFA6-CFC0-411A-91A4-E5CB92DD8CF0}" srcOrd="0" destOrd="0" presId="urn:microsoft.com/office/officeart/2005/8/layout/radial4"/>
    <dgm:cxn modelId="{88929FEC-5C25-4340-BE06-EB5D4FB38E02}" type="presParOf" srcId="{52EEE272-9868-4451-A2BF-C0BBC488F993}" destId="{BB1D7F79-46DE-4A57-A098-452F6520B436}" srcOrd="0" destOrd="0" presId="urn:microsoft.com/office/officeart/2005/8/layout/radial4"/>
    <dgm:cxn modelId="{09C9B4E3-DF2D-4408-8669-61CD88DF9B13}" type="presParOf" srcId="{52EEE272-9868-4451-A2BF-C0BBC488F993}" destId="{290D24EA-9DA3-4C35-841B-6BB03FFF4AC9}" srcOrd="1" destOrd="0" presId="urn:microsoft.com/office/officeart/2005/8/layout/radial4"/>
    <dgm:cxn modelId="{5F923014-C31F-4BAC-ADCA-A5712E2A6595}" type="presParOf" srcId="{52EEE272-9868-4451-A2BF-C0BBC488F993}" destId="{4A4B2519-3869-4556-9E3F-38730DCA8079}" srcOrd="2" destOrd="0" presId="urn:microsoft.com/office/officeart/2005/8/layout/radial4"/>
    <dgm:cxn modelId="{81C02CDE-7712-4F11-937E-77006B3B3BD1}" type="presParOf" srcId="{52EEE272-9868-4451-A2BF-C0BBC488F993}" destId="{9927BFA6-CFC0-411A-91A4-E5CB92DD8CF0}" srcOrd="3" destOrd="0" presId="urn:microsoft.com/office/officeart/2005/8/layout/radial4"/>
    <dgm:cxn modelId="{BEC9060C-0DE5-4D4E-87E6-8F685563BC94}" type="presParOf" srcId="{52EEE272-9868-4451-A2BF-C0BBC488F993}" destId="{2F25E81A-7C50-4306-BAFE-DA7112B53A5C}" srcOrd="4" destOrd="0" presId="urn:microsoft.com/office/officeart/2005/8/layout/radial4"/>
    <dgm:cxn modelId="{CF7DCC8E-8C1F-4D32-9625-FCBBDAEE120D}" type="presParOf" srcId="{52EEE272-9868-4451-A2BF-C0BBC488F993}" destId="{AF5CFECC-5C34-4CF8-8B84-71A2BC36ACEB}" srcOrd="5" destOrd="0" presId="urn:microsoft.com/office/officeart/2005/8/layout/radial4"/>
    <dgm:cxn modelId="{039BEB75-D4E4-4099-96C0-310390309A16}" type="presParOf" srcId="{52EEE272-9868-4451-A2BF-C0BBC488F993}" destId="{0E11D4D9-350A-4590-95A9-C9021F6173E5}" srcOrd="6" destOrd="0" presId="urn:microsoft.com/office/officeart/2005/8/layout/radial4"/>
    <dgm:cxn modelId="{1353F704-E66A-4E8C-AA0E-F5A705CF54FA}" type="presParOf" srcId="{52EEE272-9868-4451-A2BF-C0BBC488F993}" destId="{EDEA57FD-27A2-4089-955F-7CA449DA7FB8}" srcOrd="7" destOrd="0" presId="urn:microsoft.com/office/officeart/2005/8/layout/radial4"/>
    <dgm:cxn modelId="{9AE3284E-ABC2-4663-9259-FD6AEC847949}" type="presParOf" srcId="{52EEE272-9868-4451-A2BF-C0BBC488F993}" destId="{87CB1241-419F-48BA-8E77-80571DDBB37B}"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D7F79-46DE-4A57-A098-452F6520B436}">
      <dsp:nvSpPr>
        <dsp:cNvPr id="0" name=""/>
        <dsp:cNvSpPr/>
      </dsp:nvSpPr>
      <dsp:spPr>
        <a:xfrm>
          <a:off x="2308015" y="2209546"/>
          <a:ext cx="1707299" cy="1707299"/>
        </a:xfrm>
        <a:prstGeom prst="ellipse">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4875"/>
              </a:solidFill>
            </a:rPr>
            <a:t>Participant</a:t>
          </a:r>
        </a:p>
      </dsp:txBody>
      <dsp:txXfrm>
        <a:off x="2558043" y="2459574"/>
        <a:ext cx="1207243" cy="1207243"/>
      </dsp:txXfrm>
    </dsp:sp>
    <dsp:sp modelId="{290D24EA-9DA3-4C35-841B-6BB03FFF4AC9}">
      <dsp:nvSpPr>
        <dsp:cNvPr id="0" name=""/>
        <dsp:cNvSpPr/>
      </dsp:nvSpPr>
      <dsp:spPr>
        <a:xfrm rot="11700000">
          <a:off x="786609" y="2383406"/>
          <a:ext cx="1492034" cy="48658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4B2519-3869-4556-9E3F-38730DCA8079}">
      <dsp:nvSpPr>
        <dsp:cNvPr id="0" name=""/>
        <dsp:cNvSpPr/>
      </dsp:nvSpPr>
      <dsp:spPr>
        <a:xfrm>
          <a:off x="1062" y="1784839"/>
          <a:ext cx="1621934" cy="1297547"/>
        </a:xfrm>
        <a:prstGeom prst="roundRect">
          <a:avLst>
            <a:gd name="adj" fmla="val 10000"/>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875"/>
              </a:solidFill>
            </a:rPr>
            <a:t>Institutional Care or Waiver</a:t>
          </a:r>
        </a:p>
      </dsp:txBody>
      <dsp:txXfrm>
        <a:off x="39066" y="1822843"/>
        <a:ext cx="1545926" cy="1221539"/>
      </dsp:txXfrm>
    </dsp:sp>
    <dsp:sp modelId="{9927BFA6-CFC0-411A-91A4-E5CB92DD8CF0}">
      <dsp:nvSpPr>
        <dsp:cNvPr id="0" name=""/>
        <dsp:cNvSpPr/>
      </dsp:nvSpPr>
      <dsp:spPr>
        <a:xfrm rot="14700000">
          <a:off x="1702900" y="1291413"/>
          <a:ext cx="1492034" cy="48658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25E81A-7C50-4306-BAFE-DA7112B53A5C}">
      <dsp:nvSpPr>
        <dsp:cNvPr id="0" name=""/>
        <dsp:cNvSpPr/>
      </dsp:nvSpPr>
      <dsp:spPr>
        <a:xfrm>
          <a:off x="1322669" y="209808"/>
          <a:ext cx="1621934" cy="1297547"/>
        </a:xfrm>
        <a:prstGeom prst="roundRect">
          <a:avLst>
            <a:gd name="adj" fmla="val 10000"/>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875"/>
              </a:solidFill>
            </a:rPr>
            <a:t>Reasonable service alternatives</a:t>
          </a:r>
        </a:p>
      </dsp:txBody>
      <dsp:txXfrm>
        <a:off x="1360673" y="247812"/>
        <a:ext cx="1545926" cy="1221539"/>
      </dsp:txXfrm>
    </dsp:sp>
    <dsp:sp modelId="{AF5CFECC-5C34-4CF8-8B84-71A2BC36ACEB}">
      <dsp:nvSpPr>
        <dsp:cNvPr id="0" name=""/>
        <dsp:cNvSpPr/>
      </dsp:nvSpPr>
      <dsp:spPr>
        <a:xfrm rot="17700000">
          <a:off x="3128395" y="1291413"/>
          <a:ext cx="1492034" cy="48658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11D4D9-350A-4590-95A9-C9021F6173E5}">
      <dsp:nvSpPr>
        <dsp:cNvPr id="0" name=""/>
        <dsp:cNvSpPr/>
      </dsp:nvSpPr>
      <dsp:spPr>
        <a:xfrm>
          <a:off x="3378726" y="209808"/>
          <a:ext cx="1621934" cy="1297547"/>
        </a:xfrm>
        <a:prstGeom prst="roundRect">
          <a:avLst>
            <a:gd name="adj" fmla="val 10000"/>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875"/>
              </a:solidFill>
            </a:rPr>
            <a:t>Qualified Providers</a:t>
          </a:r>
        </a:p>
      </dsp:txBody>
      <dsp:txXfrm>
        <a:off x="3416730" y="247812"/>
        <a:ext cx="1545926" cy="1221539"/>
      </dsp:txXfrm>
    </dsp:sp>
    <dsp:sp modelId="{EDEA57FD-27A2-4089-955F-7CA449DA7FB8}">
      <dsp:nvSpPr>
        <dsp:cNvPr id="0" name=""/>
        <dsp:cNvSpPr/>
      </dsp:nvSpPr>
      <dsp:spPr>
        <a:xfrm rot="20700000">
          <a:off x="4044686" y="2383406"/>
          <a:ext cx="1492034" cy="48658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CB1241-419F-48BA-8E77-80571DDBB37B}">
      <dsp:nvSpPr>
        <dsp:cNvPr id="0" name=""/>
        <dsp:cNvSpPr/>
      </dsp:nvSpPr>
      <dsp:spPr>
        <a:xfrm>
          <a:off x="4700333" y="1784839"/>
          <a:ext cx="1621934" cy="1297547"/>
        </a:xfrm>
        <a:prstGeom prst="roundRect">
          <a:avLst>
            <a:gd name="adj" fmla="val 10000"/>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4875"/>
              </a:solidFill>
            </a:rPr>
            <a:t>Expenditures</a:t>
          </a:r>
          <a:r>
            <a:rPr lang="en-US" sz="2100" kern="1200" dirty="0"/>
            <a:t> </a:t>
          </a:r>
        </a:p>
      </dsp:txBody>
      <dsp:txXfrm>
        <a:off x="4738337" y="1822843"/>
        <a:ext cx="1545926" cy="122153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11/28/2022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dirty="0"/>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a:t>
            </a:fld>
            <a:endParaRPr lang="en-US" dirty="0"/>
          </a:p>
        </p:txBody>
      </p:sp>
    </p:spTree>
    <p:extLst>
      <p:ext uri="{BB962C8B-B14F-4D97-AF65-F5344CB8AC3E}">
        <p14:creationId xmlns:p14="http://schemas.microsoft.com/office/powerpoint/2010/main" val="73022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 eligible for South Carolina “Healthy Connections Medicaid”, a person must meet </a:t>
            </a:r>
            <a:r>
              <a:rPr lang="en-US" sz="1200" b="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of the following criteria:</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“Their income and resources must be at or below certain income limits”,</a:t>
            </a:r>
          </a:p>
          <a:p>
            <a:pPr lvl="0"/>
            <a:r>
              <a:rPr lang="en-US" sz="1200" kern="1200" dirty="0">
                <a:solidFill>
                  <a:schemeClr val="tx1"/>
                </a:solidFill>
                <a:effectLst/>
                <a:latin typeface="+mn-lt"/>
                <a:ea typeface="+mn-ea"/>
                <a:cs typeface="+mn-cs"/>
              </a:rPr>
              <a:t>“They must meet U.S. citizenship guidelines”, and</a:t>
            </a:r>
          </a:p>
          <a:p>
            <a:pPr lvl="0"/>
            <a:r>
              <a:rPr lang="en-US" sz="1200" kern="1200" dirty="0">
                <a:solidFill>
                  <a:schemeClr val="tx1"/>
                </a:solidFill>
                <a:effectLst/>
                <a:latin typeface="+mn-lt"/>
                <a:ea typeface="+mn-ea"/>
                <a:cs typeface="+mn-cs"/>
              </a:rPr>
              <a:t>“The individual must also reside in the state.”</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person must also meet at least </a:t>
            </a:r>
            <a:r>
              <a:rPr lang="en-US" sz="1200" b="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of the following criteria:</a:t>
            </a:r>
          </a:p>
          <a:p>
            <a:pPr lvl="0"/>
            <a:r>
              <a:rPr lang="en-US" sz="1200" kern="1200" dirty="0">
                <a:solidFill>
                  <a:schemeClr val="tx1"/>
                </a:solidFill>
                <a:effectLst/>
                <a:latin typeface="+mn-lt"/>
                <a:ea typeface="+mn-ea"/>
                <a:cs typeface="+mn-cs"/>
              </a:rPr>
              <a:t>“Under the age of 19”</a:t>
            </a:r>
          </a:p>
          <a:p>
            <a:pPr lvl="0"/>
            <a:r>
              <a:rPr lang="en-US" sz="1200" kern="1200" dirty="0">
                <a:solidFill>
                  <a:schemeClr val="tx1"/>
                </a:solidFill>
                <a:effectLst/>
                <a:latin typeface="+mn-lt"/>
                <a:ea typeface="+mn-ea"/>
                <a:cs typeface="+mn-cs"/>
              </a:rPr>
              <a:t>“Age 65 or older”</a:t>
            </a:r>
          </a:p>
          <a:p>
            <a:pPr lvl="0"/>
            <a:r>
              <a:rPr lang="en-US" sz="1200" kern="1200" dirty="0">
                <a:solidFill>
                  <a:schemeClr val="tx1"/>
                </a:solidFill>
                <a:effectLst/>
                <a:latin typeface="+mn-lt"/>
                <a:ea typeface="+mn-ea"/>
                <a:cs typeface="+mn-cs"/>
              </a:rPr>
              <a:t>“A caretaker relative living with a child under the age of 18”</a:t>
            </a:r>
          </a:p>
          <a:p>
            <a:pPr lvl="0"/>
            <a:r>
              <a:rPr lang="en-US" sz="1200" kern="1200" dirty="0">
                <a:solidFill>
                  <a:schemeClr val="tx1"/>
                </a:solidFill>
                <a:effectLst/>
                <a:latin typeface="+mn-lt"/>
                <a:ea typeface="+mn-ea"/>
                <a:cs typeface="+mn-cs"/>
              </a:rPr>
              <a:t>“Pregnant” or </a:t>
            </a:r>
          </a:p>
          <a:p>
            <a:pPr lvl="0"/>
            <a:r>
              <a:rPr lang="en-US" sz="1200" kern="1200" dirty="0">
                <a:solidFill>
                  <a:schemeClr val="tx1"/>
                </a:solidFill>
                <a:effectLst/>
                <a:latin typeface="+mn-lt"/>
                <a:ea typeface="+mn-ea"/>
                <a:cs typeface="+mn-cs"/>
              </a:rPr>
              <a:t>“Totally or permanently disabled”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eligibility information can be found in the Eligibility Manual on the SCDHHS website.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provide services in alternative ways, the state can also apply to administer a Waiver Program in addition to their Medicaid State Plan.</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dirty="0"/>
          </a:p>
        </p:txBody>
      </p:sp>
    </p:spTree>
    <p:extLst>
      <p:ext uri="{BB962C8B-B14F-4D97-AF65-F5344CB8AC3E}">
        <p14:creationId xmlns:p14="http://schemas.microsoft.com/office/powerpoint/2010/main" val="77587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covers some very basic, introductory information about Medicaid.  However, you may now be wondering,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is a waiver?”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a Medicaid waiver is a program which permits a state to waive certain federal requirements to provide long-term care services to people in their home rather than in an institution.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waiver is a vehicle that states can use to test new or existing ways to deliver and pay for health care services in Medicaid.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is a brief overview of Home and Community Based Waivers.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dirty="0"/>
          </a:p>
        </p:txBody>
      </p:sp>
    </p:spTree>
    <p:extLst>
      <p:ext uri="{BB962C8B-B14F-4D97-AF65-F5344CB8AC3E}">
        <p14:creationId xmlns:p14="http://schemas.microsoft.com/office/powerpoint/2010/main" val="254716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Prior to 1981, people in need of long-term care services could only receive Medicaid funding for such services when the services were provided in an institutional setting such as a nursing facility.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October 1981, the Social Security Act was amended to allow states to choose to offer Medicaid funding for long term care services when those services are provided in the person's home or community.  This became known as the Home and Community Based Services Waiver or Medicaid Waiver option.  Section 1915 (c) of Title XIX in the federal Social Security Act provides the legal authority for HCBS Waiver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HCBS waiver option is selected by a state, the state is choosing to </a:t>
            </a:r>
            <a:r>
              <a:rPr lang="en-US" sz="1200" i="1" kern="1200" dirty="0">
                <a:solidFill>
                  <a:schemeClr val="tx1"/>
                </a:solidFill>
                <a:effectLst/>
                <a:latin typeface="+mn-lt"/>
                <a:ea typeface="+mn-ea"/>
                <a:cs typeface="+mn-cs"/>
              </a:rPr>
              <a:t>waive</a:t>
            </a:r>
            <a:r>
              <a:rPr lang="en-US" sz="1200" kern="1200" dirty="0">
                <a:solidFill>
                  <a:schemeClr val="tx1"/>
                </a:solidFill>
                <a:effectLst/>
                <a:latin typeface="+mn-lt"/>
                <a:ea typeface="+mn-ea"/>
                <a:cs typeface="+mn-cs"/>
              </a:rPr>
              <a:t> the institutional requirements and must decide for whom those requirements will be waived. The state can select the group or groups of people for whom they wish the requirements to be waived.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examples of target groups of people for whom these requirements may be waived are people who are elderly or disabled, people who have an intellectual disability or a related disability, or people who have a head or spinal cord injury.</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dirty="0"/>
          </a:p>
        </p:txBody>
      </p:sp>
    </p:spTree>
    <p:extLst>
      <p:ext uri="{BB962C8B-B14F-4D97-AF65-F5344CB8AC3E}">
        <p14:creationId xmlns:p14="http://schemas.microsoft.com/office/powerpoint/2010/main" val="929403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Medicaid HCBS Waiver services are designed to prevent or delay institutionalization.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receive services similar, but not identical, to those available in a nursing facility or institution but are instead provided in a private home and/or community settings.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may receive services that are an extension of the Medicaid State Plan or they may receive services that are unique to the HCBS Waiver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important to note that the Waiver programs are not intended to pay for 24-hour care or needs.  Waiver services assist participants to live in the community utilizing all other identified resources including their 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federal Centers for Medicare and Medicaid Services (CMS) is responsible for approving and monitoring a state’s HCBS Waiver programs.  CMS is a division within the U.S. Department of Health and Human Services.</a:t>
            </a:r>
          </a:p>
        </p:txBody>
      </p:sp>
      <p:sp>
        <p:nvSpPr>
          <p:cNvPr id="4" name="Slide Number Placeholder 3"/>
          <p:cNvSpPr>
            <a:spLocks noGrp="1"/>
          </p:cNvSpPr>
          <p:nvPr>
            <p:ph type="sldNum" sz="quarter" idx="5"/>
          </p:nvPr>
        </p:nvSpPr>
        <p:spPr/>
        <p:txBody>
          <a:bodyPr/>
          <a:lstStyle/>
          <a:p>
            <a:fld id="{DB230204-478F-4DFD-97BB-57A3583ACF74}" type="slidenum">
              <a:rPr lang="en-US" smtClean="0"/>
              <a:t>13</a:t>
            </a:fld>
            <a:endParaRPr lang="en-US" dirty="0"/>
          </a:p>
        </p:txBody>
      </p:sp>
    </p:spTree>
    <p:extLst>
      <p:ext uri="{BB962C8B-B14F-4D97-AF65-F5344CB8AC3E}">
        <p14:creationId xmlns:p14="http://schemas.microsoft.com/office/powerpoint/2010/main" val="2999117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state elects to offer HCBS Waivers, they must make the following assurances to CMS: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-people are given choice between institutional care or Waiver services,</a:t>
            </a:r>
          </a:p>
          <a:p>
            <a:pPr lvl="0"/>
            <a:r>
              <a:rPr lang="en-US" sz="1200" kern="1200" dirty="0">
                <a:solidFill>
                  <a:schemeClr val="tx1"/>
                </a:solidFill>
                <a:effectLst/>
                <a:latin typeface="+mn-lt"/>
                <a:ea typeface="+mn-ea"/>
                <a:cs typeface="+mn-cs"/>
              </a:rPr>
              <a:t>-people are informed of all reasonable service alternatives available under the Waiver program, </a:t>
            </a:r>
          </a:p>
          <a:p>
            <a:pPr lvl="0"/>
            <a:r>
              <a:rPr lang="en-US" sz="1200" kern="1200" dirty="0">
                <a:solidFill>
                  <a:schemeClr val="tx1"/>
                </a:solidFill>
                <a:effectLst/>
                <a:latin typeface="+mn-lt"/>
                <a:ea typeface="+mn-ea"/>
                <a:cs typeface="+mn-cs"/>
              </a:rPr>
              <a:t>-people are given the choice of qualified providers of Waiver services, </a:t>
            </a:r>
          </a:p>
          <a:p>
            <a:pPr lvl="0"/>
            <a:r>
              <a:rPr lang="en-US" sz="1200" kern="1200" dirty="0">
                <a:solidFill>
                  <a:schemeClr val="tx1"/>
                </a:solidFill>
                <a:effectLst/>
                <a:latin typeface="+mn-lt"/>
                <a:ea typeface="+mn-ea"/>
                <a:cs typeface="+mn-cs"/>
              </a:rPr>
              <a:t>-administration of the Waiver program is consistent with the application approved by CMS, and</a:t>
            </a:r>
          </a:p>
          <a:p>
            <a:r>
              <a:rPr lang="en-US" dirty="0"/>
              <a:t>-expenditures under the Waiver, in the aggregate, do not exceed the amount that would have been spent if the participants had chosen institutionalization.</a:t>
            </a:r>
          </a:p>
          <a:p>
            <a:endParaRPr lang="en-US" dirty="0"/>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14</a:t>
            </a:fld>
            <a:endParaRPr lang="en-US" dirty="0"/>
          </a:p>
        </p:txBody>
      </p:sp>
    </p:spTree>
    <p:extLst>
      <p:ext uri="{BB962C8B-B14F-4D97-AF65-F5344CB8AC3E}">
        <p14:creationId xmlns:p14="http://schemas.microsoft.com/office/powerpoint/2010/main" val="193163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state must also assure that: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safeguards to protect the health and welfare of each participant, </a:t>
            </a:r>
          </a:p>
          <a:p>
            <a:pPr lvl="0"/>
            <a:r>
              <a:rPr lang="en-US" sz="1200" kern="1200" dirty="0">
                <a:solidFill>
                  <a:schemeClr val="tx1"/>
                </a:solidFill>
                <a:effectLst/>
                <a:latin typeface="+mn-lt"/>
                <a:ea typeface="+mn-ea"/>
                <a:cs typeface="+mn-cs"/>
              </a:rPr>
              <a:t>-each participant requires a level of care equivalent to that provided in an institution and the specified level of care is periodically re-evaluated,</a:t>
            </a:r>
          </a:p>
          <a:p>
            <a:pPr lvl="0"/>
            <a:r>
              <a:rPr lang="en-US" sz="1200" kern="1200" dirty="0">
                <a:solidFill>
                  <a:schemeClr val="tx1"/>
                </a:solidFill>
                <a:effectLst/>
                <a:latin typeface="+mn-lt"/>
                <a:ea typeface="+mn-ea"/>
                <a:cs typeface="+mn-cs"/>
              </a:rPr>
              <a:t>-each participant has an individualized plan of service and there is a system for reviewing the service plan, and </a:t>
            </a:r>
          </a:p>
          <a:p>
            <a:pPr lvl="0"/>
            <a:r>
              <a:rPr lang="en-US" sz="1200" kern="1200" dirty="0">
                <a:solidFill>
                  <a:schemeClr val="tx1"/>
                </a:solidFill>
                <a:effectLst/>
                <a:latin typeface="+mn-lt"/>
                <a:ea typeface="+mn-ea"/>
                <a:cs typeface="+mn-cs"/>
              </a:rPr>
              <a:t>-services are provided by qualified providers.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assurances will be discussed in greater detail in the next module.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15</a:t>
            </a:fld>
            <a:endParaRPr lang="en-US" dirty="0"/>
          </a:p>
        </p:txBody>
      </p:sp>
    </p:spTree>
    <p:extLst>
      <p:ext uri="{BB962C8B-B14F-4D97-AF65-F5344CB8AC3E}">
        <p14:creationId xmlns:p14="http://schemas.microsoft.com/office/powerpoint/2010/main" val="124472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Waivers provide an </a:t>
            </a:r>
            <a:r>
              <a:rPr lang="en-US" sz="1200" i="1" kern="1200" dirty="0">
                <a:solidFill>
                  <a:schemeClr val="tx1"/>
                </a:solidFill>
                <a:effectLst/>
                <a:latin typeface="+mn-lt"/>
                <a:ea typeface="+mn-ea"/>
                <a:cs typeface="+mn-cs"/>
              </a:rPr>
              <a:t>alternative</a:t>
            </a:r>
            <a:r>
              <a:rPr lang="en-US" sz="1200" kern="1200" dirty="0">
                <a:solidFill>
                  <a:schemeClr val="tx1"/>
                </a:solidFill>
                <a:effectLst/>
                <a:latin typeface="+mn-lt"/>
                <a:ea typeface="+mn-ea"/>
                <a:cs typeface="+mn-cs"/>
              </a:rPr>
              <a:t> to institutionalization.  Long-term care services can be provided to people in their homes or other community settings rather than in an institution.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waivers allow people to make their own choices in where they live, what services they get based on approved services in the waiver and assessed need, and who will provide those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Allowing people to make choices to receive services in their home decreases the cost to Medicaid and increases participant satisfaction.</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16</a:t>
            </a:fld>
            <a:endParaRPr lang="en-US" dirty="0"/>
          </a:p>
        </p:txBody>
      </p:sp>
    </p:spTree>
    <p:extLst>
      <p:ext uri="{BB962C8B-B14F-4D97-AF65-F5344CB8AC3E}">
        <p14:creationId xmlns:p14="http://schemas.microsoft.com/office/powerpoint/2010/main" val="1984152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South Carolina Department of Health and Human Services is the Single State agency responsible for applying for, securing, and administering the waivers.  However, it contracts with the South Carolina Department of Disabilities and Special Needs to manage the daily operations of three of the Medicaid HCBS Waivers through contracts with local service providers.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is the difference between a Medicaid Waiver and the State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State Plan addresses the nature and scope of services to individuals eligible to receive Medicaid benefits in South Carolina.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Home and Community Based Waivers are optional programs offered by the Medicaid Agency to address the long-term care needs and avoid institutionalization of certain target groups defined by the waivers.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17</a:t>
            </a:fld>
            <a:endParaRPr lang="en-US" dirty="0"/>
          </a:p>
        </p:txBody>
      </p:sp>
    </p:spTree>
    <p:extLst>
      <p:ext uri="{BB962C8B-B14F-4D97-AF65-F5344CB8AC3E}">
        <p14:creationId xmlns:p14="http://schemas.microsoft.com/office/powerpoint/2010/main" val="1982020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SCDHHS currently administers or supervises the administration of eight (8) §1915(c) HCBS waivers.  Five (5) of those are operated by SCDHHS’ Long Term Living (LTL) Division.  They are:</a:t>
            </a:r>
          </a:p>
          <a:p>
            <a:pPr lvl="1"/>
            <a:r>
              <a:rPr lang="en-US" sz="1200" kern="1200" dirty="0">
                <a:solidFill>
                  <a:schemeClr val="tx1"/>
                </a:solidFill>
                <a:effectLst/>
                <a:latin typeface="+mn-lt"/>
                <a:ea typeface="+mn-ea"/>
                <a:cs typeface="+mn-cs"/>
              </a:rPr>
              <a:t>HIV/AIDS Waiver</a:t>
            </a:r>
          </a:p>
          <a:p>
            <a:pPr lvl="1"/>
            <a:r>
              <a:rPr lang="en-US" sz="1200" kern="1200" dirty="0">
                <a:solidFill>
                  <a:schemeClr val="tx1"/>
                </a:solidFill>
                <a:effectLst/>
                <a:latin typeface="+mn-lt"/>
                <a:ea typeface="+mn-ea"/>
                <a:cs typeface="+mn-cs"/>
              </a:rPr>
              <a:t>Mechanical Ventilator Dependent Waiver</a:t>
            </a:r>
          </a:p>
          <a:p>
            <a:pPr lvl="1"/>
            <a:r>
              <a:rPr lang="en-US" sz="1200" kern="1200" dirty="0">
                <a:solidFill>
                  <a:schemeClr val="tx1"/>
                </a:solidFill>
                <a:effectLst/>
                <a:latin typeface="+mn-lt"/>
                <a:ea typeface="+mn-ea"/>
                <a:cs typeface="+mn-cs"/>
              </a:rPr>
              <a:t>Community Choices Waiver  </a:t>
            </a:r>
          </a:p>
          <a:p>
            <a:pPr lvl="1"/>
            <a:r>
              <a:rPr lang="en-US" sz="1200" kern="1200" dirty="0">
                <a:solidFill>
                  <a:schemeClr val="tx1"/>
                </a:solidFill>
                <a:effectLst/>
                <a:latin typeface="+mn-lt"/>
                <a:ea typeface="+mn-ea"/>
                <a:cs typeface="+mn-cs"/>
              </a:rPr>
              <a:t>Medically Complex Children Waiver and </a:t>
            </a:r>
          </a:p>
          <a:p>
            <a:pPr lvl="1"/>
            <a:r>
              <a:rPr lang="en-US" sz="1200" kern="1200" dirty="0">
                <a:solidFill>
                  <a:schemeClr val="tx1"/>
                </a:solidFill>
                <a:effectLst/>
                <a:latin typeface="+mn-lt"/>
                <a:ea typeface="+mn-ea"/>
                <a:cs typeface="+mn-cs"/>
              </a:rPr>
              <a:t>The Palmetto Coordinated System of Care Waiver</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18</a:t>
            </a:fld>
            <a:endParaRPr lang="en-US" dirty="0"/>
          </a:p>
        </p:txBody>
      </p:sp>
    </p:spTree>
    <p:extLst>
      <p:ext uri="{BB962C8B-B14F-4D97-AF65-F5344CB8AC3E}">
        <p14:creationId xmlns:p14="http://schemas.microsoft.com/office/powerpoint/2010/main" val="3994514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other three (3) waivers are administered by SCDHHS and operated by SCDDSN.  They are: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Head and Spinal Cord Injury Waiver</a:t>
            </a:r>
          </a:p>
          <a:p>
            <a:pPr lvl="0"/>
            <a:r>
              <a:rPr lang="en-US" sz="1200" kern="1200" dirty="0">
                <a:solidFill>
                  <a:schemeClr val="tx1"/>
                </a:solidFill>
                <a:effectLst/>
                <a:latin typeface="+mn-lt"/>
                <a:ea typeface="+mn-ea"/>
                <a:cs typeface="+mn-cs"/>
              </a:rPr>
              <a:t>Intellectual Disability/Related Disabilities Waiver and </a:t>
            </a:r>
          </a:p>
          <a:p>
            <a:pPr lvl="0"/>
            <a:r>
              <a:rPr lang="en-US" sz="1200" kern="1200" dirty="0">
                <a:solidFill>
                  <a:schemeClr val="tx1"/>
                </a:solidFill>
                <a:effectLst/>
                <a:latin typeface="+mn-lt"/>
                <a:ea typeface="+mn-ea"/>
                <a:cs typeface="+mn-cs"/>
              </a:rPr>
              <a:t>The Community Supports Waiver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on these three (3) waivers will be provided in later modules.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Information about all of the waivers can be found on the SCDHHS website. </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19</a:t>
            </a:fld>
            <a:endParaRPr lang="en-US" dirty="0"/>
          </a:p>
        </p:txBody>
      </p:sp>
    </p:spTree>
    <p:extLst>
      <p:ext uri="{BB962C8B-B14F-4D97-AF65-F5344CB8AC3E}">
        <p14:creationId xmlns:p14="http://schemas.microsoft.com/office/powerpoint/2010/main" val="1513676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Waiver Case Management Training!  This training is designed to familiarize you with Medicaid Waivers, your role as a waiver case manager, and the process you will use to help waiver participants access needed services.</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dirty="0"/>
          </a:p>
        </p:txBody>
      </p:sp>
    </p:spTree>
    <p:extLst>
      <p:ext uri="{BB962C8B-B14F-4D97-AF65-F5344CB8AC3E}">
        <p14:creationId xmlns:p14="http://schemas.microsoft.com/office/powerpoint/2010/main" val="52294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HCBS Waiver defines the population it will serve.  This information will be helpful to you as a waiver case manager should you interact with waiver participants who may be better served in other waivers, or should you need this information to help answer questions for those who would like to participate in a waiver but are not sure which one would best meet their needs.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HIV/AIDS Waiver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waiver serves people who have HIV/AIDS and are at risk for hospitalization</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Mechanical Ventilator Dependent (Vent) Waiver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waiver serves people who are 21 years or older and dependent upon mechanical ventilation</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Community Choices (CC) Waiver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waiver serves the frail elderly and persons with physical disabilities who are at least age 18 who meet the nursing facility level of care criteria</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20</a:t>
            </a:fld>
            <a:endParaRPr lang="en-US" dirty="0"/>
          </a:p>
        </p:txBody>
      </p:sp>
    </p:spTree>
    <p:extLst>
      <p:ext uri="{BB962C8B-B14F-4D97-AF65-F5344CB8AC3E}">
        <p14:creationId xmlns:p14="http://schemas.microsoft.com/office/powerpoint/2010/main" val="240562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waiver serves children who meet the hospital level of care and have a chronic physical or health condition expected to last longer than 12 months.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participants must also meet the State-defined medical eligibility criteria which evaluate the child’s dependency on medications, hospitalizations, skilled nursing services, ancillary services and specialist.</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21</a:t>
            </a:fld>
            <a:endParaRPr lang="en-US" dirty="0"/>
          </a:p>
        </p:txBody>
      </p:sp>
    </p:spTree>
    <p:extLst>
      <p:ext uri="{BB962C8B-B14F-4D97-AF65-F5344CB8AC3E}">
        <p14:creationId xmlns:p14="http://schemas.microsoft.com/office/powerpoint/2010/main" val="238370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Palmetto Coordinated System of Care Waiver, also known as the PCSC Waiver, provides services to participants up to age 21 meeting hospital level of care, who would otherwise be served in inpatient general and psychiatric hospitals.  This waiver serves Medicaid-eligible children and youth up to age 21 with significant behavioral health challenges or co-occurring conditions in or at imminent risk of out-of-home placement.  The waiver is operated by the South Carolina Continuum of Care (COC), a division of the South Carolina Department of Administration.</a:t>
            </a:r>
            <a:endParaRPr lang="en-US" sz="1100" dirty="0"/>
          </a:p>
        </p:txBody>
      </p:sp>
      <p:sp>
        <p:nvSpPr>
          <p:cNvPr id="4" name="Slide Number Placeholder 3"/>
          <p:cNvSpPr>
            <a:spLocks noGrp="1"/>
          </p:cNvSpPr>
          <p:nvPr>
            <p:ph type="sldNum" sz="quarter" idx="5"/>
          </p:nvPr>
        </p:nvSpPr>
        <p:spPr/>
        <p:txBody>
          <a:bodyPr/>
          <a:lstStyle/>
          <a:p>
            <a:fld id="{DB230204-478F-4DFD-97BB-57A3583ACF74}" type="slidenum">
              <a:rPr lang="en-US" smtClean="0"/>
              <a:t>22</a:t>
            </a:fld>
            <a:endParaRPr lang="en-US" dirty="0"/>
          </a:p>
        </p:txBody>
      </p:sp>
    </p:spTree>
    <p:extLst>
      <p:ext uri="{BB962C8B-B14F-4D97-AF65-F5344CB8AC3E}">
        <p14:creationId xmlns:p14="http://schemas.microsoft.com/office/powerpoint/2010/main" val="44097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The Head and Spinal Cord Injury Waiver, also known as the HASCI Waiver, </a:t>
            </a:r>
            <a:r>
              <a:rPr lang="en-US" sz="1200" kern="1200" dirty="0">
                <a:solidFill>
                  <a:schemeClr val="tx1"/>
                </a:solidFill>
                <a:effectLst/>
                <a:latin typeface="+mn-lt"/>
                <a:ea typeface="+mn-ea"/>
                <a:cs typeface="+mn-cs"/>
              </a:rPr>
              <a:t>serves persons with traumatic brain injury, spinal cord injury or both, or a similar disability not associated with the process of a progressive degenerative illness, disease, dementia or a neurological disorder related to the aging.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persons must meet either the Nursing Facility level of care or the Intermediate Care Facility for Individuals with Intellectual Disabilities (ICF-IID) level of care criteria. </a:t>
            </a:r>
          </a:p>
          <a:p>
            <a:r>
              <a:rPr lang="en-US" sz="1200" kern="1200" dirty="0">
                <a:solidFill>
                  <a:schemeClr val="tx1"/>
                </a:solidFill>
                <a:effectLst/>
                <a:latin typeface="+mn-lt"/>
                <a:ea typeface="+mn-ea"/>
                <a:cs typeface="+mn-cs"/>
              </a:rPr>
              <a:t>Participants must be enrolled prior to age 65 but will remain eligible for Waiver services after their 65th birthday if all other eligibility factors continue to be met.</a:t>
            </a:r>
          </a:p>
          <a:p>
            <a:r>
              <a:rPr lang="en-US" sz="1200"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The Intellectual Disability/Related Disabilities Waiver, also known as the ID/RD Waiver, </a:t>
            </a:r>
            <a:r>
              <a:rPr lang="en-US" sz="1200" kern="1200" dirty="0">
                <a:solidFill>
                  <a:schemeClr val="tx1"/>
                </a:solidFill>
                <a:effectLst/>
                <a:latin typeface="+mn-lt"/>
                <a:ea typeface="+mn-ea"/>
                <a:cs typeface="+mn-cs"/>
              </a:rPr>
              <a:t>serves people with intellectual disabilities and related disabilities who meet the ICF-IID level of care criteria.  There is no age restriction for this waiver.</a:t>
            </a:r>
          </a:p>
          <a:p>
            <a:r>
              <a:rPr lang="en-US" sz="1200"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The Community Supports Waiver, also known as the CS Waiver, </a:t>
            </a:r>
            <a:r>
              <a:rPr lang="en-US" sz="1200" kern="1200" dirty="0">
                <a:solidFill>
                  <a:schemeClr val="tx1"/>
                </a:solidFill>
                <a:effectLst/>
                <a:latin typeface="+mn-lt"/>
                <a:ea typeface="+mn-ea"/>
                <a:cs typeface="+mn-cs"/>
              </a:rPr>
              <a:t>serves people with intellectual disabilities or related disabilities whose waiver service needs will not exceed a certain dollar amount per year, as defined by the CMS-approved waiver document. All participants must meet ICF-IID Level of Care criteria. There is no age restriction for this waiver.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Information on these three (3) waivers listed above will be provided in later modules.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23</a:t>
            </a:fld>
            <a:endParaRPr lang="en-US" dirty="0"/>
          </a:p>
        </p:txBody>
      </p:sp>
    </p:spTree>
    <p:extLst>
      <p:ext uri="{BB962C8B-B14F-4D97-AF65-F5344CB8AC3E}">
        <p14:creationId xmlns:p14="http://schemas.microsoft.com/office/powerpoint/2010/main" val="3766545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waiver case manager is responsible for coordinating services for waiver participants to assure that they have access to a full array of needed waiver and other State Plan services, including appropriate medical, social, educational or other needed services.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do this, a waiver case manager must: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Initiate or conduct the process for determining the individual’s Level of Care,</a:t>
            </a:r>
          </a:p>
          <a:p>
            <a:pPr lvl="0"/>
            <a:r>
              <a:rPr lang="en-US" sz="1200" kern="1200" dirty="0">
                <a:solidFill>
                  <a:schemeClr val="tx1"/>
                </a:solidFill>
                <a:effectLst/>
                <a:latin typeface="+mn-lt"/>
                <a:ea typeface="+mn-ea"/>
                <a:cs typeface="+mn-cs"/>
              </a:rPr>
              <a:t>Conduct assessments and create responsive and appropriate service plans for individuals,</a:t>
            </a:r>
          </a:p>
          <a:p>
            <a:pPr lvl="0"/>
            <a:r>
              <a:rPr lang="en-US" sz="1200" kern="1200" dirty="0">
                <a:solidFill>
                  <a:schemeClr val="tx1"/>
                </a:solidFill>
                <a:effectLst/>
                <a:latin typeface="+mn-lt"/>
                <a:ea typeface="+mn-ea"/>
                <a:cs typeface="+mn-cs"/>
              </a:rPr>
              <a:t>Document the individual’s choice between institutional care or home and community-based services, and</a:t>
            </a:r>
          </a:p>
          <a:p>
            <a:pPr lvl="0"/>
            <a:r>
              <a:rPr lang="en-US" sz="1200" kern="1200" dirty="0">
                <a:solidFill>
                  <a:schemeClr val="tx1"/>
                </a:solidFill>
                <a:effectLst/>
                <a:latin typeface="+mn-lt"/>
                <a:ea typeface="+mn-ea"/>
                <a:cs typeface="+mn-cs"/>
              </a:rPr>
              <a:t>Provide ongoing monitoring of services outlined in the service plan.</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Waiver case managers are responsible for many activities and those will be detailed in later modules.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short, a waiver case manager connects the waiver participants with the services they need to support them living at home or in their community.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24</a:t>
            </a:fld>
            <a:endParaRPr lang="en-US" dirty="0"/>
          </a:p>
        </p:txBody>
      </p:sp>
    </p:spTree>
    <p:extLst>
      <p:ext uri="{BB962C8B-B14F-4D97-AF65-F5344CB8AC3E}">
        <p14:creationId xmlns:p14="http://schemas.microsoft.com/office/powerpoint/2010/main" val="396315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with any professional position, there are expectations that your Supervisor, your employer, SCDDSN, SCDHHS or CMS has of you in this position.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get more direction and training from your Supervisor on expectations, but here are some that you should be aware of.</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First, learn about and know the population you serve!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Professional.  This includes:</a:t>
            </a:r>
          </a:p>
          <a:p>
            <a:pPr lvl="1"/>
            <a:r>
              <a:rPr lang="en-US" sz="1200" kern="1200" dirty="0">
                <a:solidFill>
                  <a:schemeClr val="tx1"/>
                </a:solidFill>
                <a:effectLst/>
                <a:latin typeface="+mn-lt"/>
                <a:ea typeface="+mn-ea"/>
                <a:cs typeface="+mn-cs"/>
              </a:rPr>
              <a:t>-Being responsive to the waiver participants’ needs</a:t>
            </a:r>
          </a:p>
          <a:p>
            <a:pPr lvl="1"/>
            <a:r>
              <a:rPr lang="en-US" sz="1200" kern="1200" dirty="0">
                <a:solidFill>
                  <a:schemeClr val="tx1"/>
                </a:solidFill>
                <a:effectLst/>
                <a:latin typeface="+mn-lt"/>
                <a:ea typeface="+mn-ea"/>
                <a:cs typeface="+mn-cs"/>
              </a:rPr>
              <a:t>-Dressing appropriately when visiting waiver participants</a:t>
            </a:r>
          </a:p>
          <a:p>
            <a:pPr lvl="1"/>
            <a:r>
              <a:rPr lang="en-US" sz="1200" kern="1200" dirty="0">
                <a:solidFill>
                  <a:schemeClr val="tx1"/>
                </a:solidFill>
                <a:effectLst/>
                <a:latin typeface="+mn-lt"/>
                <a:ea typeface="+mn-ea"/>
                <a:cs typeface="+mn-cs"/>
              </a:rPr>
              <a:t>-Being on time for your appointments with waiver participants</a:t>
            </a:r>
          </a:p>
          <a:p>
            <a:pPr lvl="1"/>
            <a:r>
              <a:rPr lang="en-US" sz="1200" kern="1200" dirty="0">
                <a:solidFill>
                  <a:schemeClr val="tx1"/>
                </a:solidFill>
                <a:effectLst/>
                <a:latin typeface="+mn-lt"/>
                <a:ea typeface="+mn-ea"/>
                <a:cs typeface="+mn-cs"/>
              </a:rPr>
              <a:t>-Returning phone calls in a timely manner</a:t>
            </a:r>
          </a:p>
          <a:p>
            <a:pPr lvl="1"/>
            <a:r>
              <a:rPr lang="en-US" sz="1200" kern="1200" dirty="0">
                <a:solidFill>
                  <a:schemeClr val="tx1"/>
                </a:solidFill>
                <a:effectLst/>
                <a:latin typeface="+mn-lt"/>
                <a:ea typeface="+mn-ea"/>
                <a:cs typeface="+mn-cs"/>
              </a:rPr>
              <a:t>-Setting appropriate boundaries with waiver participants and their families</a:t>
            </a:r>
          </a:p>
          <a:p>
            <a:pPr lvl="1"/>
            <a:r>
              <a:rPr lang="en-US" sz="1200" kern="1200" dirty="0">
                <a:solidFill>
                  <a:schemeClr val="tx1"/>
                </a:solidFill>
                <a:effectLst/>
                <a:latin typeface="+mn-lt"/>
                <a:ea typeface="+mn-ea"/>
                <a:cs typeface="+mn-cs"/>
              </a:rPr>
              <a:t>-Following all documentation requirements and </a:t>
            </a:r>
          </a:p>
          <a:p>
            <a:pPr lvl="1"/>
            <a:r>
              <a:rPr lang="en-US" sz="1200" kern="1200" dirty="0">
                <a:solidFill>
                  <a:schemeClr val="tx1"/>
                </a:solidFill>
                <a:effectLst/>
                <a:latin typeface="+mn-lt"/>
                <a:ea typeface="+mn-ea"/>
                <a:cs typeface="+mn-cs"/>
              </a:rPr>
              <a:t>-Keeping up your knowledge base to better perform your duties through training and other self-directed learning</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 what you can – </a:t>
            </a:r>
            <a:r>
              <a:rPr lang="en-US" sz="1200" i="1" kern="1200" dirty="0">
                <a:solidFill>
                  <a:schemeClr val="tx1"/>
                </a:solidFill>
                <a:effectLst/>
                <a:latin typeface="+mn-lt"/>
                <a:ea typeface="+mn-ea"/>
                <a:cs typeface="+mn-cs"/>
              </a:rPr>
              <a:t>and cannot</a:t>
            </a:r>
            <a:r>
              <a:rPr lang="en-US" sz="1200" kern="1200" dirty="0">
                <a:solidFill>
                  <a:schemeClr val="tx1"/>
                </a:solidFill>
                <a:effectLst/>
                <a:latin typeface="+mn-lt"/>
                <a:ea typeface="+mn-ea"/>
                <a:cs typeface="+mn-cs"/>
              </a:rPr>
              <a:t> - do in your role, be able to explain that to waiver participants and know when to say no!</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service in a manner that promotes dignity and respect, health, safety and well-being, individual and family participation, choice control and responsibility, relationships with family and friends and community connections, personal growth and accomplishment, and provide service that is person-centered, responsive, efficient, and accountable.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Finally, understand Medicaid abuse and fraud so you can avoid it or report it.</a:t>
            </a: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expected that you will perform all the duties required of a waiver case manager as outlined in the Waiver Document.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information on that will be in later modules as well as be supplemented by your Supervisor.</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25</a:t>
            </a:fld>
            <a:endParaRPr lang="en-US" dirty="0"/>
          </a:p>
        </p:txBody>
      </p:sp>
    </p:spTree>
    <p:extLst>
      <p:ext uri="{BB962C8B-B14F-4D97-AF65-F5344CB8AC3E}">
        <p14:creationId xmlns:p14="http://schemas.microsoft.com/office/powerpoint/2010/main" val="319558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training encompasses a minimum of nine modules on different subjects that are extremely important in your work as a waiver case manager.  </a:t>
            </a:r>
          </a:p>
          <a:p>
            <a:r>
              <a:rPr lang="en-US" sz="1200" kern="1200" dirty="0">
                <a:solidFill>
                  <a:schemeClr val="tx1"/>
                </a:solidFill>
                <a:effectLst/>
                <a:latin typeface="+mn-lt"/>
                <a:ea typeface="+mn-ea"/>
                <a:cs typeface="+mn-cs"/>
              </a:rPr>
              <a:t>At the end of each training module, you must take a quiz to assess how much you learned on the subject matter of that module. </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dirty="0"/>
          </a:p>
        </p:txBody>
      </p:sp>
    </p:spTree>
    <p:extLst>
      <p:ext uri="{BB962C8B-B14F-4D97-AF65-F5344CB8AC3E}">
        <p14:creationId xmlns:p14="http://schemas.microsoft.com/office/powerpoint/2010/main" val="2811006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must score 80% or better to pass each quiz. </a:t>
            </a:r>
            <a:endParaRPr lang="en-US" b="0" i="0" dirty="0"/>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dirty="0"/>
          </a:p>
        </p:txBody>
      </p:sp>
    </p:spTree>
    <p:extLst>
      <p:ext uri="{BB962C8B-B14F-4D97-AF65-F5344CB8AC3E}">
        <p14:creationId xmlns:p14="http://schemas.microsoft.com/office/powerpoint/2010/main" val="337181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do not pass a quiz, you will need to meet with your Supervisor to discuss your options.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dirty="0"/>
          </a:p>
        </p:txBody>
      </p:sp>
    </p:spTree>
    <p:extLst>
      <p:ext uri="{BB962C8B-B14F-4D97-AF65-F5344CB8AC3E}">
        <p14:creationId xmlns:p14="http://schemas.microsoft.com/office/powerpoint/2010/main" val="51513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you have any questions about the content covered, please write them down to discuss with your Supervisor after you complete the module.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Supervisor is your first and best source of information as you learn about your role as a waiver case manager.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will also be a section on resources later in the training.  It will provide you with information on state resources, and some local ones, to help you do your job serving waiver participants better.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dirty="0"/>
          </a:p>
        </p:txBody>
      </p:sp>
    </p:spTree>
    <p:extLst>
      <p:ext uri="{BB962C8B-B14F-4D97-AF65-F5344CB8AC3E}">
        <p14:creationId xmlns:p14="http://schemas.microsoft.com/office/powerpoint/2010/main" val="427321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Medicaid waiver case manager, you will be working with participants who are eligible for services within a Medicaid Waiver.  However, you may be asking,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“What is Medicaid?”</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dirty="0"/>
          </a:p>
        </p:txBody>
      </p:sp>
    </p:spTree>
    <p:extLst>
      <p:ext uri="{BB962C8B-B14F-4D97-AF65-F5344CB8AC3E}">
        <p14:creationId xmlns:p14="http://schemas.microsoft.com/office/powerpoint/2010/main" val="413076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simple definition of Medicaid 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South Carolina's aid program by which the federal and state governments share the cost of providing medical care for needy persons who have low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Medicaid was created in Title XIX of the Social Security Act.  It is important to note that Medicaid and Medicare are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the same thing.  They are two different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Medicare is a health insurance program for all people age 65 and over or who have received Social Security disability benefits for a minimum of 24 months.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individual can have both Medicare and Medicaid if he or she meets the eligibility requirements for both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waiver case manager, it is important for you to be aware of benefits and/or programs participants are receiving since this could impact how their services are paid for.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dirty="0"/>
          </a:p>
        </p:txBody>
      </p:sp>
    </p:spTree>
    <p:extLst>
      <p:ext uri="{BB962C8B-B14F-4D97-AF65-F5344CB8AC3E}">
        <p14:creationId xmlns:p14="http://schemas.microsoft.com/office/powerpoint/2010/main" val="412290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imagine, the Federal Government has many requirements for states that choose to participate in the Medicaid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each state must have one “Single State Agency” who is responsible for administering or supervising the administration of the Medicaid program.  The South Carolina Department of Health and Human Services (SCDHHS) is that single state agency.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to receive federal dollars, the state is required to have a </a:t>
            </a:r>
            <a:r>
              <a:rPr lang="en-US" sz="1200" i="1" kern="1200" dirty="0">
                <a:solidFill>
                  <a:schemeClr val="tx1"/>
                </a:solidFill>
                <a:effectLst/>
                <a:latin typeface="+mn-lt"/>
                <a:ea typeface="+mn-ea"/>
                <a:cs typeface="+mn-cs"/>
              </a:rPr>
              <a:t>State Plan</a:t>
            </a:r>
            <a:r>
              <a:rPr lang="en-US" sz="1200" kern="1200" dirty="0">
                <a:solidFill>
                  <a:schemeClr val="tx1"/>
                </a:solidFill>
                <a:effectLst/>
                <a:latin typeface="+mn-lt"/>
                <a:ea typeface="+mn-ea"/>
                <a:cs typeface="+mn-cs"/>
              </a:rPr>
              <a:t> that outlines how the state will administer Medicaid to those who qualify, and to have matching state dollars to support the Plan.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state designs its own Medicaid State Plan to best fit and meet the needs of the citizens of that state.  South Carolina’s State Medicaid is called “Healthy Connections”.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Medicaid State Plan outlines the nature and scope of services that are available to those citizens eligible to receive Medicaid.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state determines its own eligibility standards (a person who is eligible for Medicaid in one state may not be eligible in another state), the type, amount, duration and scope of services covered within federal guidelines, services can differ state to state, and the rate of payment for services with CMS approval.</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dirty="0"/>
          </a:p>
        </p:txBody>
      </p:sp>
    </p:spTree>
    <p:extLst>
      <p:ext uri="{BB962C8B-B14F-4D97-AF65-F5344CB8AC3E}">
        <p14:creationId xmlns:p14="http://schemas.microsoft.com/office/powerpoint/2010/main" val="358079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dirty="0"/>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409407"/>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dirty="0"/>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svg"/><Relationship Id="rId11" Type="http://schemas.openxmlformats.org/officeDocument/2006/relationships/image" Target="../media/image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notesSlide" Target="../notesSlides/notesSlide15.xml"/><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https://www.scdhhs.gov/"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42.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2.xml"/><Relationship Id="rId7" Type="http://schemas.openxmlformats.org/officeDocument/2006/relationships/image" Target="../media/image46.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slideLayout" Target="../slideLayouts/slideLayout2.xml"/><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png"/><Relationship Id="rId10" Type="http://schemas.openxmlformats.org/officeDocument/2006/relationships/image" Target="../media/image54.png"/><Relationship Id="rId4" Type="http://schemas.openxmlformats.org/officeDocument/2006/relationships/notesSlide" Target="../notesSlides/notesSlide25.xml"/><Relationship Id="rId9" Type="http://schemas.openxmlformats.org/officeDocument/2006/relationships/image" Target="../media/image53.sv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hyperlink" Target="https://drive.govt.nz/get-your-learner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South Carolina Medicaid Waivers</a:t>
            </a:r>
          </a:p>
        </p:txBody>
      </p:sp>
      <p:sp>
        <p:nvSpPr>
          <p:cNvPr id="2" name="TextBox 1">
            <a:extLst>
              <a:ext uri="{FF2B5EF4-FFF2-40B4-BE49-F238E27FC236}">
                <a16:creationId xmlns:a16="http://schemas.microsoft.com/office/drawing/2014/main" id="{90BA3FDA-09ED-47EA-AA05-81D8F12DD293}"/>
              </a:ext>
            </a:extLst>
          </p:cNvPr>
          <p:cNvSpPr txBox="1"/>
          <p:nvPr/>
        </p:nvSpPr>
        <p:spPr>
          <a:xfrm>
            <a:off x="6497053" y="5935580"/>
            <a:ext cx="2536848" cy="369332"/>
          </a:xfrm>
          <a:prstGeom prst="rect">
            <a:avLst/>
          </a:prstGeom>
          <a:noFill/>
        </p:spPr>
        <p:txBody>
          <a:bodyPr wrap="none" rtlCol="0">
            <a:spAutoFit/>
          </a:bodyPr>
          <a:lstStyle/>
          <a:p>
            <a:r>
              <a:rPr lang="en-US" dirty="0"/>
              <a:t>Version 2.0 (07/01/2022)</a:t>
            </a:r>
          </a:p>
        </p:txBody>
      </p:sp>
      <p:pic>
        <p:nvPicPr>
          <p:cNvPr id="3" name="BC00395E">
            <a:hlinkClick r:id="" action="ppaction://media"/>
            <a:extLst>
              <a:ext uri="{FF2B5EF4-FFF2-40B4-BE49-F238E27FC236}">
                <a16:creationId xmlns:a16="http://schemas.microsoft.com/office/drawing/2014/main" id="{D92515F1-8510-C552-3D08-366A2D20D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8138" y="2460625"/>
            <a:ext cx="609600" cy="609600"/>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Eligibility</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10</a:t>
            </a:fld>
            <a:endParaRPr lang="en-US" dirty="0"/>
          </a:p>
        </p:txBody>
      </p:sp>
      <p:pic>
        <p:nvPicPr>
          <p:cNvPr id="10" name="Content Placeholder 9" descr="Dollar">
            <a:extLst>
              <a:ext uri="{FF2B5EF4-FFF2-40B4-BE49-F238E27FC236}">
                <a16:creationId xmlns:a16="http://schemas.microsoft.com/office/drawing/2014/main" id="{D6B063C7-39BF-4F99-BB9C-ABAFB4643986}"/>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248" y="1460440"/>
            <a:ext cx="1308262" cy="1308262"/>
          </a:xfrm>
          <a:prstGeom prst="rect">
            <a:avLst/>
          </a:prstGeom>
        </p:spPr>
      </p:pic>
      <p:pic>
        <p:nvPicPr>
          <p:cNvPr id="11" name="Graphic 10" descr="Pregnant lady">
            <a:extLst>
              <a:ext uri="{FF2B5EF4-FFF2-40B4-BE49-F238E27FC236}">
                <a16:creationId xmlns:a16="http://schemas.microsoft.com/office/drawing/2014/main" id="{9615972A-7E24-44F9-ADAA-9DB179FB6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088226" y="3802231"/>
            <a:ext cx="1931345" cy="1904239"/>
          </a:xfrm>
          <a:prstGeom prst="rect">
            <a:avLst/>
          </a:prstGeom>
        </p:spPr>
      </p:pic>
      <p:sp>
        <p:nvSpPr>
          <p:cNvPr id="14" name="TextBox 13">
            <a:extLst>
              <a:ext uri="{FF2B5EF4-FFF2-40B4-BE49-F238E27FC236}">
                <a16:creationId xmlns:a16="http://schemas.microsoft.com/office/drawing/2014/main" id="{1F633D71-C752-4785-8A20-0FC91603E152}"/>
              </a:ext>
            </a:extLst>
          </p:cNvPr>
          <p:cNvSpPr txBox="1"/>
          <p:nvPr/>
        </p:nvSpPr>
        <p:spPr>
          <a:xfrm>
            <a:off x="2311955" y="1840862"/>
            <a:ext cx="1027717" cy="707886"/>
          </a:xfrm>
          <a:prstGeom prst="rect">
            <a:avLst/>
          </a:prstGeom>
          <a:noFill/>
        </p:spPr>
        <p:txBody>
          <a:bodyPr wrap="none" rtlCol="0">
            <a:spAutoFit/>
          </a:bodyPr>
          <a:lstStyle/>
          <a:p>
            <a:r>
              <a:rPr lang="en-US" sz="4000" b="1" dirty="0">
                <a:solidFill>
                  <a:srgbClr val="E27500"/>
                </a:solidFill>
              </a:rPr>
              <a:t>U.S.</a:t>
            </a:r>
          </a:p>
        </p:txBody>
      </p:sp>
      <p:sp>
        <p:nvSpPr>
          <p:cNvPr id="15" name="TextBox 14">
            <a:extLst>
              <a:ext uri="{FF2B5EF4-FFF2-40B4-BE49-F238E27FC236}">
                <a16:creationId xmlns:a16="http://schemas.microsoft.com/office/drawing/2014/main" id="{6E15BD61-2F88-4CBC-B824-4027EC33D28A}"/>
              </a:ext>
            </a:extLst>
          </p:cNvPr>
          <p:cNvSpPr txBox="1"/>
          <p:nvPr/>
        </p:nvSpPr>
        <p:spPr>
          <a:xfrm>
            <a:off x="4040510" y="3077376"/>
            <a:ext cx="1061509" cy="646331"/>
          </a:xfrm>
          <a:prstGeom prst="rect">
            <a:avLst/>
          </a:prstGeom>
          <a:noFill/>
        </p:spPr>
        <p:txBody>
          <a:bodyPr wrap="none" rtlCol="0">
            <a:spAutoFit/>
          </a:bodyPr>
          <a:lstStyle/>
          <a:p>
            <a:r>
              <a:rPr lang="en-US" sz="3600" b="1" dirty="0">
                <a:solidFill>
                  <a:srgbClr val="FF0000"/>
                </a:solidFill>
              </a:rPr>
              <a:t>AND</a:t>
            </a:r>
          </a:p>
        </p:txBody>
      </p:sp>
      <p:grpSp>
        <p:nvGrpSpPr>
          <p:cNvPr id="5" name="Group 4">
            <a:extLst>
              <a:ext uri="{FF2B5EF4-FFF2-40B4-BE49-F238E27FC236}">
                <a16:creationId xmlns:a16="http://schemas.microsoft.com/office/drawing/2014/main" id="{78C311D4-AD17-4049-8A16-FAC548C5A011}"/>
              </a:ext>
            </a:extLst>
          </p:cNvPr>
          <p:cNvGrpSpPr/>
          <p:nvPr/>
        </p:nvGrpSpPr>
        <p:grpSpPr>
          <a:xfrm>
            <a:off x="6255560" y="1570340"/>
            <a:ext cx="1836597" cy="978408"/>
            <a:chOff x="6302771" y="1411887"/>
            <a:chExt cx="1836597" cy="978408"/>
          </a:xfrm>
        </p:grpSpPr>
        <p:sp>
          <p:nvSpPr>
            <p:cNvPr id="13" name="Arrow: Down 12">
              <a:extLst>
                <a:ext uri="{FF2B5EF4-FFF2-40B4-BE49-F238E27FC236}">
                  <a16:creationId xmlns:a16="http://schemas.microsoft.com/office/drawing/2014/main" id="{17B13162-92A4-404D-83EC-DB9CF629A322}"/>
                </a:ext>
              </a:extLst>
            </p:cNvPr>
            <p:cNvSpPr/>
            <p:nvPr/>
          </p:nvSpPr>
          <p:spPr>
            <a:xfrm>
              <a:off x="6302771" y="141188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64FF5F0-2579-4A93-A91D-3549286E504A}"/>
                </a:ext>
              </a:extLst>
            </p:cNvPr>
            <p:cNvSpPr txBox="1"/>
            <p:nvPr/>
          </p:nvSpPr>
          <p:spPr>
            <a:xfrm>
              <a:off x="6654794" y="1540199"/>
              <a:ext cx="1484574" cy="646331"/>
            </a:xfrm>
            <a:prstGeom prst="rect">
              <a:avLst/>
            </a:prstGeom>
            <a:noFill/>
          </p:spPr>
          <p:txBody>
            <a:bodyPr wrap="none" rtlCol="0">
              <a:spAutoFit/>
            </a:bodyPr>
            <a:lstStyle/>
            <a:p>
              <a:r>
                <a:rPr lang="en-US" sz="3600" b="1" dirty="0">
                  <a:solidFill>
                    <a:srgbClr val="004875"/>
                  </a:solidFill>
                </a:rPr>
                <a:t>Age 19</a:t>
              </a:r>
            </a:p>
          </p:txBody>
        </p:sp>
      </p:grpSp>
      <p:sp>
        <p:nvSpPr>
          <p:cNvPr id="17" name="TextBox 16">
            <a:extLst>
              <a:ext uri="{FF2B5EF4-FFF2-40B4-BE49-F238E27FC236}">
                <a16:creationId xmlns:a16="http://schemas.microsoft.com/office/drawing/2014/main" id="{F80DC64D-F698-447F-B148-3F922B8B28E2}"/>
              </a:ext>
            </a:extLst>
          </p:cNvPr>
          <p:cNvSpPr txBox="1"/>
          <p:nvPr/>
        </p:nvSpPr>
        <p:spPr>
          <a:xfrm rot="21213466">
            <a:off x="5944274" y="3121736"/>
            <a:ext cx="2048959" cy="584775"/>
          </a:xfrm>
          <a:prstGeom prst="rect">
            <a:avLst/>
          </a:prstGeom>
          <a:noFill/>
        </p:spPr>
        <p:txBody>
          <a:bodyPr wrap="none" rtlCol="0">
            <a:spAutoFit/>
          </a:bodyPr>
          <a:lstStyle/>
          <a:p>
            <a:r>
              <a:rPr lang="en-US" sz="3200" b="1" dirty="0">
                <a:solidFill>
                  <a:srgbClr val="007630"/>
                </a:solidFill>
              </a:rPr>
              <a:t>65 or older</a:t>
            </a:r>
          </a:p>
        </p:txBody>
      </p:sp>
      <p:sp>
        <p:nvSpPr>
          <p:cNvPr id="18" name="TextBox 17">
            <a:extLst>
              <a:ext uri="{FF2B5EF4-FFF2-40B4-BE49-F238E27FC236}">
                <a16:creationId xmlns:a16="http://schemas.microsoft.com/office/drawing/2014/main" id="{68469F2E-0057-4F3D-92BA-DBB11175BD06}"/>
              </a:ext>
            </a:extLst>
          </p:cNvPr>
          <p:cNvSpPr txBox="1"/>
          <p:nvPr/>
        </p:nvSpPr>
        <p:spPr>
          <a:xfrm>
            <a:off x="2505089" y="5609061"/>
            <a:ext cx="4132350" cy="369332"/>
          </a:xfrm>
          <a:prstGeom prst="rect">
            <a:avLst/>
          </a:prstGeom>
          <a:noFill/>
        </p:spPr>
        <p:txBody>
          <a:bodyPr wrap="none" rtlCol="0">
            <a:spAutoFit/>
          </a:bodyPr>
          <a:lstStyle/>
          <a:p>
            <a:r>
              <a:rPr lang="en-US" b="1" dirty="0">
                <a:solidFill>
                  <a:srgbClr val="0033CC"/>
                </a:solidFill>
              </a:rPr>
              <a:t>https://www.scdhhs.gov/Getting-Started</a:t>
            </a:r>
          </a:p>
        </p:txBody>
      </p:sp>
      <p:grpSp>
        <p:nvGrpSpPr>
          <p:cNvPr id="2" name="Group 1">
            <a:extLst>
              <a:ext uri="{FF2B5EF4-FFF2-40B4-BE49-F238E27FC236}">
                <a16:creationId xmlns:a16="http://schemas.microsoft.com/office/drawing/2014/main" id="{1F7AE97A-AB87-4522-B29A-98E3003E0756}"/>
              </a:ext>
            </a:extLst>
          </p:cNvPr>
          <p:cNvGrpSpPr/>
          <p:nvPr/>
        </p:nvGrpSpPr>
        <p:grpSpPr>
          <a:xfrm>
            <a:off x="1390284" y="3118129"/>
            <a:ext cx="1871390" cy="1496974"/>
            <a:chOff x="1074644" y="3301630"/>
            <a:chExt cx="1576348" cy="1282753"/>
          </a:xfrm>
        </p:grpSpPr>
        <p:pic>
          <p:nvPicPr>
            <p:cNvPr id="12" name="Picture 11" descr="A close up of a map&#10;&#10;Description automatically generated">
              <a:extLst>
                <a:ext uri="{FF2B5EF4-FFF2-40B4-BE49-F238E27FC236}">
                  <a16:creationId xmlns:a16="http://schemas.microsoft.com/office/drawing/2014/main" id="{474A1E41-EB1A-4164-966F-07372CFE9438}"/>
                </a:ext>
              </a:extLst>
            </p:cNvPr>
            <p:cNvPicPr>
              <a:picLocks noChangeAspect="1"/>
            </p:cNvPicPr>
            <p:nvPr/>
          </p:nvPicPr>
          <p:blipFill>
            <a:blip r:embed="rId9"/>
            <a:stretch>
              <a:fillRect/>
            </a:stretch>
          </p:blipFill>
          <p:spPr>
            <a:xfrm>
              <a:off x="1074644" y="3301630"/>
              <a:ext cx="1576348" cy="1282753"/>
            </a:xfrm>
            <a:prstGeom prst="rect">
              <a:avLst/>
            </a:prstGeom>
          </p:spPr>
        </p:pic>
        <p:sp>
          <p:nvSpPr>
            <p:cNvPr id="20" name="TextBox 19">
              <a:extLst>
                <a:ext uri="{FF2B5EF4-FFF2-40B4-BE49-F238E27FC236}">
                  <a16:creationId xmlns:a16="http://schemas.microsoft.com/office/drawing/2014/main" id="{2D1D4643-E0FA-492D-9EB5-884EC8C08248}"/>
                </a:ext>
              </a:extLst>
            </p:cNvPr>
            <p:cNvSpPr txBox="1"/>
            <p:nvPr/>
          </p:nvSpPr>
          <p:spPr>
            <a:xfrm>
              <a:off x="1637518" y="3516192"/>
              <a:ext cx="646331" cy="646331"/>
            </a:xfrm>
            <a:prstGeom prst="rect">
              <a:avLst/>
            </a:prstGeom>
            <a:noFill/>
          </p:spPr>
          <p:txBody>
            <a:bodyPr wrap="none" rtlCol="0">
              <a:spAutoFit/>
            </a:bodyPr>
            <a:lstStyle/>
            <a:p>
              <a:r>
                <a:rPr lang="en-US" sz="3600" b="1" dirty="0">
                  <a:solidFill>
                    <a:srgbClr val="004875"/>
                  </a:solidFill>
                </a:rPr>
                <a:t>SC</a:t>
              </a:r>
            </a:p>
          </p:txBody>
        </p:sp>
      </p:grpSp>
      <p:pic>
        <p:nvPicPr>
          <p:cNvPr id="7" name="Recorded Sound">
            <a:hlinkClick r:id="" action="ppaction://media"/>
            <a:extLst>
              <a:ext uri="{FF2B5EF4-FFF2-40B4-BE49-F238E27FC236}">
                <a16:creationId xmlns:a16="http://schemas.microsoft.com/office/drawing/2014/main" id="{6E3B392B-BB06-4E22-A871-65008E6503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6268" y="3894586"/>
            <a:ext cx="609600" cy="609600"/>
          </a:xfrm>
          <a:prstGeom prst="rect">
            <a:avLst/>
          </a:prstGeom>
        </p:spPr>
      </p:pic>
    </p:spTree>
    <p:extLst>
      <p:ext uri="{BB962C8B-B14F-4D97-AF65-F5344CB8AC3E}">
        <p14:creationId xmlns:p14="http://schemas.microsoft.com/office/powerpoint/2010/main" val="1791686181"/>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Waiver?</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11</a:t>
            </a:fld>
            <a:endParaRPr lang="en-US" dirty="0"/>
          </a:p>
        </p:txBody>
      </p:sp>
      <p:sp>
        <p:nvSpPr>
          <p:cNvPr id="8" name="Content Placeholder 7">
            <a:extLst>
              <a:ext uri="{FF2B5EF4-FFF2-40B4-BE49-F238E27FC236}">
                <a16:creationId xmlns:a16="http://schemas.microsoft.com/office/drawing/2014/main" id="{B9B68C9C-27A5-4820-B00F-DA5A3A3A330C}"/>
              </a:ext>
            </a:extLst>
          </p:cNvPr>
          <p:cNvSpPr>
            <a:spLocks noGrp="1"/>
          </p:cNvSpPr>
          <p:nvPr>
            <p:ph idx="1"/>
          </p:nvPr>
        </p:nvSpPr>
        <p:spPr>
          <a:xfrm>
            <a:off x="4995080" y="1652103"/>
            <a:ext cx="3943350" cy="3424506"/>
          </a:xfrm>
        </p:spPr>
        <p:txBody>
          <a:bodyPr>
            <a:normAutofit/>
          </a:bodyPr>
          <a:lstStyle/>
          <a:p>
            <a:pPr marL="0" indent="0" algn="ctr">
              <a:buNone/>
            </a:pPr>
            <a:r>
              <a:rPr lang="en-US" sz="2600" dirty="0"/>
              <a:t>Provides long-term care services to people in their home rather than in an institution.  </a:t>
            </a:r>
          </a:p>
        </p:txBody>
      </p:sp>
      <p:pic>
        <p:nvPicPr>
          <p:cNvPr id="9" name="Picture 8" descr="A person that is standing in the kitchen&#10;&#10;Description automatically generated">
            <a:extLst>
              <a:ext uri="{FF2B5EF4-FFF2-40B4-BE49-F238E27FC236}">
                <a16:creationId xmlns:a16="http://schemas.microsoft.com/office/drawing/2014/main" id="{F5E65CB1-EFDD-44DB-AEA1-D74169040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89" y="1733266"/>
            <a:ext cx="4361000" cy="2906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phic 9" descr="Hospital">
            <a:extLst>
              <a:ext uri="{FF2B5EF4-FFF2-40B4-BE49-F238E27FC236}">
                <a16:creationId xmlns:a16="http://schemas.microsoft.com/office/drawing/2014/main" id="{6E64CA01-5F52-4F74-BB1D-F36EA09982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5966" y="3330156"/>
            <a:ext cx="2351468" cy="2073514"/>
          </a:xfrm>
          <a:prstGeom prst="rect">
            <a:avLst/>
          </a:prstGeom>
        </p:spPr>
      </p:pic>
      <p:pic>
        <p:nvPicPr>
          <p:cNvPr id="2" name="Recorded Sound">
            <a:hlinkClick r:id="" action="ppaction://media"/>
            <a:extLst>
              <a:ext uri="{FF2B5EF4-FFF2-40B4-BE49-F238E27FC236}">
                <a16:creationId xmlns:a16="http://schemas.microsoft.com/office/drawing/2014/main" id="{4A57E7D4-8601-4B0D-B419-B06F587D9C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34263" y="3636588"/>
            <a:ext cx="609600" cy="609600"/>
          </a:xfrm>
          <a:prstGeom prst="rect">
            <a:avLst/>
          </a:prstGeom>
        </p:spPr>
      </p:pic>
    </p:spTree>
    <p:extLst>
      <p:ext uri="{BB962C8B-B14F-4D97-AF65-F5344CB8AC3E}">
        <p14:creationId xmlns:p14="http://schemas.microsoft.com/office/powerpoint/2010/main" val="1871284358"/>
      </p:ext>
    </p:extLst>
  </p:cSld>
  <p:clrMapOvr>
    <a:masterClrMapping/>
  </p:clrMapOvr>
  <mc:AlternateContent xmlns:mc="http://schemas.openxmlformats.org/markup-compatibility/2006" xmlns:p14="http://schemas.microsoft.com/office/powerpoint/2010/main">
    <mc:Choice Requires="p14">
      <p:transition p14:dur="10" advClick="0" advTm="37000"/>
    </mc:Choice>
    <mc:Fallback xmlns="">
      <p:transition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35272" y="1376519"/>
            <a:ext cx="4148066" cy="1800788"/>
          </a:xfrm>
        </p:spPr>
        <p:txBody>
          <a:bodyPr>
            <a:normAutofit/>
          </a:bodyPr>
          <a:lstStyle/>
          <a:p>
            <a:pPr marL="0" indent="0" algn="ctr">
              <a:buNone/>
            </a:pPr>
            <a:r>
              <a:rPr lang="en-US" dirty="0"/>
              <a:t>Intellectual Disability (ID) or </a:t>
            </a:r>
          </a:p>
          <a:p>
            <a:pPr marL="0" indent="0" algn="ctr">
              <a:buNone/>
            </a:pPr>
            <a:r>
              <a:rPr lang="en-US" dirty="0"/>
              <a:t>Related Disabilities (RD)</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Home and Community Based Services (HCBS) Waivers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12</a:t>
            </a:fld>
            <a:endParaRPr lang="en-US" dirty="0"/>
          </a:p>
        </p:txBody>
      </p:sp>
      <p:pic>
        <p:nvPicPr>
          <p:cNvPr id="5" name="Picture 4" descr="A picture containing person, outdoor, transport&#10;&#10;Description automatically generated">
            <a:extLst>
              <a:ext uri="{FF2B5EF4-FFF2-40B4-BE49-F238E27FC236}">
                <a16:creationId xmlns:a16="http://schemas.microsoft.com/office/drawing/2014/main" id="{107C3934-4835-47BB-A880-343E40287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614" y="2775521"/>
            <a:ext cx="2057400" cy="3086099"/>
          </a:xfrm>
          <a:prstGeom prst="rect">
            <a:avLst/>
          </a:prstGeom>
          <a:ln>
            <a:noFill/>
          </a:ln>
          <a:effectLst>
            <a:softEdge rad="112500"/>
          </a:effectLst>
        </p:spPr>
      </p:pic>
      <p:pic>
        <p:nvPicPr>
          <p:cNvPr id="7" name="Picture 6" descr="Two people smiling for the camera&#10;&#10;Description automatically generated">
            <a:extLst>
              <a:ext uri="{FF2B5EF4-FFF2-40B4-BE49-F238E27FC236}">
                <a16:creationId xmlns:a16="http://schemas.microsoft.com/office/drawing/2014/main" id="{785A8345-AD3F-417F-B659-ED72023F605B}"/>
              </a:ext>
            </a:extLst>
          </p:cNvPr>
          <p:cNvPicPr>
            <a:picLocks noChangeAspect="1"/>
          </p:cNvPicPr>
          <p:nvPr/>
        </p:nvPicPr>
        <p:blipFill>
          <a:blip r:embed="rId6"/>
          <a:stretch>
            <a:fillRect/>
          </a:stretch>
        </p:blipFill>
        <p:spPr>
          <a:xfrm rot="21381154">
            <a:off x="518002" y="1131898"/>
            <a:ext cx="3693166" cy="2934968"/>
          </a:xfrm>
          <a:prstGeom prst="ellipse">
            <a:avLst/>
          </a:prstGeom>
          <a:ln>
            <a:noFill/>
          </a:ln>
          <a:effectLst>
            <a:softEdge rad="112500"/>
          </a:effectLst>
        </p:spPr>
      </p:pic>
      <p:sp>
        <p:nvSpPr>
          <p:cNvPr id="9" name="Content Placeholder 1">
            <a:extLst>
              <a:ext uri="{FF2B5EF4-FFF2-40B4-BE49-F238E27FC236}">
                <a16:creationId xmlns:a16="http://schemas.microsoft.com/office/drawing/2014/main" id="{A78FB0DB-0306-4A50-B19E-D994BD686D45}"/>
              </a:ext>
            </a:extLst>
          </p:cNvPr>
          <p:cNvSpPr txBox="1">
            <a:spLocks/>
          </p:cNvSpPr>
          <p:nvPr/>
        </p:nvSpPr>
        <p:spPr>
          <a:xfrm>
            <a:off x="1288207" y="4586257"/>
            <a:ext cx="4723546" cy="1138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Head and Spinal Cord Injury (HASCI)</a:t>
            </a:r>
          </a:p>
          <a:p>
            <a:pPr marL="0" indent="0">
              <a:buFont typeface="Arial" panose="020B0604020202020204" pitchFamily="34" charset="0"/>
              <a:buNone/>
            </a:pPr>
            <a:endParaRPr lang="en-US" dirty="0"/>
          </a:p>
        </p:txBody>
      </p:sp>
      <p:pic>
        <p:nvPicPr>
          <p:cNvPr id="6" name="Recorded Sound">
            <a:hlinkClick r:id="" action="ppaction://media"/>
            <a:extLst>
              <a:ext uri="{FF2B5EF4-FFF2-40B4-BE49-F238E27FC236}">
                <a16:creationId xmlns:a16="http://schemas.microsoft.com/office/drawing/2014/main" id="{9210C082-477A-4FA5-865C-0281499702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6844" y="3321908"/>
            <a:ext cx="609600" cy="609600"/>
          </a:xfrm>
          <a:prstGeom prst="rect">
            <a:avLst/>
          </a:prstGeom>
        </p:spPr>
      </p:pic>
    </p:spTree>
    <p:extLst>
      <p:ext uri="{BB962C8B-B14F-4D97-AF65-F5344CB8AC3E}">
        <p14:creationId xmlns:p14="http://schemas.microsoft.com/office/powerpoint/2010/main" val="3270644738"/>
      </p:ext>
    </p:extLst>
  </p:cSld>
  <p:clrMapOvr>
    <a:masterClrMapping/>
  </p:clrMapOvr>
  <mc:AlternateContent xmlns:mc="http://schemas.openxmlformats.org/markup-compatibility/2006" xmlns:p14="http://schemas.microsoft.com/office/powerpoint/2010/main">
    <mc:Choice Requires="p14">
      <p:transition p14:dur="10" advClick="0" advTm="83000"/>
    </mc:Choice>
    <mc:Fallback xmlns="">
      <p:transition advClick="0"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Prevent/delay institutionalization</a:t>
            </a:r>
          </a:p>
          <a:p>
            <a:pPr marL="0" indent="0">
              <a:buNone/>
            </a:pPr>
            <a:endParaRPr lang="en-US" b="1" dirty="0"/>
          </a:p>
          <a:p>
            <a:pPr marL="0" indent="0">
              <a:buNone/>
            </a:pPr>
            <a:r>
              <a:rPr lang="en-US" b="1" dirty="0"/>
              <a:t>				</a:t>
            </a:r>
            <a:r>
              <a:rPr lang="en-US" b="1" i="1" dirty="0">
                <a:solidFill>
                  <a:srgbClr val="007630"/>
                </a:solidFill>
              </a:rPr>
              <a:t>Receive similar services</a:t>
            </a:r>
          </a:p>
          <a:p>
            <a:pPr marL="0" indent="0">
              <a:buNone/>
            </a:pPr>
            <a:endParaRPr lang="en-US" b="1" i="1" dirty="0"/>
          </a:p>
          <a:p>
            <a:pPr marL="0" indent="0">
              <a:buNone/>
            </a:pPr>
            <a:r>
              <a:rPr lang="en-US" b="1" dirty="0"/>
              <a:t>					      </a:t>
            </a:r>
            <a:r>
              <a:rPr lang="en-US" sz="3600" b="1" dirty="0"/>
              <a:t>CMS</a:t>
            </a:r>
            <a:endParaRPr lang="en-US" b="1" dirty="0"/>
          </a:p>
          <a:p>
            <a:pPr marL="0" indent="0">
              <a:buNone/>
            </a:pPr>
            <a:endParaRPr lang="en-US" b="1" dirty="0"/>
          </a:p>
          <a:p>
            <a:pPr marL="0" indent="0" algn="ctr">
              <a:buNone/>
            </a:pPr>
            <a:r>
              <a:rPr lang="en-US" b="1" dirty="0"/>
              <a:t>				</a:t>
            </a:r>
            <a:r>
              <a:rPr lang="en-US" sz="2400" b="1" i="1" dirty="0">
                <a:solidFill>
                  <a:srgbClr val="007630"/>
                </a:solidFill>
              </a:rPr>
              <a:t>U.S. Department of Health 					       and Human Services</a:t>
            </a:r>
            <a:r>
              <a:rPr lang="en-US" b="1" dirty="0"/>
              <a:t>			</a:t>
            </a:r>
          </a:p>
        </p:txBody>
      </p:sp>
      <p:sp>
        <p:nvSpPr>
          <p:cNvPr id="3" name="Title 2"/>
          <p:cNvSpPr>
            <a:spLocks noGrp="1"/>
          </p:cNvSpPr>
          <p:nvPr>
            <p:ph type="title"/>
          </p:nvPr>
        </p:nvSpPr>
        <p:spPr/>
        <p:txBody>
          <a:bodyPr/>
          <a:lstStyle/>
          <a:p>
            <a:r>
              <a:rPr lang="en-US" dirty="0"/>
              <a:t>HCBS Waiver Services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13</a:t>
            </a:fld>
            <a:endParaRPr lang="en-US" dirty="0"/>
          </a:p>
        </p:txBody>
      </p:sp>
      <p:grpSp>
        <p:nvGrpSpPr>
          <p:cNvPr id="11" name="Group 10">
            <a:extLst>
              <a:ext uri="{FF2B5EF4-FFF2-40B4-BE49-F238E27FC236}">
                <a16:creationId xmlns:a16="http://schemas.microsoft.com/office/drawing/2014/main" id="{43C262FA-9C27-409E-B0EA-2E7DB6C9DAD8}"/>
              </a:ext>
            </a:extLst>
          </p:cNvPr>
          <p:cNvGrpSpPr/>
          <p:nvPr/>
        </p:nvGrpSpPr>
        <p:grpSpPr>
          <a:xfrm>
            <a:off x="1571743" y="2340801"/>
            <a:ext cx="2264967" cy="2334893"/>
            <a:chOff x="3466530" y="3575713"/>
            <a:chExt cx="2019869" cy="1897039"/>
          </a:xfrm>
        </p:grpSpPr>
        <p:sp>
          <p:nvSpPr>
            <p:cNvPr id="5" name="Oval 4">
              <a:extLst>
                <a:ext uri="{FF2B5EF4-FFF2-40B4-BE49-F238E27FC236}">
                  <a16:creationId xmlns:a16="http://schemas.microsoft.com/office/drawing/2014/main" id="{242C16AE-B462-44EF-AEB6-54C25C5953AA}"/>
                </a:ext>
              </a:extLst>
            </p:cNvPr>
            <p:cNvSpPr/>
            <p:nvPr/>
          </p:nvSpPr>
          <p:spPr>
            <a:xfrm>
              <a:off x="3466530" y="3575713"/>
              <a:ext cx="2019869" cy="18970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1EA6450-55B2-416F-B3F8-D5BF9D433B69}"/>
                </a:ext>
              </a:extLst>
            </p:cNvPr>
            <p:cNvSpPr txBox="1"/>
            <p:nvPr/>
          </p:nvSpPr>
          <p:spPr>
            <a:xfrm>
              <a:off x="3862316" y="4201066"/>
              <a:ext cx="1624083" cy="646331"/>
            </a:xfrm>
            <a:prstGeom prst="rect">
              <a:avLst/>
            </a:prstGeom>
            <a:noFill/>
          </p:spPr>
          <p:txBody>
            <a:bodyPr wrap="square" rtlCol="0">
              <a:spAutoFit/>
            </a:bodyPr>
            <a:lstStyle/>
            <a:p>
              <a:r>
                <a:rPr lang="en-US" sz="3600" b="1" dirty="0"/>
                <a:t>24 hrs</a:t>
              </a:r>
            </a:p>
          </p:txBody>
        </p:sp>
        <p:cxnSp>
          <p:nvCxnSpPr>
            <p:cNvPr id="8" name="Straight Connector 7">
              <a:extLst>
                <a:ext uri="{FF2B5EF4-FFF2-40B4-BE49-F238E27FC236}">
                  <a16:creationId xmlns:a16="http://schemas.microsoft.com/office/drawing/2014/main" id="{671F873B-513B-40D2-9466-BE95CC2A21AD}"/>
                </a:ext>
              </a:extLst>
            </p:cNvPr>
            <p:cNvCxnSpPr>
              <a:cxnSpLocks/>
              <a:stCxn id="5" idx="1"/>
              <a:endCxn id="5" idx="5"/>
            </p:cNvCxnSpPr>
            <p:nvPr/>
          </p:nvCxnSpPr>
          <p:spPr>
            <a:xfrm>
              <a:off x="3762333" y="3853528"/>
              <a:ext cx="1428263" cy="1341409"/>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9" name="Recorded Sound">
            <a:hlinkClick r:id="" action="ppaction://media"/>
            <a:extLst>
              <a:ext uri="{FF2B5EF4-FFF2-40B4-BE49-F238E27FC236}">
                <a16:creationId xmlns:a16="http://schemas.microsoft.com/office/drawing/2014/main" id="{16974D23-0F89-4331-808D-1F859BC69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5698" y="3124200"/>
            <a:ext cx="609600" cy="609600"/>
          </a:xfrm>
          <a:prstGeom prst="rect">
            <a:avLst/>
          </a:prstGeom>
        </p:spPr>
      </p:pic>
    </p:spTree>
    <p:extLst>
      <p:ext uri="{BB962C8B-B14F-4D97-AF65-F5344CB8AC3E}">
        <p14:creationId xmlns:p14="http://schemas.microsoft.com/office/powerpoint/2010/main" val="3672297298"/>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Assurances to CMS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14</a:t>
            </a:fld>
            <a:endParaRPr lang="en-US" dirty="0"/>
          </a:p>
        </p:txBody>
      </p:sp>
      <p:graphicFrame>
        <p:nvGraphicFramePr>
          <p:cNvPr id="5" name="Diagram 4">
            <a:extLst>
              <a:ext uri="{FF2B5EF4-FFF2-40B4-BE49-F238E27FC236}">
                <a16:creationId xmlns:a16="http://schemas.microsoft.com/office/drawing/2014/main" id="{32FD340F-5F6A-4626-9C97-1335B558A6ED}"/>
              </a:ext>
            </a:extLst>
          </p:cNvPr>
          <p:cNvGraphicFramePr/>
          <p:nvPr>
            <p:extLst>
              <p:ext uri="{D42A27DB-BD31-4B8C-83A1-F6EECF244321}">
                <p14:modId xmlns:p14="http://schemas.microsoft.com/office/powerpoint/2010/main" val="3285612736"/>
              </p:ext>
            </p:extLst>
          </p:nvPr>
        </p:nvGraphicFramePr>
        <p:xfrm>
          <a:off x="1410335" y="1459941"/>
          <a:ext cx="6323330" cy="41266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46181D70-9A47-49AD-BBD5-2D12591115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01989" y="4203572"/>
            <a:ext cx="609600" cy="609600"/>
          </a:xfrm>
          <a:prstGeom prst="rect">
            <a:avLst/>
          </a:prstGeom>
        </p:spPr>
      </p:pic>
    </p:spTree>
    <p:extLst>
      <p:ext uri="{BB962C8B-B14F-4D97-AF65-F5344CB8AC3E}">
        <p14:creationId xmlns:p14="http://schemas.microsoft.com/office/powerpoint/2010/main" val="3758791347"/>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Assurances to CMS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15</a:t>
            </a:fld>
            <a:endParaRPr lang="en-US" dirty="0"/>
          </a:p>
        </p:txBody>
      </p:sp>
      <p:grpSp>
        <p:nvGrpSpPr>
          <p:cNvPr id="5" name="Group 4">
            <a:extLst>
              <a:ext uri="{FF2B5EF4-FFF2-40B4-BE49-F238E27FC236}">
                <a16:creationId xmlns:a16="http://schemas.microsoft.com/office/drawing/2014/main" id="{190E9C9B-68BF-C468-98DD-FF4D2E0E73CE}"/>
              </a:ext>
            </a:extLst>
          </p:cNvPr>
          <p:cNvGrpSpPr/>
          <p:nvPr/>
        </p:nvGrpSpPr>
        <p:grpSpPr>
          <a:xfrm>
            <a:off x="1289991" y="1035116"/>
            <a:ext cx="6555756" cy="4956201"/>
            <a:chOff x="1289991" y="1172276"/>
            <a:chExt cx="6555756" cy="4956201"/>
          </a:xfrm>
        </p:grpSpPr>
        <p:grpSp>
          <p:nvGrpSpPr>
            <p:cNvPr id="28" name="Group 27">
              <a:extLst>
                <a:ext uri="{FF2B5EF4-FFF2-40B4-BE49-F238E27FC236}">
                  <a16:creationId xmlns:a16="http://schemas.microsoft.com/office/drawing/2014/main" id="{E8CB4A21-060F-429B-A167-7A1E867B0431}"/>
                </a:ext>
              </a:extLst>
            </p:cNvPr>
            <p:cNvGrpSpPr/>
            <p:nvPr/>
          </p:nvGrpSpPr>
          <p:grpSpPr>
            <a:xfrm>
              <a:off x="3292132" y="1172276"/>
              <a:ext cx="2559736" cy="2559736"/>
              <a:chOff x="1206583" y="2512600"/>
              <a:chExt cx="2559736" cy="2559736"/>
            </a:xfrm>
          </p:grpSpPr>
          <p:sp>
            <p:nvSpPr>
              <p:cNvPr id="24" name="Oval 23">
                <a:extLst>
                  <a:ext uri="{FF2B5EF4-FFF2-40B4-BE49-F238E27FC236}">
                    <a16:creationId xmlns:a16="http://schemas.microsoft.com/office/drawing/2014/main" id="{29C844DB-A856-4012-84AF-26D09B31711A}"/>
                  </a:ext>
                </a:extLst>
              </p:cNvPr>
              <p:cNvSpPr/>
              <p:nvPr/>
            </p:nvSpPr>
            <p:spPr>
              <a:xfrm>
                <a:off x="1206583" y="2512600"/>
                <a:ext cx="2559736" cy="2559736"/>
              </a:xfrm>
              <a:prstGeom prst="ellipse">
                <a:avLst/>
              </a:prstGeom>
              <a:solidFill>
                <a:srgbClr val="E27500">
                  <a:alpha val="50000"/>
                </a:srgb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pic>
            <p:nvPicPr>
              <p:cNvPr id="7" name="Graphic 6" descr="Lock">
                <a:extLst>
                  <a:ext uri="{FF2B5EF4-FFF2-40B4-BE49-F238E27FC236}">
                    <a16:creationId xmlns:a16="http://schemas.microsoft.com/office/drawing/2014/main" id="{BA604568-0CAC-43E7-A4B6-151A0740BE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9664" y="3214895"/>
                <a:ext cx="1133574" cy="1133574"/>
              </a:xfrm>
              <a:prstGeom prst="rect">
                <a:avLst/>
              </a:prstGeom>
            </p:spPr>
          </p:pic>
        </p:grpSp>
        <p:grpSp>
          <p:nvGrpSpPr>
            <p:cNvPr id="22" name="Group 21">
              <a:extLst>
                <a:ext uri="{FF2B5EF4-FFF2-40B4-BE49-F238E27FC236}">
                  <a16:creationId xmlns:a16="http://schemas.microsoft.com/office/drawing/2014/main" id="{BF74A7E9-FA1A-463F-8F8F-FF99418E28AC}"/>
                </a:ext>
              </a:extLst>
            </p:cNvPr>
            <p:cNvGrpSpPr/>
            <p:nvPr/>
          </p:nvGrpSpPr>
          <p:grpSpPr>
            <a:xfrm>
              <a:off x="1289991" y="2477367"/>
              <a:ext cx="2559736" cy="2559736"/>
              <a:chOff x="6514913" y="3781682"/>
              <a:chExt cx="2559736" cy="2559736"/>
            </a:xfrm>
          </p:grpSpPr>
          <p:grpSp>
            <p:nvGrpSpPr>
              <p:cNvPr id="14" name="Group 13">
                <a:extLst>
                  <a:ext uri="{FF2B5EF4-FFF2-40B4-BE49-F238E27FC236}">
                    <a16:creationId xmlns:a16="http://schemas.microsoft.com/office/drawing/2014/main" id="{2881D643-9D4D-495A-8BBF-2F9D02E27DE3}"/>
                  </a:ext>
                </a:extLst>
              </p:cNvPr>
              <p:cNvGrpSpPr/>
              <p:nvPr/>
            </p:nvGrpSpPr>
            <p:grpSpPr>
              <a:xfrm>
                <a:off x="6514913" y="3781682"/>
                <a:ext cx="2559736" cy="2559736"/>
                <a:chOff x="0" y="1181800"/>
                <a:chExt cx="2559736" cy="2559736"/>
              </a:xfrm>
            </p:grpSpPr>
            <p:sp>
              <p:nvSpPr>
                <p:cNvPr id="15" name="Oval 14">
                  <a:extLst>
                    <a:ext uri="{FF2B5EF4-FFF2-40B4-BE49-F238E27FC236}">
                      <a16:creationId xmlns:a16="http://schemas.microsoft.com/office/drawing/2014/main" id="{21347129-1996-4337-B624-E40784089718}"/>
                    </a:ext>
                  </a:extLst>
                </p:cNvPr>
                <p:cNvSpPr/>
                <p:nvPr/>
              </p:nvSpPr>
              <p:spPr>
                <a:xfrm>
                  <a:off x="0" y="1181800"/>
                  <a:ext cx="2559736" cy="2559736"/>
                </a:xfrm>
                <a:prstGeom prst="ellipse">
                  <a:avLst/>
                </a:prstGeom>
                <a:solidFill>
                  <a:srgbClr val="E27500">
                    <a:alpha val="50000"/>
                  </a:srgb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6" name="Oval 4">
                  <a:extLst>
                    <a:ext uri="{FF2B5EF4-FFF2-40B4-BE49-F238E27FC236}">
                      <a16:creationId xmlns:a16="http://schemas.microsoft.com/office/drawing/2014/main" id="{5323AA1A-29BB-4496-B184-A30C2EF45399}"/>
                    </a:ext>
                  </a:extLst>
                </p:cNvPr>
                <p:cNvSpPr txBox="1"/>
                <p:nvPr/>
              </p:nvSpPr>
              <p:spPr>
                <a:xfrm>
                  <a:off x="196902" y="1477154"/>
                  <a:ext cx="984514" cy="196902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Qualified Providers</a:t>
                  </a:r>
                </a:p>
              </p:txBody>
            </p:sp>
          </p:grpSp>
          <p:pic>
            <p:nvPicPr>
              <p:cNvPr id="10" name="Graphic 9" descr="Group of women">
                <a:extLst>
                  <a:ext uri="{FF2B5EF4-FFF2-40B4-BE49-F238E27FC236}">
                    <a16:creationId xmlns:a16="http://schemas.microsoft.com/office/drawing/2014/main" id="{262A662C-4537-46E8-A3FF-84C5F51278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94781" y="4658603"/>
                <a:ext cx="827467" cy="827467"/>
              </a:xfrm>
              <a:prstGeom prst="rect">
                <a:avLst/>
              </a:prstGeom>
            </p:spPr>
          </p:pic>
        </p:grpSp>
        <p:grpSp>
          <p:nvGrpSpPr>
            <p:cNvPr id="21" name="Group 20">
              <a:extLst>
                <a:ext uri="{FF2B5EF4-FFF2-40B4-BE49-F238E27FC236}">
                  <a16:creationId xmlns:a16="http://schemas.microsoft.com/office/drawing/2014/main" id="{B9369677-84FE-4A1B-9AE6-294D39AC23B3}"/>
                </a:ext>
              </a:extLst>
            </p:cNvPr>
            <p:cNvGrpSpPr/>
            <p:nvPr/>
          </p:nvGrpSpPr>
          <p:grpSpPr>
            <a:xfrm>
              <a:off x="3253955" y="3568741"/>
              <a:ext cx="2559736" cy="2559736"/>
              <a:chOff x="6416461" y="1141421"/>
              <a:chExt cx="2559736" cy="2559736"/>
            </a:xfrm>
          </p:grpSpPr>
          <p:sp>
            <p:nvSpPr>
              <p:cNvPr id="18" name="Oval 17">
                <a:extLst>
                  <a:ext uri="{FF2B5EF4-FFF2-40B4-BE49-F238E27FC236}">
                    <a16:creationId xmlns:a16="http://schemas.microsoft.com/office/drawing/2014/main" id="{8E12AB9A-5CA1-43E8-85C9-97C1A734C722}"/>
                  </a:ext>
                </a:extLst>
              </p:cNvPr>
              <p:cNvSpPr/>
              <p:nvPr/>
            </p:nvSpPr>
            <p:spPr>
              <a:xfrm>
                <a:off x="6416461" y="1141421"/>
                <a:ext cx="2559736" cy="2559736"/>
              </a:xfrm>
              <a:prstGeom prst="ellipse">
                <a:avLst/>
              </a:prstGeom>
              <a:solidFill>
                <a:srgbClr val="E27500">
                  <a:alpha val="50000"/>
                </a:srgb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grpSp>
            <p:nvGrpSpPr>
              <p:cNvPr id="20" name="Group 19">
                <a:extLst>
                  <a:ext uri="{FF2B5EF4-FFF2-40B4-BE49-F238E27FC236}">
                    <a16:creationId xmlns:a16="http://schemas.microsoft.com/office/drawing/2014/main" id="{9D7B513B-140C-40A4-8659-C4F5D8439D8D}"/>
                  </a:ext>
                </a:extLst>
              </p:cNvPr>
              <p:cNvGrpSpPr/>
              <p:nvPr/>
            </p:nvGrpSpPr>
            <p:grpSpPr>
              <a:xfrm>
                <a:off x="6914226" y="1661417"/>
                <a:ext cx="1564206" cy="1564206"/>
                <a:chOff x="3913169" y="4152373"/>
                <a:chExt cx="1564206" cy="1564206"/>
              </a:xfrm>
            </p:grpSpPr>
            <p:pic>
              <p:nvPicPr>
                <p:cNvPr id="11" name="Graphic 10" descr="Folder">
                  <a:extLst>
                    <a:ext uri="{FF2B5EF4-FFF2-40B4-BE49-F238E27FC236}">
                      <a16:creationId xmlns:a16="http://schemas.microsoft.com/office/drawing/2014/main" id="{B592D710-F4EA-4618-BA72-E5EE92688A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13169" y="4152373"/>
                  <a:ext cx="1564206" cy="1564206"/>
                </a:xfrm>
                <a:prstGeom prst="rect">
                  <a:avLst/>
                </a:prstGeom>
              </p:spPr>
            </p:pic>
            <p:sp>
              <p:nvSpPr>
                <p:cNvPr id="12" name="TextBox 11">
                  <a:extLst>
                    <a:ext uri="{FF2B5EF4-FFF2-40B4-BE49-F238E27FC236}">
                      <a16:creationId xmlns:a16="http://schemas.microsoft.com/office/drawing/2014/main" id="{6ED75D04-D22E-4CF5-847F-B8B53B4DC8BA}"/>
                    </a:ext>
                  </a:extLst>
                </p:cNvPr>
                <p:cNvSpPr txBox="1"/>
                <p:nvPr/>
              </p:nvSpPr>
              <p:spPr>
                <a:xfrm>
                  <a:off x="4261474" y="4658603"/>
                  <a:ext cx="904415" cy="646331"/>
                </a:xfrm>
                <a:prstGeom prst="rect">
                  <a:avLst/>
                </a:prstGeom>
                <a:noFill/>
              </p:spPr>
              <p:txBody>
                <a:bodyPr wrap="none" rtlCol="0">
                  <a:spAutoFit/>
                </a:bodyPr>
                <a:lstStyle/>
                <a:p>
                  <a:r>
                    <a:rPr lang="en-US" b="1" dirty="0">
                      <a:solidFill>
                        <a:schemeClr val="bg1"/>
                      </a:solidFill>
                    </a:rPr>
                    <a:t>Plan of </a:t>
                  </a:r>
                </a:p>
                <a:p>
                  <a:r>
                    <a:rPr lang="en-US" b="1" dirty="0">
                      <a:solidFill>
                        <a:schemeClr val="bg1"/>
                      </a:solidFill>
                    </a:rPr>
                    <a:t>service</a:t>
                  </a:r>
                </a:p>
              </p:txBody>
            </p:sp>
          </p:grpSp>
        </p:grpSp>
        <p:grpSp>
          <p:nvGrpSpPr>
            <p:cNvPr id="35" name="Group 34">
              <a:extLst>
                <a:ext uri="{FF2B5EF4-FFF2-40B4-BE49-F238E27FC236}">
                  <a16:creationId xmlns:a16="http://schemas.microsoft.com/office/drawing/2014/main" id="{69F0ADEA-B6A5-461B-B680-2C1B0B9E8980}"/>
                </a:ext>
              </a:extLst>
            </p:cNvPr>
            <p:cNvGrpSpPr/>
            <p:nvPr/>
          </p:nvGrpSpPr>
          <p:grpSpPr>
            <a:xfrm>
              <a:off x="5286011" y="2477367"/>
              <a:ext cx="2559736" cy="2559736"/>
              <a:chOff x="0" y="1181800"/>
              <a:chExt cx="2559736" cy="2559736"/>
            </a:xfrm>
          </p:grpSpPr>
          <p:sp>
            <p:nvSpPr>
              <p:cNvPr id="37" name="Oval 36">
                <a:extLst>
                  <a:ext uri="{FF2B5EF4-FFF2-40B4-BE49-F238E27FC236}">
                    <a16:creationId xmlns:a16="http://schemas.microsoft.com/office/drawing/2014/main" id="{22EC06A3-06E0-4DD0-B022-D6B7C58BFE45}"/>
                  </a:ext>
                </a:extLst>
              </p:cNvPr>
              <p:cNvSpPr/>
              <p:nvPr/>
            </p:nvSpPr>
            <p:spPr>
              <a:xfrm>
                <a:off x="0" y="1181800"/>
                <a:ext cx="2559736" cy="2559736"/>
              </a:xfrm>
              <a:prstGeom prst="ellipse">
                <a:avLst/>
              </a:prstGeom>
              <a:solidFill>
                <a:srgbClr val="E27500">
                  <a:alpha val="50000"/>
                </a:srgb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38" name="Oval 4">
                <a:extLst>
                  <a:ext uri="{FF2B5EF4-FFF2-40B4-BE49-F238E27FC236}">
                    <a16:creationId xmlns:a16="http://schemas.microsoft.com/office/drawing/2014/main" id="{2E87E213-BE57-4A33-AFBC-03C96D664D2E}"/>
                  </a:ext>
                </a:extLst>
              </p:cNvPr>
              <p:cNvSpPr txBox="1"/>
              <p:nvPr/>
            </p:nvSpPr>
            <p:spPr>
              <a:xfrm>
                <a:off x="1377543" y="1504222"/>
                <a:ext cx="984514" cy="196902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3600" b="1" kern="1200" dirty="0">
                    <a:solidFill>
                      <a:schemeClr val="bg1"/>
                    </a:solidFill>
                  </a:rPr>
                  <a:t>LOC</a:t>
                </a:r>
              </a:p>
            </p:txBody>
          </p:sp>
        </p:grpSp>
      </p:grpSp>
      <p:pic>
        <p:nvPicPr>
          <p:cNvPr id="2" name="Recorded Sound">
            <a:hlinkClick r:id="" action="ppaction://media"/>
            <a:extLst>
              <a:ext uri="{FF2B5EF4-FFF2-40B4-BE49-F238E27FC236}">
                <a16:creationId xmlns:a16="http://schemas.microsoft.com/office/drawing/2014/main" id="{AD3800CE-9861-4B20-AFE1-AE23D6CA51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3488" y="2136558"/>
            <a:ext cx="609600" cy="609600"/>
          </a:xfrm>
          <a:prstGeom prst="rect">
            <a:avLst/>
          </a:prstGeom>
        </p:spPr>
      </p:pic>
    </p:spTree>
    <p:extLst>
      <p:ext uri="{BB962C8B-B14F-4D97-AF65-F5344CB8AC3E}">
        <p14:creationId xmlns:p14="http://schemas.microsoft.com/office/powerpoint/2010/main" val="3705731927"/>
      </p:ext>
    </p:extLst>
  </p:cSld>
  <p:clrMapOvr>
    <a:masterClrMapping/>
  </p:clrMapOvr>
  <mc:AlternateContent xmlns:mc="http://schemas.openxmlformats.org/markup-compatibility/2006" xmlns:p14="http://schemas.microsoft.com/office/powerpoint/2010/main">
    <mc:Choice Requires="p14">
      <p:transition p14:dur="10" advClick="0" advTm="38000"/>
    </mc:Choice>
    <mc:Fallback xmlns="">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ouse">
            <a:extLst>
              <a:ext uri="{FF2B5EF4-FFF2-40B4-BE49-F238E27FC236}">
                <a16:creationId xmlns:a16="http://schemas.microsoft.com/office/drawing/2014/main" id="{84652CCD-1EF2-4D64-A63C-C2A10D873B14}"/>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1516329" y="1906986"/>
            <a:ext cx="1655910" cy="1655910"/>
          </a:xfrm>
        </p:spPr>
      </p:pic>
      <p:sp>
        <p:nvSpPr>
          <p:cNvPr id="3" name="Title 2"/>
          <p:cNvSpPr>
            <a:spLocks noGrp="1"/>
          </p:cNvSpPr>
          <p:nvPr>
            <p:ph type="title"/>
          </p:nvPr>
        </p:nvSpPr>
        <p:spPr/>
        <p:txBody>
          <a:bodyPr/>
          <a:lstStyle/>
          <a:p>
            <a:r>
              <a:rPr lang="en-US" dirty="0"/>
              <a:t>Why is a Waiver Important?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16</a:t>
            </a:fld>
            <a:endParaRPr lang="en-US" dirty="0"/>
          </a:p>
        </p:txBody>
      </p:sp>
      <p:pic>
        <p:nvPicPr>
          <p:cNvPr id="8" name="Graphic 7" descr="Hospital">
            <a:extLst>
              <a:ext uri="{FF2B5EF4-FFF2-40B4-BE49-F238E27FC236}">
                <a16:creationId xmlns:a16="http://schemas.microsoft.com/office/drawing/2014/main" id="{338A57D1-7E80-4F75-9C91-F702A32519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2141" y="1792686"/>
            <a:ext cx="1884509" cy="1884509"/>
          </a:xfrm>
          <a:prstGeom prst="rect">
            <a:avLst/>
          </a:prstGeom>
        </p:spPr>
      </p:pic>
      <p:sp>
        <p:nvSpPr>
          <p:cNvPr id="9" name="TextBox 8">
            <a:extLst>
              <a:ext uri="{FF2B5EF4-FFF2-40B4-BE49-F238E27FC236}">
                <a16:creationId xmlns:a16="http://schemas.microsoft.com/office/drawing/2014/main" id="{B075A9A6-E6D1-485F-B839-73310830E3F3}"/>
              </a:ext>
            </a:extLst>
          </p:cNvPr>
          <p:cNvSpPr txBox="1"/>
          <p:nvPr/>
        </p:nvSpPr>
        <p:spPr>
          <a:xfrm>
            <a:off x="4149378" y="2635631"/>
            <a:ext cx="766685" cy="707886"/>
          </a:xfrm>
          <a:prstGeom prst="rect">
            <a:avLst/>
          </a:prstGeom>
          <a:noFill/>
        </p:spPr>
        <p:txBody>
          <a:bodyPr wrap="none" rtlCol="0">
            <a:spAutoFit/>
          </a:bodyPr>
          <a:lstStyle/>
          <a:p>
            <a:r>
              <a:rPr lang="en-US" sz="4000" b="1" dirty="0">
                <a:solidFill>
                  <a:srgbClr val="004875"/>
                </a:solidFill>
              </a:rPr>
              <a:t>vs.</a:t>
            </a:r>
          </a:p>
        </p:txBody>
      </p:sp>
      <p:sp>
        <p:nvSpPr>
          <p:cNvPr id="10" name="Content Placeholder 1">
            <a:extLst>
              <a:ext uri="{FF2B5EF4-FFF2-40B4-BE49-F238E27FC236}">
                <a16:creationId xmlns:a16="http://schemas.microsoft.com/office/drawing/2014/main" id="{5C7226A3-9B35-402A-A240-B5AC5F212B48}"/>
              </a:ext>
            </a:extLst>
          </p:cNvPr>
          <p:cNvSpPr txBox="1">
            <a:spLocks/>
          </p:cNvSpPr>
          <p:nvPr/>
        </p:nvSpPr>
        <p:spPr>
          <a:xfrm>
            <a:off x="384653" y="1173428"/>
            <a:ext cx="8459669" cy="1800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 can make my own choices</a:t>
            </a:r>
          </a:p>
          <a:p>
            <a:pPr marL="0" indent="0">
              <a:buFont typeface="Arial" panose="020B0604020202020204" pitchFamily="34" charset="0"/>
              <a:buNone/>
            </a:pPr>
            <a:endParaRPr lang="en-US" dirty="0"/>
          </a:p>
        </p:txBody>
      </p:sp>
      <p:sp>
        <p:nvSpPr>
          <p:cNvPr id="11" name="TextBox 10">
            <a:extLst>
              <a:ext uri="{FF2B5EF4-FFF2-40B4-BE49-F238E27FC236}">
                <a16:creationId xmlns:a16="http://schemas.microsoft.com/office/drawing/2014/main" id="{289D39E1-F7F5-465F-B9FC-3F77736ED20E}"/>
              </a:ext>
            </a:extLst>
          </p:cNvPr>
          <p:cNvSpPr txBox="1"/>
          <p:nvPr/>
        </p:nvSpPr>
        <p:spPr>
          <a:xfrm rot="21313133">
            <a:off x="892861" y="4134153"/>
            <a:ext cx="3299301" cy="584775"/>
          </a:xfrm>
          <a:prstGeom prst="rect">
            <a:avLst/>
          </a:prstGeom>
          <a:noFill/>
        </p:spPr>
        <p:txBody>
          <a:bodyPr wrap="none" rtlCol="0">
            <a:spAutoFit/>
          </a:bodyPr>
          <a:lstStyle/>
          <a:p>
            <a:r>
              <a:rPr lang="en-US" sz="3200" b="1" dirty="0">
                <a:solidFill>
                  <a:srgbClr val="004875"/>
                </a:solidFill>
              </a:rPr>
              <a:t>Approved services</a:t>
            </a:r>
          </a:p>
        </p:txBody>
      </p:sp>
      <p:sp>
        <p:nvSpPr>
          <p:cNvPr id="12" name="TextBox 11">
            <a:extLst>
              <a:ext uri="{FF2B5EF4-FFF2-40B4-BE49-F238E27FC236}">
                <a16:creationId xmlns:a16="http://schemas.microsoft.com/office/drawing/2014/main" id="{5515D299-B5D6-41BD-A344-662A822C899F}"/>
              </a:ext>
            </a:extLst>
          </p:cNvPr>
          <p:cNvSpPr txBox="1"/>
          <p:nvPr/>
        </p:nvSpPr>
        <p:spPr>
          <a:xfrm>
            <a:off x="3635445" y="4582299"/>
            <a:ext cx="1993110" cy="707886"/>
          </a:xfrm>
          <a:prstGeom prst="rect">
            <a:avLst/>
          </a:prstGeom>
          <a:noFill/>
        </p:spPr>
        <p:txBody>
          <a:bodyPr wrap="none" rtlCol="0">
            <a:spAutoFit/>
          </a:bodyPr>
          <a:lstStyle/>
          <a:p>
            <a:r>
              <a:rPr lang="en-US" sz="4000" b="1" dirty="0">
                <a:solidFill>
                  <a:srgbClr val="004875"/>
                </a:solidFill>
              </a:rPr>
              <a:t>Provider</a:t>
            </a:r>
          </a:p>
        </p:txBody>
      </p:sp>
      <p:pic>
        <p:nvPicPr>
          <p:cNvPr id="16" name="Picture 15" descr="A group of people posing for the camera&#10;&#10;Description automatically generated">
            <a:extLst>
              <a:ext uri="{FF2B5EF4-FFF2-40B4-BE49-F238E27FC236}">
                <a16:creationId xmlns:a16="http://schemas.microsoft.com/office/drawing/2014/main" id="{28402047-ED82-450D-B92A-DBEC2E5794F7}"/>
              </a:ext>
            </a:extLst>
          </p:cNvPr>
          <p:cNvPicPr>
            <a:picLocks noChangeAspect="1"/>
          </p:cNvPicPr>
          <p:nvPr/>
        </p:nvPicPr>
        <p:blipFill>
          <a:blip r:embed="rId9"/>
          <a:stretch>
            <a:fillRect/>
          </a:stretch>
        </p:blipFill>
        <p:spPr>
          <a:xfrm rot="556435">
            <a:off x="5867879" y="3883783"/>
            <a:ext cx="2521891" cy="18007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corded Sound">
            <a:hlinkClick r:id="" action="ppaction://media"/>
            <a:extLst>
              <a:ext uri="{FF2B5EF4-FFF2-40B4-BE49-F238E27FC236}">
                <a16:creationId xmlns:a16="http://schemas.microsoft.com/office/drawing/2014/main" id="{E145C6CF-4E2A-4E39-8459-8A24CBD7256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65716" y="3564389"/>
            <a:ext cx="609600" cy="609600"/>
          </a:xfrm>
          <a:prstGeom prst="rect">
            <a:avLst/>
          </a:prstGeom>
        </p:spPr>
      </p:pic>
    </p:spTree>
    <p:extLst>
      <p:ext uri="{BB962C8B-B14F-4D97-AF65-F5344CB8AC3E}">
        <p14:creationId xmlns:p14="http://schemas.microsoft.com/office/powerpoint/2010/main" val="4153261194"/>
      </p:ext>
    </p:extLst>
  </p:cSld>
  <p:clrMapOvr>
    <a:masterClrMapping/>
  </p:clrMapOvr>
  <mc:AlternateContent xmlns:mc="http://schemas.openxmlformats.org/markup-compatibility/2006" xmlns:p14="http://schemas.microsoft.com/office/powerpoint/2010/main">
    <mc:Choice Requires="p14">
      <p:transition p14:dur="10" advClick="0" advTm="38000"/>
    </mc:Choice>
    <mc:Fallback xmlns="">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black sign with white text&#10;&#10;Description automatically generated">
            <a:extLst>
              <a:ext uri="{FF2B5EF4-FFF2-40B4-BE49-F238E27FC236}">
                <a16:creationId xmlns:a16="http://schemas.microsoft.com/office/drawing/2014/main" id="{39ACCF50-078A-404B-B826-A74E1A685972}"/>
              </a:ext>
            </a:extLst>
          </p:cNvPr>
          <p:cNvPicPr>
            <a:picLocks noGrp="1" noChangeAspect="1"/>
          </p:cNvPicPr>
          <p:nvPr>
            <p:ph idx="1"/>
          </p:nvPr>
        </p:nvPicPr>
        <p:blipFill>
          <a:blip r:embed="rId5"/>
          <a:stretch>
            <a:fillRect/>
          </a:stretch>
        </p:blipFill>
        <p:spPr>
          <a:xfrm>
            <a:off x="2086820" y="1572232"/>
            <a:ext cx="4970360" cy="983991"/>
          </a:xfrm>
        </p:spPr>
      </p:pic>
      <p:sp>
        <p:nvSpPr>
          <p:cNvPr id="3" name="Title 2"/>
          <p:cNvSpPr>
            <a:spLocks noGrp="1"/>
          </p:cNvSpPr>
          <p:nvPr>
            <p:ph type="title"/>
          </p:nvPr>
        </p:nvSpPr>
        <p:spPr/>
        <p:txBody>
          <a:bodyPr/>
          <a:lstStyle/>
          <a:p>
            <a:r>
              <a:rPr lang="en-US" dirty="0"/>
              <a:t>Who Operates Medicaid HCBS Waivers?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17</a:t>
            </a:fld>
            <a:endParaRPr lang="en-US" dirty="0"/>
          </a:p>
        </p:txBody>
      </p:sp>
      <p:pic>
        <p:nvPicPr>
          <p:cNvPr id="8" name="Picture 7" descr="A close up of a logo&#10;&#10;Description automatically generated">
            <a:extLst>
              <a:ext uri="{FF2B5EF4-FFF2-40B4-BE49-F238E27FC236}">
                <a16:creationId xmlns:a16="http://schemas.microsoft.com/office/drawing/2014/main" id="{3BFBF293-6D6D-46B1-9251-C7ACC5503672}"/>
              </a:ext>
            </a:extLst>
          </p:cNvPr>
          <p:cNvPicPr>
            <a:picLocks noChangeAspect="1"/>
          </p:cNvPicPr>
          <p:nvPr/>
        </p:nvPicPr>
        <p:blipFill rotWithShape="1">
          <a:blip r:embed="rId6"/>
          <a:srcRect t="22486" b="29691"/>
          <a:stretch/>
        </p:blipFill>
        <p:spPr>
          <a:xfrm>
            <a:off x="2522245" y="3799722"/>
            <a:ext cx="4099510" cy="137395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 name="Recorded Sound">
            <a:hlinkClick r:id="" action="ppaction://media"/>
            <a:extLst>
              <a:ext uri="{FF2B5EF4-FFF2-40B4-BE49-F238E27FC236}">
                <a16:creationId xmlns:a16="http://schemas.microsoft.com/office/drawing/2014/main" id="{6F3C3CDA-70D2-4E6F-AFBE-9C8FE0B4D9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5781" y="3284857"/>
            <a:ext cx="609600" cy="609600"/>
          </a:xfrm>
          <a:prstGeom prst="rect">
            <a:avLst/>
          </a:prstGeom>
        </p:spPr>
      </p:pic>
    </p:spTree>
    <p:extLst>
      <p:ext uri="{BB962C8B-B14F-4D97-AF65-F5344CB8AC3E}">
        <p14:creationId xmlns:p14="http://schemas.microsoft.com/office/powerpoint/2010/main" val="1277815675"/>
      </p:ext>
    </p:extLst>
  </p:cSld>
  <p:clrMapOvr>
    <a:masterClrMapping/>
  </p:clrMapOvr>
  <mc:AlternateContent xmlns:mc="http://schemas.openxmlformats.org/markup-compatibility/2006" xmlns:p14="http://schemas.microsoft.com/office/powerpoint/2010/main">
    <mc:Choice Requires="p14">
      <p:transition p14:dur="10" advClick="0" advTm="54000"/>
    </mc:Choice>
    <mc:Fallback xmlns="">
      <p:transition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8645" y="1535576"/>
            <a:ext cx="7966710" cy="4820774"/>
          </a:xfrm>
        </p:spPr>
        <p:txBody>
          <a:bodyPr>
            <a:normAutofit lnSpcReduction="10000"/>
          </a:bodyPr>
          <a:lstStyle/>
          <a:p>
            <a:pPr marL="0" indent="0" algn="ctr">
              <a:buNone/>
            </a:pPr>
            <a:r>
              <a:rPr lang="en-US" sz="3200" b="1" dirty="0"/>
              <a:t>Long Term Living (LTL)</a:t>
            </a:r>
          </a:p>
          <a:p>
            <a:pPr marL="0" indent="0" algn="ctr">
              <a:buNone/>
            </a:pPr>
            <a:endParaRPr lang="en-US" dirty="0"/>
          </a:p>
          <a:p>
            <a:pPr marL="0" indent="0" algn="ctr">
              <a:lnSpc>
                <a:spcPct val="150000"/>
              </a:lnSpc>
              <a:buNone/>
            </a:pPr>
            <a:r>
              <a:rPr lang="en-US" dirty="0">
                <a:solidFill>
                  <a:srgbClr val="007630"/>
                </a:solidFill>
              </a:rPr>
              <a:t>HIV/AIDS</a:t>
            </a:r>
          </a:p>
          <a:p>
            <a:pPr marL="0" indent="0" algn="ctr">
              <a:lnSpc>
                <a:spcPct val="150000"/>
              </a:lnSpc>
              <a:buNone/>
            </a:pPr>
            <a:r>
              <a:rPr lang="en-US" dirty="0"/>
              <a:t>Mechanical Ventilator Dependent </a:t>
            </a:r>
            <a:r>
              <a:rPr lang="en-US" b="1" dirty="0"/>
              <a:t>(VENT) </a:t>
            </a:r>
          </a:p>
          <a:p>
            <a:pPr marL="0" indent="0" algn="ctr">
              <a:lnSpc>
                <a:spcPct val="150000"/>
              </a:lnSpc>
              <a:buNone/>
            </a:pPr>
            <a:r>
              <a:rPr lang="en-US" dirty="0">
                <a:solidFill>
                  <a:srgbClr val="007630"/>
                </a:solidFill>
              </a:rPr>
              <a:t>Community Choices </a:t>
            </a:r>
            <a:r>
              <a:rPr lang="en-US" b="1" dirty="0">
                <a:solidFill>
                  <a:srgbClr val="007630"/>
                </a:solidFill>
              </a:rPr>
              <a:t>(CC)</a:t>
            </a:r>
          </a:p>
          <a:p>
            <a:pPr marL="0" indent="0" algn="ctr">
              <a:lnSpc>
                <a:spcPct val="150000"/>
              </a:lnSpc>
              <a:buNone/>
            </a:pPr>
            <a:r>
              <a:rPr lang="en-US" dirty="0"/>
              <a:t>Medically Complex Children </a:t>
            </a:r>
            <a:r>
              <a:rPr lang="en-US" b="1" dirty="0"/>
              <a:t>(MCC)</a:t>
            </a:r>
          </a:p>
          <a:p>
            <a:pPr marL="0" indent="0" algn="ctr">
              <a:lnSpc>
                <a:spcPct val="150000"/>
              </a:lnSpc>
              <a:buNone/>
            </a:pPr>
            <a:r>
              <a:rPr lang="en-US" dirty="0">
                <a:solidFill>
                  <a:srgbClr val="007630"/>
                </a:solidFill>
              </a:rPr>
              <a:t>Palmetto Coordinated System of Care </a:t>
            </a:r>
            <a:r>
              <a:rPr lang="en-US" b="1" dirty="0">
                <a:solidFill>
                  <a:srgbClr val="007630"/>
                </a:solidFill>
              </a:rPr>
              <a:t>(PCSC)</a:t>
            </a:r>
          </a:p>
          <a:p>
            <a:pPr marL="0" indent="0" algn="ctr">
              <a:lnSpc>
                <a:spcPct val="150000"/>
              </a:lnSpc>
              <a:buNone/>
            </a:pPr>
            <a:endParaRPr lang="en-US" b="1" dirty="0"/>
          </a:p>
        </p:txBody>
      </p:sp>
      <p:sp>
        <p:nvSpPr>
          <p:cNvPr id="3" name="Title 2"/>
          <p:cNvSpPr>
            <a:spLocks noGrp="1"/>
          </p:cNvSpPr>
          <p:nvPr>
            <p:ph type="title"/>
          </p:nvPr>
        </p:nvSpPr>
        <p:spPr/>
        <p:txBody>
          <a:bodyPr/>
          <a:lstStyle/>
          <a:p>
            <a:r>
              <a:rPr lang="en-US" dirty="0"/>
              <a:t>Overview of South Carolina Waivers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18</a:t>
            </a:fld>
            <a:endParaRPr lang="en-US" dirty="0"/>
          </a:p>
        </p:txBody>
      </p:sp>
      <p:pic>
        <p:nvPicPr>
          <p:cNvPr id="5" name="D1075224">
            <a:hlinkClick r:id="" action="ppaction://media"/>
            <a:extLst>
              <a:ext uri="{FF2B5EF4-FFF2-40B4-BE49-F238E27FC236}">
                <a16:creationId xmlns:a16="http://schemas.microsoft.com/office/drawing/2014/main" id="{688C4E2F-2E74-BC9E-E43D-AC34C95BCF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38672" y="2819400"/>
            <a:ext cx="1143000" cy="1143000"/>
          </a:xfrm>
          <a:prstGeom prst="rect">
            <a:avLst/>
          </a:prstGeom>
        </p:spPr>
      </p:pic>
    </p:spTree>
    <p:extLst>
      <p:ext uri="{BB962C8B-B14F-4D97-AF65-F5344CB8AC3E}">
        <p14:creationId xmlns:p14="http://schemas.microsoft.com/office/powerpoint/2010/main" val="801367942"/>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25896" y="1698837"/>
            <a:ext cx="5292208" cy="2385672"/>
          </a:xfrm>
        </p:spPr>
        <p:txBody>
          <a:bodyPr>
            <a:normAutofit fontScale="92500"/>
          </a:bodyPr>
          <a:lstStyle/>
          <a:p>
            <a:pPr marL="0" indent="0">
              <a:lnSpc>
                <a:spcPct val="150000"/>
              </a:lnSpc>
              <a:buNone/>
            </a:pPr>
            <a:r>
              <a:rPr lang="en-US" sz="2000" dirty="0"/>
              <a:t>Head and Spinal Cord Injury </a:t>
            </a:r>
            <a:r>
              <a:rPr lang="en-US" sz="2000" b="1" dirty="0"/>
              <a:t>(HASCI)</a:t>
            </a:r>
          </a:p>
          <a:p>
            <a:pPr marL="0" indent="0">
              <a:lnSpc>
                <a:spcPct val="150000"/>
              </a:lnSpc>
              <a:buNone/>
            </a:pPr>
            <a:r>
              <a:rPr lang="en-US" sz="2000" dirty="0"/>
              <a:t>Intellectual Disability/Related  Disabilities </a:t>
            </a:r>
            <a:r>
              <a:rPr lang="en-US" sz="2000" b="1" dirty="0"/>
              <a:t>(ID/RD)</a:t>
            </a:r>
          </a:p>
          <a:p>
            <a:pPr marL="0" indent="0">
              <a:lnSpc>
                <a:spcPct val="150000"/>
              </a:lnSpc>
              <a:buNone/>
            </a:pPr>
            <a:r>
              <a:rPr lang="en-US" sz="2000" dirty="0"/>
              <a:t>Community Supports </a:t>
            </a:r>
            <a:r>
              <a:rPr lang="en-US" sz="2000" b="1" dirty="0"/>
              <a:t>(CS)</a:t>
            </a:r>
          </a:p>
          <a:p>
            <a:pPr marL="0" indent="0" algn="r">
              <a:lnSpc>
                <a:spcPct val="150000"/>
              </a:lnSpc>
              <a:buNone/>
            </a:pPr>
            <a:r>
              <a:rPr lang="en-US" sz="1600" i="1" dirty="0">
                <a:hlinkClick r:id="rId5"/>
              </a:rPr>
              <a:t>https://www.scdhhs.gov</a:t>
            </a:r>
            <a:endParaRPr lang="en-US" sz="1600" i="1" dirty="0"/>
          </a:p>
          <a:p>
            <a:pPr marL="0" indent="0">
              <a:buNone/>
            </a:pPr>
            <a:endParaRPr lang="en-US" dirty="0"/>
          </a:p>
        </p:txBody>
      </p:sp>
      <p:sp>
        <p:nvSpPr>
          <p:cNvPr id="3" name="Title 2"/>
          <p:cNvSpPr>
            <a:spLocks noGrp="1"/>
          </p:cNvSpPr>
          <p:nvPr>
            <p:ph type="title"/>
          </p:nvPr>
        </p:nvSpPr>
        <p:spPr/>
        <p:txBody>
          <a:bodyPr/>
          <a:lstStyle/>
          <a:p>
            <a:r>
              <a:rPr lang="en-US" dirty="0"/>
              <a:t>Waivers Operated by SCDDSN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19</a:t>
            </a:fld>
            <a:endParaRPr lang="en-US" dirty="0"/>
          </a:p>
        </p:txBody>
      </p:sp>
      <p:sp>
        <p:nvSpPr>
          <p:cNvPr id="7" name="Graphic 4" descr="Advertising">
            <a:extLst>
              <a:ext uri="{FF2B5EF4-FFF2-40B4-BE49-F238E27FC236}">
                <a16:creationId xmlns:a16="http://schemas.microsoft.com/office/drawing/2014/main" id="{92634F6C-9E59-4141-BB79-0AB7F4E7FA0F}"/>
              </a:ext>
            </a:extLst>
          </p:cNvPr>
          <p:cNvSpPr/>
          <p:nvPr/>
        </p:nvSpPr>
        <p:spPr>
          <a:xfrm>
            <a:off x="1649889" y="1080155"/>
            <a:ext cx="5836761" cy="4697690"/>
          </a:xfrm>
          <a:custGeom>
            <a:avLst/>
            <a:gdLst>
              <a:gd name="connsiteX0" fmla="*/ 5836762 w 5836761"/>
              <a:gd name="connsiteY0" fmla="*/ 2994778 h 4697690"/>
              <a:gd name="connsiteX1" fmla="*/ 5836762 w 5836761"/>
              <a:gd name="connsiteY1" fmla="*/ 411048 h 4697690"/>
              <a:gd name="connsiteX2" fmla="*/ 4815329 w 5836761"/>
              <a:gd name="connsiteY2" fmla="*/ 411048 h 4697690"/>
              <a:gd name="connsiteX3" fmla="*/ 4815329 w 5836761"/>
              <a:gd name="connsiteY3" fmla="*/ 234885 h 4697690"/>
              <a:gd name="connsiteX4" fmla="*/ 4961248 w 5836761"/>
              <a:gd name="connsiteY4" fmla="*/ 117442 h 4697690"/>
              <a:gd name="connsiteX5" fmla="*/ 4815329 w 5836761"/>
              <a:gd name="connsiteY5" fmla="*/ 0 h 4697690"/>
              <a:gd name="connsiteX6" fmla="*/ 4523491 w 5836761"/>
              <a:gd name="connsiteY6" fmla="*/ 0 h 4697690"/>
              <a:gd name="connsiteX7" fmla="*/ 4377571 w 5836761"/>
              <a:gd name="connsiteY7" fmla="*/ 117442 h 4697690"/>
              <a:gd name="connsiteX8" fmla="*/ 4523491 w 5836761"/>
              <a:gd name="connsiteY8" fmla="*/ 234885 h 4697690"/>
              <a:gd name="connsiteX9" fmla="*/ 4523491 w 5836761"/>
              <a:gd name="connsiteY9" fmla="*/ 411048 h 4697690"/>
              <a:gd name="connsiteX10" fmla="*/ 3064300 w 5836761"/>
              <a:gd name="connsiteY10" fmla="*/ 411048 h 4697690"/>
              <a:gd name="connsiteX11" fmla="*/ 3064300 w 5836761"/>
              <a:gd name="connsiteY11" fmla="*/ 234885 h 4697690"/>
              <a:gd name="connsiteX12" fmla="*/ 3210219 w 5836761"/>
              <a:gd name="connsiteY12" fmla="*/ 117442 h 4697690"/>
              <a:gd name="connsiteX13" fmla="*/ 3064300 w 5836761"/>
              <a:gd name="connsiteY13" fmla="*/ 0 h 4697690"/>
              <a:gd name="connsiteX14" fmla="*/ 2772462 w 5836761"/>
              <a:gd name="connsiteY14" fmla="*/ 0 h 4697690"/>
              <a:gd name="connsiteX15" fmla="*/ 2626543 w 5836761"/>
              <a:gd name="connsiteY15" fmla="*/ 117442 h 4697690"/>
              <a:gd name="connsiteX16" fmla="*/ 2772462 w 5836761"/>
              <a:gd name="connsiteY16" fmla="*/ 234885 h 4697690"/>
              <a:gd name="connsiteX17" fmla="*/ 2772462 w 5836761"/>
              <a:gd name="connsiteY17" fmla="*/ 411048 h 4697690"/>
              <a:gd name="connsiteX18" fmla="*/ 1313271 w 5836761"/>
              <a:gd name="connsiteY18" fmla="*/ 411048 h 4697690"/>
              <a:gd name="connsiteX19" fmla="*/ 1313271 w 5836761"/>
              <a:gd name="connsiteY19" fmla="*/ 234885 h 4697690"/>
              <a:gd name="connsiteX20" fmla="*/ 1459190 w 5836761"/>
              <a:gd name="connsiteY20" fmla="*/ 117442 h 4697690"/>
              <a:gd name="connsiteX21" fmla="*/ 1313271 w 5836761"/>
              <a:gd name="connsiteY21" fmla="*/ 0 h 4697690"/>
              <a:gd name="connsiteX22" fmla="*/ 1021433 w 5836761"/>
              <a:gd name="connsiteY22" fmla="*/ 0 h 4697690"/>
              <a:gd name="connsiteX23" fmla="*/ 875514 w 5836761"/>
              <a:gd name="connsiteY23" fmla="*/ 117442 h 4697690"/>
              <a:gd name="connsiteX24" fmla="*/ 1021433 w 5836761"/>
              <a:gd name="connsiteY24" fmla="*/ 234885 h 4697690"/>
              <a:gd name="connsiteX25" fmla="*/ 1021433 w 5836761"/>
              <a:gd name="connsiteY25" fmla="*/ 411048 h 4697690"/>
              <a:gd name="connsiteX26" fmla="*/ 0 w 5836761"/>
              <a:gd name="connsiteY26" fmla="*/ 411048 h 4697690"/>
              <a:gd name="connsiteX27" fmla="*/ 0 w 5836761"/>
              <a:gd name="connsiteY27" fmla="*/ 2994778 h 4697690"/>
              <a:gd name="connsiteX28" fmla="*/ 182399 w 5836761"/>
              <a:gd name="connsiteY28" fmla="*/ 2994778 h 4697690"/>
              <a:gd name="connsiteX29" fmla="*/ 182399 w 5836761"/>
              <a:gd name="connsiteY29" fmla="*/ 3229663 h 4697690"/>
              <a:gd name="connsiteX30" fmla="*/ 145919 w 5836761"/>
              <a:gd name="connsiteY30" fmla="*/ 3229663 h 4697690"/>
              <a:gd name="connsiteX31" fmla="*/ 0 w 5836761"/>
              <a:gd name="connsiteY31" fmla="*/ 3347105 h 4697690"/>
              <a:gd name="connsiteX32" fmla="*/ 145919 w 5836761"/>
              <a:gd name="connsiteY32" fmla="*/ 3464547 h 4697690"/>
              <a:gd name="connsiteX33" fmla="*/ 948474 w 5836761"/>
              <a:gd name="connsiteY33" fmla="*/ 3464547 h 4697690"/>
              <a:gd name="connsiteX34" fmla="*/ 948474 w 5836761"/>
              <a:gd name="connsiteY34" fmla="*/ 4697691 h 4697690"/>
              <a:gd name="connsiteX35" fmla="*/ 1386231 w 5836761"/>
              <a:gd name="connsiteY35" fmla="*/ 4697691 h 4697690"/>
              <a:gd name="connsiteX36" fmla="*/ 1386231 w 5836761"/>
              <a:gd name="connsiteY36" fmla="*/ 3464547 h 4697690"/>
              <a:gd name="connsiteX37" fmla="*/ 4450531 w 5836761"/>
              <a:gd name="connsiteY37" fmla="*/ 3464547 h 4697690"/>
              <a:gd name="connsiteX38" fmla="*/ 4450531 w 5836761"/>
              <a:gd name="connsiteY38" fmla="*/ 4697691 h 4697690"/>
              <a:gd name="connsiteX39" fmla="*/ 4888288 w 5836761"/>
              <a:gd name="connsiteY39" fmla="*/ 4697691 h 4697690"/>
              <a:gd name="connsiteX40" fmla="*/ 4888288 w 5836761"/>
              <a:gd name="connsiteY40" fmla="*/ 3464547 h 4697690"/>
              <a:gd name="connsiteX41" fmla="*/ 5690843 w 5836761"/>
              <a:gd name="connsiteY41" fmla="*/ 3464547 h 4697690"/>
              <a:gd name="connsiteX42" fmla="*/ 5836762 w 5836761"/>
              <a:gd name="connsiteY42" fmla="*/ 3347105 h 4697690"/>
              <a:gd name="connsiteX43" fmla="*/ 5690843 w 5836761"/>
              <a:gd name="connsiteY43" fmla="*/ 3229663 h 4697690"/>
              <a:gd name="connsiteX44" fmla="*/ 5654363 w 5836761"/>
              <a:gd name="connsiteY44" fmla="*/ 3229663 h 4697690"/>
              <a:gd name="connsiteX45" fmla="*/ 5654363 w 5836761"/>
              <a:gd name="connsiteY45" fmla="*/ 2994778 h 4697690"/>
              <a:gd name="connsiteX46" fmla="*/ 3684456 w 5836761"/>
              <a:gd name="connsiteY46" fmla="*/ 2994778 h 4697690"/>
              <a:gd name="connsiteX47" fmla="*/ 3684456 w 5836761"/>
              <a:gd name="connsiteY47" fmla="*/ 3229663 h 4697690"/>
              <a:gd name="connsiteX48" fmla="*/ 3364893 w 5836761"/>
              <a:gd name="connsiteY48" fmla="*/ 3229663 h 4697690"/>
              <a:gd name="connsiteX49" fmla="*/ 3656731 w 5836761"/>
              <a:gd name="connsiteY49" fmla="*/ 2994778 h 4697690"/>
              <a:gd name="connsiteX50" fmla="*/ 3903334 w 5836761"/>
              <a:gd name="connsiteY50" fmla="*/ 3229663 h 4697690"/>
              <a:gd name="connsiteX51" fmla="*/ 3903334 w 5836761"/>
              <a:gd name="connsiteY51" fmla="*/ 2994778 h 4697690"/>
              <a:gd name="connsiteX52" fmla="*/ 4222897 w 5836761"/>
              <a:gd name="connsiteY52" fmla="*/ 2994778 h 4697690"/>
              <a:gd name="connsiteX53" fmla="*/ 3931059 w 5836761"/>
              <a:gd name="connsiteY53" fmla="*/ 3229663 h 4697690"/>
              <a:gd name="connsiteX54" fmla="*/ 3055545 w 5836761"/>
              <a:gd name="connsiteY54" fmla="*/ 3229663 h 4697690"/>
              <a:gd name="connsiteX55" fmla="*/ 3027820 w 5836761"/>
              <a:gd name="connsiteY55" fmla="*/ 3229663 h 4697690"/>
              <a:gd name="connsiteX56" fmla="*/ 3027820 w 5836761"/>
              <a:gd name="connsiteY56" fmla="*/ 2994778 h 4697690"/>
              <a:gd name="connsiteX57" fmla="*/ 3347383 w 5836761"/>
              <a:gd name="connsiteY57" fmla="*/ 2994778 h 4697690"/>
              <a:gd name="connsiteX58" fmla="*/ 2808942 w 5836761"/>
              <a:gd name="connsiteY58" fmla="*/ 2994778 h 4697690"/>
              <a:gd name="connsiteX59" fmla="*/ 2808942 w 5836761"/>
              <a:gd name="connsiteY59" fmla="*/ 3229663 h 4697690"/>
              <a:gd name="connsiteX60" fmla="*/ 2489379 w 5836761"/>
              <a:gd name="connsiteY60" fmla="*/ 3229663 h 4697690"/>
              <a:gd name="connsiteX61" fmla="*/ 2781217 w 5836761"/>
              <a:gd name="connsiteY61" fmla="*/ 2994778 h 4697690"/>
              <a:gd name="connsiteX62" fmla="*/ 2180031 w 5836761"/>
              <a:gd name="connsiteY62" fmla="*/ 3229663 h 4697690"/>
              <a:gd name="connsiteX63" fmla="*/ 2152306 w 5836761"/>
              <a:gd name="connsiteY63" fmla="*/ 3229663 h 4697690"/>
              <a:gd name="connsiteX64" fmla="*/ 2152306 w 5836761"/>
              <a:gd name="connsiteY64" fmla="*/ 2994778 h 4697690"/>
              <a:gd name="connsiteX65" fmla="*/ 2471869 w 5836761"/>
              <a:gd name="connsiteY65" fmla="*/ 2994778 h 4697690"/>
              <a:gd name="connsiteX66" fmla="*/ 1933427 w 5836761"/>
              <a:gd name="connsiteY66" fmla="*/ 2994778 h 4697690"/>
              <a:gd name="connsiteX67" fmla="*/ 1933427 w 5836761"/>
              <a:gd name="connsiteY67" fmla="*/ 3229663 h 4697690"/>
              <a:gd name="connsiteX68" fmla="*/ 1613865 w 5836761"/>
              <a:gd name="connsiteY68" fmla="*/ 3229663 h 4697690"/>
              <a:gd name="connsiteX69" fmla="*/ 1905703 w 5836761"/>
              <a:gd name="connsiteY69" fmla="*/ 2994778 h 4697690"/>
              <a:gd name="connsiteX70" fmla="*/ 1304516 w 5836761"/>
              <a:gd name="connsiteY70" fmla="*/ 3229663 h 4697690"/>
              <a:gd name="connsiteX71" fmla="*/ 1276792 w 5836761"/>
              <a:gd name="connsiteY71" fmla="*/ 3229663 h 4697690"/>
              <a:gd name="connsiteX72" fmla="*/ 1276792 w 5836761"/>
              <a:gd name="connsiteY72" fmla="*/ 2994778 h 4697690"/>
              <a:gd name="connsiteX73" fmla="*/ 1596354 w 5836761"/>
              <a:gd name="connsiteY73" fmla="*/ 2994778 h 4697690"/>
              <a:gd name="connsiteX74" fmla="*/ 1057913 w 5836761"/>
              <a:gd name="connsiteY74" fmla="*/ 2994778 h 4697690"/>
              <a:gd name="connsiteX75" fmla="*/ 1057913 w 5836761"/>
              <a:gd name="connsiteY75" fmla="*/ 3229663 h 4697690"/>
              <a:gd name="connsiteX76" fmla="*/ 738350 w 5836761"/>
              <a:gd name="connsiteY76" fmla="*/ 3229663 h 4697690"/>
              <a:gd name="connsiteX77" fmla="*/ 1030189 w 5836761"/>
              <a:gd name="connsiteY77" fmla="*/ 2994778 h 4697690"/>
              <a:gd name="connsiteX78" fmla="*/ 4532246 w 5836761"/>
              <a:gd name="connsiteY78" fmla="*/ 2994778 h 4697690"/>
              <a:gd name="connsiteX79" fmla="*/ 4559970 w 5836761"/>
              <a:gd name="connsiteY79" fmla="*/ 2994778 h 4697690"/>
              <a:gd name="connsiteX80" fmla="*/ 4559970 w 5836761"/>
              <a:gd name="connsiteY80" fmla="*/ 3229663 h 4697690"/>
              <a:gd name="connsiteX81" fmla="*/ 4240408 w 5836761"/>
              <a:gd name="connsiteY81" fmla="*/ 3229663 h 4697690"/>
              <a:gd name="connsiteX82" fmla="*/ 4778849 w 5836761"/>
              <a:gd name="connsiteY82" fmla="*/ 3229663 h 4697690"/>
              <a:gd name="connsiteX83" fmla="*/ 4778849 w 5836761"/>
              <a:gd name="connsiteY83" fmla="*/ 2994778 h 4697690"/>
              <a:gd name="connsiteX84" fmla="*/ 5098411 w 5836761"/>
              <a:gd name="connsiteY84" fmla="*/ 2994778 h 4697690"/>
              <a:gd name="connsiteX85" fmla="*/ 4806573 w 5836761"/>
              <a:gd name="connsiteY85" fmla="*/ 3229663 h 4697690"/>
              <a:gd name="connsiteX86" fmla="*/ 291838 w 5836761"/>
              <a:gd name="connsiteY86" fmla="*/ 645933 h 4697690"/>
              <a:gd name="connsiteX87" fmla="*/ 5544924 w 5836761"/>
              <a:gd name="connsiteY87" fmla="*/ 645933 h 4697690"/>
              <a:gd name="connsiteX88" fmla="*/ 5544924 w 5836761"/>
              <a:gd name="connsiteY88" fmla="*/ 2759893 h 4697690"/>
              <a:gd name="connsiteX89" fmla="*/ 291838 w 5836761"/>
              <a:gd name="connsiteY89" fmla="*/ 2759893 h 4697690"/>
              <a:gd name="connsiteX90" fmla="*/ 401277 w 5836761"/>
              <a:gd name="connsiteY90" fmla="*/ 2994778 h 4697690"/>
              <a:gd name="connsiteX91" fmla="*/ 720840 w 5836761"/>
              <a:gd name="connsiteY91" fmla="*/ 2994778 h 4697690"/>
              <a:gd name="connsiteX92" fmla="*/ 429002 w 5836761"/>
              <a:gd name="connsiteY92" fmla="*/ 3229663 h 4697690"/>
              <a:gd name="connsiteX93" fmla="*/ 401277 w 5836761"/>
              <a:gd name="connsiteY93" fmla="*/ 3229663 h 4697690"/>
              <a:gd name="connsiteX94" fmla="*/ 5435485 w 5836761"/>
              <a:gd name="connsiteY94" fmla="*/ 3229663 h 4697690"/>
              <a:gd name="connsiteX95" fmla="*/ 5115922 w 5836761"/>
              <a:gd name="connsiteY95" fmla="*/ 3229663 h 4697690"/>
              <a:gd name="connsiteX96" fmla="*/ 5407760 w 5836761"/>
              <a:gd name="connsiteY96" fmla="*/ 2994778 h 4697690"/>
              <a:gd name="connsiteX97" fmla="*/ 5435485 w 5836761"/>
              <a:gd name="connsiteY97" fmla="*/ 2994778 h 46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836761" h="4697690">
                <a:moveTo>
                  <a:pt x="5836762" y="2994778"/>
                </a:moveTo>
                <a:lnTo>
                  <a:pt x="5836762" y="411048"/>
                </a:lnTo>
                <a:lnTo>
                  <a:pt x="4815329" y="411048"/>
                </a:lnTo>
                <a:lnTo>
                  <a:pt x="4815329" y="234885"/>
                </a:lnTo>
                <a:cubicBezTo>
                  <a:pt x="4895920" y="234885"/>
                  <a:pt x="4961248" y="182306"/>
                  <a:pt x="4961248" y="117442"/>
                </a:cubicBezTo>
                <a:cubicBezTo>
                  <a:pt x="4961248" y="52581"/>
                  <a:pt x="4895920" y="0"/>
                  <a:pt x="4815329" y="0"/>
                </a:cubicBezTo>
                <a:lnTo>
                  <a:pt x="4523491" y="0"/>
                </a:lnTo>
                <a:cubicBezTo>
                  <a:pt x="4442900" y="0"/>
                  <a:pt x="4377571" y="52581"/>
                  <a:pt x="4377571" y="117442"/>
                </a:cubicBezTo>
                <a:cubicBezTo>
                  <a:pt x="4377571" y="182306"/>
                  <a:pt x="4442900" y="234885"/>
                  <a:pt x="4523491" y="234885"/>
                </a:cubicBezTo>
                <a:lnTo>
                  <a:pt x="4523491" y="411048"/>
                </a:lnTo>
                <a:lnTo>
                  <a:pt x="3064300" y="411048"/>
                </a:lnTo>
                <a:lnTo>
                  <a:pt x="3064300" y="234885"/>
                </a:lnTo>
                <a:cubicBezTo>
                  <a:pt x="3144891" y="234885"/>
                  <a:pt x="3210219" y="182306"/>
                  <a:pt x="3210219" y="117442"/>
                </a:cubicBezTo>
                <a:cubicBezTo>
                  <a:pt x="3210219" y="52581"/>
                  <a:pt x="3144891" y="0"/>
                  <a:pt x="3064300" y="0"/>
                </a:cubicBezTo>
                <a:lnTo>
                  <a:pt x="2772462" y="0"/>
                </a:lnTo>
                <a:cubicBezTo>
                  <a:pt x="2691871" y="0"/>
                  <a:pt x="2626543" y="52581"/>
                  <a:pt x="2626543" y="117442"/>
                </a:cubicBezTo>
                <a:cubicBezTo>
                  <a:pt x="2626543" y="182306"/>
                  <a:pt x="2691871" y="234885"/>
                  <a:pt x="2772462" y="234885"/>
                </a:cubicBezTo>
                <a:lnTo>
                  <a:pt x="2772462" y="411048"/>
                </a:lnTo>
                <a:lnTo>
                  <a:pt x="1313271" y="411048"/>
                </a:lnTo>
                <a:lnTo>
                  <a:pt x="1313271" y="234885"/>
                </a:lnTo>
                <a:cubicBezTo>
                  <a:pt x="1393863" y="234885"/>
                  <a:pt x="1459190" y="182306"/>
                  <a:pt x="1459190" y="117442"/>
                </a:cubicBezTo>
                <a:cubicBezTo>
                  <a:pt x="1459190" y="52581"/>
                  <a:pt x="1393863" y="0"/>
                  <a:pt x="1313271" y="0"/>
                </a:cubicBezTo>
                <a:lnTo>
                  <a:pt x="1021433" y="0"/>
                </a:lnTo>
                <a:cubicBezTo>
                  <a:pt x="940842" y="0"/>
                  <a:pt x="875514" y="52581"/>
                  <a:pt x="875514" y="117442"/>
                </a:cubicBezTo>
                <a:cubicBezTo>
                  <a:pt x="875514" y="182306"/>
                  <a:pt x="940842" y="234885"/>
                  <a:pt x="1021433" y="234885"/>
                </a:cubicBezTo>
                <a:lnTo>
                  <a:pt x="1021433" y="411048"/>
                </a:lnTo>
                <a:lnTo>
                  <a:pt x="0" y="411048"/>
                </a:lnTo>
                <a:lnTo>
                  <a:pt x="0" y="2994778"/>
                </a:lnTo>
                <a:lnTo>
                  <a:pt x="182399" y="2994778"/>
                </a:lnTo>
                <a:lnTo>
                  <a:pt x="182399" y="3229663"/>
                </a:lnTo>
                <a:lnTo>
                  <a:pt x="145919" y="3229663"/>
                </a:lnTo>
                <a:cubicBezTo>
                  <a:pt x="65330" y="3229663"/>
                  <a:pt x="0" y="3282242"/>
                  <a:pt x="0" y="3347105"/>
                </a:cubicBezTo>
                <a:cubicBezTo>
                  <a:pt x="0" y="3411968"/>
                  <a:pt x="65330" y="3464547"/>
                  <a:pt x="145919" y="3464547"/>
                </a:cubicBezTo>
                <a:lnTo>
                  <a:pt x="948474" y="3464547"/>
                </a:lnTo>
                <a:lnTo>
                  <a:pt x="948474" y="4697691"/>
                </a:lnTo>
                <a:lnTo>
                  <a:pt x="1386231" y="4697691"/>
                </a:lnTo>
                <a:lnTo>
                  <a:pt x="1386231" y="3464547"/>
                </a:lnTo>
                <a:lnTo>
                  <a:pt x="4450531" y="3464547"/>
                </a:lnTo>
                <a:lnTo>
                  <a:pt x="4450531" y="4697691"/>
                </a:lnTo>
                <a:lnTo>
                  <a:pt x="4888288" y="4697691"/>
                </a:lnTo>
                <a:lnTo>
                  <a:pt x="4888288" y="3464547"/>
                </a:lnTo>
                <a:lnTo>
                  <a:pt x="5690843" y="3464547"/>
                </a:lnTo>
                <a:cubicBezTo>
                  <a:pt x="5771434" y="3464547"/>
                  <a:pt x="5836762" y="3411968"/>
                  <a:pt x="5836762" y="3347105"/>
                </a:cubicBezTo>
                <a:cubicBezTo>
                  <a:pt x="5836762" y="3282242"/>
                  <a:pt x="5771434" y="3229663"/>
                  <a:pt x="5690843" y="3229663"/>
                </a:cubicBezTo>
                <a:lnTo>
                  <a:pt x="5654363" y="3229663"/>
                </a:lnTo>
                <a:lnTo>
                  <a:pt x="5654363" y="2994778"/>
                </a:lnTo>
                <a:close/>
                <a:moveTo>
                  <a:pt x="3684456" y="2994778"/>
                </a:moveTo>
                <a:lnTo>
                  <a:pt x="3684456" y="3229663"/>
                </a:lnTo>
                <a:lnTo>
                  <a:pt x="3364893" y="3229663"/>
                </a:lnTo>
                <a:lnTo>
                  <a:pt x="3656731" y="2994778"/>
                </a:lnTo>
                <a:close/>
                <a:moveTo>
                  <a:pt x="3903334" y="3229663"/>
                </a:moveTo>
                <a:lnTo>
                  <a:pt x="3903334" y="2994778"/>
                </a:lnTo>
                <a:lnTo>
                  <a:pt x="4222897" y="2994778"/>
                </a:lnTo>
                <a:lnTo>
                  <a:pt x="3931059" y="3229663"/>
                </a:lnTo>
                <a:close/>
                <a:moveTo>
                  <a:pt x="3055545" y="3229663"/>
                </a:moveTo>
                <a:lnTo>
                  <a:pt x="3027820" y="3229663"/>
                </a:lnTo>
                <a:lnTo>
                  <a:pt x="3027820" y="2994778"/>
                </a:lnTo>
                <a:lnTo>
                  <a:pt x="3347383" y="2994778"/>
                </a:lnTo>
                <a:close/>
                <a:moveTo>
                  <a:pt x="2808942" y="2994778"/>
                </a:moveTo>
                <a:lnTo>
                  <a:pt x="2808942" y="3229663"/>
                </a:lnTo>
                <a:lnTo>
                  <a:pt x="2489379" y="3229663"/>
                </a:lnTo>
                <a:lnTo>
                  <a:pt x="2781217" y="2994778"/>
                </a:lnTo>
                <a:close/>
                <a:moveTo>
                  <a:pt x="2180031" y="3229663"/>
                </a:moveTo>
                <a:lnTo>
                  <a:pt x="2152306" y="3229663"/>
                </a:lnTo>
                <a:lnTo>
                  <a:pt x="2152306" y="2994778"/>
                </a:lnTo>
                <a:lnTo>
                  <a:pt x="2471869" y="2994778"/>
                </a:lnTo>
                <a:close/>
                <a:moveTo>
                  <a:pt x="1933427" y="2994778"/>
                </a:moveTo>
                <a:lnTo>
                  <a:pt x="1933427" y="3229663"/>
                </a:lnTo>
                <a:lnTo>
                  <a:pt x="1613865" y="3229663"/>
                </a:lnTo>
                <a:lnTo>
                  <a:pt x="1905703" y="2994778"/>
                </a:lnTo>
                <a:close/>
                <a:moveTo>
                  <a:pt x="1304516" y="3229663"/>
                </a:moveTo>
                <a:lnTo>
                  <a:pt x="1276792" y="3229663"/>
                </a:lnTo>
                <a:lnTo>
                  <a:pt x="1276792" y="2994778"/>
                </a:lnTo>
                <a:lnTo>
                  <a:pt x="1596354" y="2994778"/>
                </a:lnTo>
                <a:close/>
                <a:moveTo>
                  <a:pt x="1057913" y="2994778"/>
                </a:moveTo>
                <a:lnTo>
                  <a:pt x="1057913" y="3229663"/>
                </a:lnTo>
                <a:lnTo>
                  <a:pt x="738350" y="3229663"/>
                </a:lnTo>
                <a:lnTo>
                  <a:pt x="1030189" y="2994778"/>
                </a:lnTo>
                <a:close/>
                <a:moveTo>
                  <a:pt x="4532246" y="2994778"/>
                </a:moveTo>
                <a:lnTo>
                  <a:pt x="4559970" y="2994778"/>
                </a:lnTo>
                <a:lnTo>
                  <a:pt x="4559970" y="3229663"/>
                </a:lnTo>
                <a:lnTo>
                  <a:pt x="4240408" y="3229663"/>
                </a:lnTo>
                <a:close/>
                <a:moveTo>
                  <a:pt x="4778849" y="3229663"/>
                </a:moveTo>
                <a:lnTo>
                  <a:pt x="4778849" y="2994778"/>
                </a:lnTo>
                <a:lnTo>
                  <a:pt x="5098411" y="2994778"/>
                </a:lnTo>
                <a:lnTo>
                  <a:pt x="4806573" y="3229663"/>
                </a:lnTo>
                <a:close/>
                <a:moveTo>
                  <a:pt x="291838" y="645933"/>
                </a:moveTo>
                <a:lnTo>
                  <a:pt x="5544924" y="645933"/>
                </a:lnTo>
                <a:lnTo>
                  <a:pt x="5544924" y="2759893"/>
                </a:lnTo>
                <a:lnTo>
                  <a:pt x="291838" y="2759893"/>
                </a:lnTo>
                <a:close/>
                <a:moveTo>
                  <a:pt x="401277" y="2994778"/>
                </a:moveTo>
                <a:lnTo>
                  <a:pt x="720840" y="2994778"/>
                </a:lnTo>
                <a:lnTo>
                  <a:pt x="429002" y="3229663"/>
                </a:lnTo>
                <a:lnTo>
                  <a:pt x="401277" y="3229663"/>
                </a:lnTo>
                <a:close/>
                <a:moveTo>
                  <a:pt x="5435485" y="3229663"/>
                </a:moveTo>
                <a:lnTo>
                  <a:pt x="5115922" y="3229663"/>
                </a:lnTo>
                <a:lnTo>
                  <a:pt x="5407760" y="2994778"/>
                </a:lnTo>
                <a:lnTo>
                  <a:pt x="5435485" y="2994778"/>
                </a:lnTo>
                <a:close/>
              </a:path>
            </a:pathLst>
          </a:custGeom>
          <a:solidFill>
            <a:srgbClr val="E27500"/>
          </a:solidFill>
          <a:ln w="72926" cap="flat">
            <a:noFill/>
            <a:prstDash val="solid"/>
            <a:miter/>
          </a:ln>
        </p:spPr>
        <p:txBody>
          <a:bodyPr rtlCol="0" anchor="ctr"/>
          <a:lstStyle/>
          <a:p>
            <a:endParaRPr lang="en-US" dirty="0"/>
          </a:p>
        </p:txBody>
      </p:sp>
      <p:pic>
        <p:nvPicPr>
          <p:cNvPr id="6" name="Recorded Sound">
            <a:hlinkClick r:id="" action="ppaction://media"/>
            <a:extLst>
              <a:ext uri="{FF2B5EF4-FFF2-40B4-BE49-F238E27FC236}">
                <a16:creationId xmlns:a16="http://schemas.microsoft.com/office/drawing/2014/main" id="{4CE2388C-4E8D-4002-AE03-8383266B17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1365" y="4295886"/>
            <a:ext cx="609600" cy="609600"/>
          </a:xfrm>
          <a:prstGeom prst="rect">
            <a:avLst/>
          </a:prstGeom>
        </p:spPr>
      </p:pic>
    </p:spTree>
    <p:extLst>
      <p:ext uri="{BB962C8B-B14F-4D97-AF65-F5344CB8AC3E}">
        <p14:creationId xmlns:p14="http://schemas.microsoft.com/office/powerpoint/2010/main" val="2554338251"/>
      </p:ext>
    </p:extLst>
  </p:cSld>
  <p:clrMapOvr>
    <a:masterClrMapping/>
  </p:clrMapOvr>
  <mc:AlternateContent xmlns:mc="http://schemas.openxmlformats.org/markup-compatibility/2006" xmlns:p14="http://schemas.microsoft.com/office/powerpoint/2010/main">
    <mc:Choice Requires="p14">
      <p:transition p14:dur="10" advClick="0" advTm="34000"/>
    </mc:Choice>
    <mc:Fallback xmlns="">
      <p:transition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dirty="0"/>
              <a:t>Welcome to Waiver Case Management Training!  </a:t>
            </a:r>
          </a:p>
          <a:p>
            <a:pPr marL="0" indent="0">
              <a:buNone/>
            </a:pPr>
            <a:endParaRPr lang="en-US" dirty="0"/>
          </a:p>
        </p:txBody>
      </p:sp>
      <p:sp>
        <p:nvSpPr>
          <p:cNvPr id="3" name="Title 2"/>
          <p:cNvSpPr>
            <a:spLocks noGrp="1"/>
          </p:cNvSpPr>
          <p:nvPr>
            <p:ph type="title"/>
          </p:nvPr>
        </p:nvSpPr>
        <p:spPr/>
        <p:txBody>
          <a:bodyPr/>
          <a:lstStyle/>
          <a:p>
            <a:r>
              <a:rPr lang="en-US" dirty="0"/>
              <a:t>Waiver Case Management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D91E158C-00C5-466D-AEC3-BE43E2485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5755" y="2197858"/>
            <a:ext cx="3716655" cy="2462284"/>
          </a:xfrm>
          <a:prstGeom prst="rect">
            <a:avLst/>
          </a:prstGeom>
          <a:ln w="127000" cap="sq">
            <a:solidFill>
              <a:srgbClr val="E27500"/>
            </a:solidFill>
            <a:miter lim="800000"/>
          </a:ln>
          <a:effectLst>
            <a:outerShdw blurRad="57150" dist="50800" dir="2700000" algn="tl" rotWithShape="0">
              <a:srgbClr val="000000">
                <a:alpha val="40000"/>
              </a:srgbClr>
            </a:outerShdw>
          </a:effectLst>
        </p:spPr>
      </p:pic>
      <p:pic>
        <p:nvPicPr>
          <p:cNvPr id="6" name="Recorded Sound">
            <a:hlinkClick r:id="" action="ppaction://media"/>
            <a:extLst>
              <a:ext uri="{FF2B5EF4-FFF2-40B4-BE49-F238E27FC236}">
                <a16:creationId xmlns:a16="http://schemas.microsoft.com/office/drawing/2014/main" id="{5F145D7C-63C0-4F31-AC2D-D21CBF123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9517" y="3625754"/>
            <a:ext cx="609600" cy="609600"/>
          </a:xfrm>
          <a:prstGeom prst="rect">
            <a:avLst/>
          </a:prstGeom>
        </p:spPr>
      </p:pic>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650" y="1018613"/>
            <a:ext cx="7966710" cy="4820774"/>
          </a:xfrm>
        </p:spPr>
        <p:txBody>
          <a:bodyPr>
            <a:normAutofit/>
          </a:bodyPr>
          <a:lstStyle/>
          <a:p>
            <a:pPr marL="0" indent="0">
              <a:buNone/>
            </a:pPr>
            <a:r>
              <a:rPr lang="en-US" sz="2200" b="1" u="sng" dirty="0">
                <a:solidFill>
                  <a:srgbClr val="007630"/>
                </a:solidFill>
              </a:rPr>
              <a:t>HIV/AIDS</a:t>
            </a:r>
          </a:p>
          <a:p>
            <a:pPr marL="0" indent="0">
              <a:buNone/>
            </a:pPr>
            <a:r>
              <a:rPr lang="en-US" sz="2200" dirty="0"/>
              <a:t>Serves people who have HIV/AIDS and are at risk for hospitalization</a:t>
            </a:r>
            <a:endParaRPr lang="en-US" sz="2600" dirty="0"/>
          </a:p>
          <a:p>
            <a:pPr marL="0" indent="0">
              <a:buNone/>
            </a:pPr>
            <a:endParaRPr lang="en-US" sz="2200" b="1" u="sng" dirty="0">
              <a:solidFill>
                <a:srgbClr val="007630"/>
              </a:solidFill>
            </a:endParaRPr>
          </a:p>
          <a:p>
            <a:pPr marL="0" indent="0">
              <a:buNone/>
            </a:pPr>
            <a:r>
              <a:rPr lang="en-US" sz="2200" b="1" u="sng" dirty="0">
                <a:solidFill>
                  <a:srgbClr val="007630"/>
                </a:solidFill>
              </a:rPr>
              <a:t>Mechanical Ventilator Dependent (Vent)</a:t>
            </a:r>
          </a:p>
          <a:p>
            <a:pPr marL="0" indent="0">
              <a:buNone/>
            </a:pPr>
            <a:r>
              <a:rPr lang="en-US" sz="2200" dirty="0"/>
              <a:t>Serves people who are 21 years or older and dependent upon mechanical ventilation</a:t>
            </a:r>
          </a:p>
          <a:p>
            <a:pPr marL="0" indent="0">
              <a:buNone/>
            </a:pPr>
            <a:endParaRPr lang="en-US" sz="2200" b="1" u="sng" dirty="0">
              <a:solidFill>
                <a:srgbClr val="007630"/>
              </a:solidFill>
            </a:endParaRPr>
          </a:p>
          <a:p>
            <a:pPr marL="0" indent="0">
              <a:buNone/>
            </a:pPr>
            <a:r>
              <a:rPr lang="en-US" sz="2200" b="1" u="sng" dirty="0">
                <a:solidFill>
                  <a:srgbClr val="007630"/>
                </a:solidFill>
              </a:rPr>
              <a:t>Community Choices (CC)</a:t>
            </a:r>
          </a:p>
          <a:p>
            <a:pPr marL="0" indent="0">
              <a:buNone/>
            </a:pPr>
            <a:r>
              <a:rPr lang="en-US" sz="2200" dirty="0"/>
              <a:t>Serves the frail elderly and persons with </a:t>
            </a:r>
          </a:p>
          <a:p>
            <a:pPr marL="0" indent="0">
              <a:buNone/>
            </a:pPr>
            <a:r>
              <a:rPr lang="en-US" sz="2200" dirty="0"/>
              <a:t>physical disabilities who are at least age 18 </a:t>
            </a:r>
          </a:p>
          <a:p>
            <a:pPr marL="0" indent="0">
              <a:buNone/>
            </a:pPr>
            <a:r>
              <a:rPr lang="en-US" sz="2200" dirty="0"/>
              <a:t>who meet the nursing facility level of care criteria</a:t>
            </a:r>
          </a:p>
          <a:p>
            <a:pPr marL="0" indent="0">
              <a:buNone/>
            </a:pPr>
            <a:endParaRPr lang="en-US" dirty="0"/>
          </a:p>
        </p:txBody>
      </p:sp>
      <p:sp>
        <p:nvSpPr>
          <p:cNvPr id="3" name="Title 2"/>
          <p:cNvSpPr>
            <a:spLocks noGrp="1"/>
          </p:cNvSpPr>
          <p:nvPr>
            <p:ph type="title"/>
          </p:nvPr>
        </p:nvSpPr>
        <p:spPr/>
        <p:txBody>
          <a:bodyPr/>
          <a:lstStyle/>
          <a:p>
            <a:r>
              <a:rPr lang="en-US" dirty="0"/>
              <a:t>What Populations do the Waivers Serve?</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20</a:t>
            </a:fld>
            <a:endParaRPr lang="en-US" dirty="0"/>
          </a:p>
        </p:txBody>
      </p:sp>
      <p:pic>
        <p:nvPicPr>
          <p:cNvPr id="6" name="Picture 5">
            <a:extLst>
              <a:ext uri="{FF2B5EF4-FFF2-40B4-BE49-F238E27FC236}">
                <a16:creationId xmlns:a16="http://schemas.microsoft.com/office/drawing/2014/main" id="{82ABC2C2-1E29-5E7B-0C09-821647805C06}"/>
              </a:ext>
            </a:extLst>
          </p:cNvPr>
          <p:cNvPicPr>
            <a:picLocks noChangeAspect="1"/>
          </p:cNvPicPr>
          <p:nvPr/>
        </p:nvPicPr>
        <p:blipFill>
          <a:blip r:embed="rId5"/>
          <a:stretch>
            <a:fillRect/>
          </a:stretch>
        </p:blipFill>
        <p:spPr>
          <a:xfrm>
            <a:off x="6132767" y="3733800"/>
            <a:ext cx="2486978" cy="1908465"/>
          </a:xfrm>
          <a:prstGeom prst="rect">
            <a:avLst/>
          </a:prstGeom>
          <a:ln>
            <a:noFill/>
          </a:ln>
          <a:effectLst>
            <a:outerShdw blurRad="292100" dist="139700" dir="2700000" algn="tl" rotWithShape="0">
              <a:srgbClr val="333333">
                <a:alpha val="65000"/>
              </a:srgbClr>
            </a:outerShdw>
          </a:effectLst>
        </p:spPr>
      </p:pic>
      <p:pic>
        <p:nvPicPr>
          <p:cNvPr id="5" name="D780A489">
            <a:hlinkClick r:id="" action="ppaction://media"/>
            <a:extLst>
              <a:ext uri="{FF2B5EF4-FFF2-40B4-BE49-F238E27FC236}">
                <a16:creationId xmlns:a16="http://schemas.microsoft.com/office/drawing/2014/main" id="{3E3FBB78-6208-1963-0D7B-8C6D55BCD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6088" y="1041400"/>
            <a:ext cx="609600" cy="609600"/>
          </a:xfrm>
          <a:prstGeom prst="rect">
            <a:avLst/>
          </a:prstGeom>
        </p:spPr>
      </p:pic>
    </p:spTree>
    <p:extLst>
      <p:ext uri="{BB962C8B-B14F-4D97-AF65-F5344CB8AC3E}">
        <p14:creationId xmlns:p14="http://schemas.microsoft.com/office/powerpoint/2010/main" val="2443820834"/>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lgn="ctr">
              <a:buNone/>
            </a:pPr>
            <a:r>
              <a:rPr lang="en-US" b="1" dirty="0"/>
              <a:t>Medically Complex Children (MCC)</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buNone/>
            </a:pPr>
            <a:endParaRPr lang="en-US" sz="2400" i="1" dirty="0"/>
          </a:p>
          <a:p>
            <a:pPr marL="0" indent="0">
              <a:buNone/>
            </a:pPr>
            <a:r>
              <a:rPr lang="en-US" sz="2400" i="1" dirty="0"/>
              <a:t>Hospital Level of Care</a:t>
            </a:r>
          </a:p>
          <a:p>
            <a:pPr marL="0" indent="0" algn="ctr">
              <a:buNone/>
            </a:pPr>
            <a:r>
              <a:rPr lang="en-US" sz="2400" i="1" dirty="0">
                <a:solidFill>
                  <a:srgbClr val="007630"/>
                </a:solidFill>
              </a:rPr>
              <a:t>Chronic physical/health condition</a:t>
            </a:r>
          </a:p>
          <a:p>
            <a:pPr marL="0" indent="0" algn="r">
              <a:buNone/>
            </a:pPr>
            <a:r>
              <a:rPr lang="en-US" sz="2400" i="1" dirty="0"/>
              <a:t>Medical eligibility criteria</a:t>
            </a:r>
          </a:p>
          <a:p>
            <a:pPr marL="0" indent="0">
              <a:buNone/>
            </a:pPr>
            <a:endParaRPr lang="en-US" dirty="0"/>
          </a:p>
        </p:txBody>
      </p:sp>
      <p:sp>
        <p:nvSpPr>
          <p:cNvPr id="3" name="Title 2"/>
          <p:cNvSpPr>
            <a:spLocks noGrp="1"/>
          </p:cNvSpPr>
          <p:nvPr>
            <p:ph type="title"/>
          </p:nvPr>
        </p:nvSpPr>
        <p:spPr/>
        <p:txBody>
          <a:bodyPr/>
          <a:lstStyle/>
          <a:p>
            <a:r>
              <a:rPr lang="en-US" dirty="0"/>
              <a:t>Waiver Population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21</a:t>
            </a:fld>
            <a:endParaRPr lang="en-US" dirty="0"/>
          </a:p>
        </p:txBody>
      </p:sp>
      <p:pic>
        <p:nvPicPr>
          <p:cNvPr id="6" name="Picture 5" descr="A group of people in a room&#10;&#10;Description automatically generated">
            <a:extLst>
              <a:ext uri="{FF2B5EF4-FFF2-40B4-BE49-F238E27FC236}">
                <a16:creationId xmlns:a16="http://schemas.microsoft.com/office/drawing/2014/main" id="{87CB59E7-CDD5-4505-B667-BEC6BF07799D}"/>
              </a:ext>
            </a:extLst>
          </p:cNvPr>
          <p:cNvPicPr>
            <a:picLocks noChangeAspect="1"/>
          </p:cNvPicPr>
          <p:nvPr/>
        </p:nvPicPr>
        <p:blipFill>
          <a:blip r:embed="rId5"/>
          <a:stretch>
            <a:fillRect/>
          </a:stretch>
        </p:blipFill>
        <p:spPr>
          <a:xfrm>
            <a:off x="2999191" y="1795555"/>
            <a:ext cx="3448905" cy="2295678"/>
          </a:xfrm>
          <a:prstGeom prst="rect">
            <a:avLst/>
          </a:prstGeom>
          <a:ln>
            <a:noFill/>
          </a:ln>
          <a:effectLst>
            <a:outerShdw blurRad="292100" algn="tl" rotWithShape="0">
              <a:srgbClr val="004875">
                <a:alpha val="70000"/>
              </a:srgbClr>
            </a:outerShdw>
          </a:effectLst>
        </p:spPr>
      </p:pic>
      <p:pic>
        <p:nvPicPr>
          <p:cNvPr id="5" name="711CA54C">
            <a:hlinkClick r:id="" action="ppaction://media"/>
            <a:extLst>
              <a:ext uri="{FF2B5EF4-FFF2-40B4-BE49-F238E27FC236}">
                <a16:creationId xmlns:a16="http://schemas.microsoft.com/office/drawing/2014/main" id="{02E15834-8495-9B3B-FD94-41C202E885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1800" y="1198563"/>
            <a:ext cx="609600" cy="609600"/>
          </a:xfrm>
          <a:prstGeom prst="rect">
            <a:avLst/>
          </a:prstGeom>
        </p:spPr>
      </p:pic>
    </p:spTree>
    <p:extLst>
      <p:ext uri="{BB962C8B-B14F-4D97-AF65-F5344CB8AC3E}">
        <p14:creationId xmlns:p14="http://schemas.microsoft.com/office/powerpoint/2010/main" val="4017732792"/>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215366"/>
            <a:ext cx="7966710" cy="4968865"/>
          </a:xfrm>
        </p:spPr>
        <p:txBody>
          <a:bodyPr>
            <a:normAutofit/>
          </a:bodyPr>
          <a:lstStyle/>
          <a:p>
            <a:pPr marL="0" indent="0" algn="ctr">
              <a:buNone/>
            </a:pPr>
            <a:r>
              <a:rPr lang="en-US" b="1" dirty="0"/>
              <a:t>Palmetto Coordinated System of Care (PCSC)</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buNone/>
            </a:pPr>
            <a:r>
              <a:rPr lang="en-US" sz="2400" i="1" dirty="0"/>
              <a:t>Hospital Level of Care</a:t>
            </a:r>
          </a:p>
          <a:p>
            <a:pPr marL="0" indent="0" algn="ctr">
              <a:buNone/>
            </a:pPr>
            <a:r>
              <a:rPr lang="en-US" sz="2400" i="1" dirty="0">
                <a:solidFill>
                  <a:srgbClr val="007630"/>
                </a:solidFill>
              </a:rPr>
              <a:t>Behavioral Health Challenges</a:t>
            </a:r>
          </a:p>
          <a:p>
            <a:pPr marL="0" indent="0" algn="r">
              <a:buNone/>
            </a:pPr>
            <a:r>
              <a:rPr lang="en-US" sz="2400" i="1" dirty="0"/>
              <a:t>Co-occurring Conditions</a:t>
            </a:r>
          </a:p>
          <a:p>
            <a:pPr marL="0" indent="0">
              <a:buNone/>
            </a:pPr>
            <a:endParaRPr lang="en-US" dirty="0"/>
          </a:p>
        </p:txBody>
      </p:sp>
      <p:sp>
        <p:nvSpPr>
          <p:cNvPr id="3" name="Title 2"/>
          <p:cNvSpPr>
            <a:spLocks noGrp="1"/>
          </p:cNvSpPr>
          <p:nvPr>
            <p:ph type="title"/>
          </p:nvPr>
        </p:nvSpPr>
        <p:spPr/>
        <p:txBody>
          <a:bodyPr/>
          <a:lstStyle/>
          <a:p>
            <a:r>
              <a:rPr lang="en-US" dirty="0"/>
              <a:t>Waiver Population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22</a:t>
            </a:fld>
            <a:endParaRPr lang="en-US" dirty="0"/>
          </a:p>
        </p:txBody>
      </p:sp>
      <p:pic>
        <p:nvPicPr>
          <p:cNvPr id="7" name="Picture 6">
            <a:extLst>
              <a:ext uri="{FF2B5EF4-FFF2-40B4-BE49-F238E27FC236}">
                <a16:creationId xmlns:a16="http://schemas.microsoft.com/office/drawing/2014/main" id="{09B4A927-B8EB-4628-AB2A-05FBCBCBE79D}"/>
              </a:ext>
            </a:extLst>
          </p:cNvPr>
          <p:cNvPicPr>
            <a:picLocks noChangeAspect="1"/>
          </p:cNvPicPr>
          <p:nvPr/>
        </p:nvPicPr>
        <p:blipFill>
          <a:blip r:embed="rId5"/>
          <a:stretch>
            <a:fillRect/>
          </a:stretch>
        </p:blipFill>
        <p:spPr>
          <a:xfrm>
            <a:off x="2908842" y="2054409"/>
            <a:ext cx="3326315" cy="2216802"/>
          </a:xfrm>
          <a:prstGeom prst="rect">
            <a:avLst/>
          </a:prstGeom>
          <a:ln>
            <a:noFill/>
          </a:ln>
          <a:effectLst>
            <a:outerShdw blurRad="292100" dist="139700" dir="2700000" algn="tl" rotWithShape="0">
              <a:srgbClr val="333333">
                <a:alpha val="65000"/>
              </a:srgbClr>
            </a:outerShdw>
          </a:effectLst>
        </p:spPr>
      </p:pic>
      <p:pic>
        <p:nvPicPr>
          <p:cNvPr id="6" name="3CFB0B85">
            <a:hlinkClick r:id="" action="ppaction://media"/>
            <a:extLst>
              <a:ext uri="{FF2B5EF4-FFF2-40B4-BE49-F238E27FC236}">
                <a16:creationId xmlns:a16="http://schemas.microsoft.com/office/drawing/2014/main" id="{287FE0AF-5258-945B-3C93-2060A8A54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6075" y="955675"/>
            <a:ext cx="609600" cy="609600"/>
          </a:xfrm>
          <a:prstGeom prst="rect">
            <a:avLst/>
          </a:prstGeom>
        </p:spPr>
      </p:pic>
    </p:spTree>
    <p:extLst>
      <p:ext uri="{BB962C8B-B14F-4D97-AF65-F5344CB8AC3E}">
        <p14:creationId xmlns:p14="http://schemas.microsoft.com/office/powerpoint/2010/main" val="383314759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	Head and Spinal Cord </a:t>
            </a:r>
          </a:p>
          <a:p>
            <a:pPr marL="0" indent="0">
              <a:buNone/>
            </a:pPr>
            <a:r>
              <a:rPr lang="en-US" dirty="0"/>
              <a:t>	Injury (HASCI)</a:t>
            </a:r>
          </a:p>
          <a:p>
            <a:pPr marL="0" indent="0" algn="r">
              <a:buNone/>
            </a:pPr>
            <a:endParaRPr lang="en-US" dirty="0"/>
          </a:p>
          <a:p>
            <a:pPr marL="0" indent="0" algn="r">
              <a:buNone/>
            </a:pPr>
            <a:endParaRPr lang="en-US" dirty="0"/>
          </a:p>
          <a:p>
            <a:pPr marL="0" indent="0" algn="r">
              <a:buNone/>
            </a:pPr>
            <a:r>
              <a:rPr lang="en-US" dirty="0"/>
              <a:t>Intellectual Disability/</a:t>
            </a:r>
          </a:p>
          <a:p>
            <a:pPr marL="0" indent="0" algn="r">
              <a:buNone/>
            </a:pPr>
            <a:r>
              <a:rPr lang="en-US" dirty="0"/>
              <a:t>Related Disabilities (ID/RD)</a:t>
            </a:r>
          </a:p>
          <a:p>
            <a:pPr marL="0" indent="0">
              <a:buNone/>
            </a:pPr>
            <a:endParaRPr lang="en-US" dirty="0"/>
          </a:p>
          <a:p>
            <a:pPr marL="0" indent="0">
              <a:buNone/>
            </a:pPr>
            <a:endParaRPr lang="en-US" dirty="0"/>
          </a:p>
          <a:p>
            <a:pPr marL="0" indent="0">
              <a:buNone/>
            </a:pPr>
            <a:r>
              <a:rPr lang="en-US" dirty="0"/>
              <a:t>Community Supports (CS)</a:t>
            </a:r>
          </a:p>
        </p:txBody>
      </p:sp>
      <p:sp>
        <p:nvSpPr>
          <p:cNvPr id="3" name="Title 2"/>
          <p:cNvSpPr>
            <a:spLocks noGrp="1"/>
          </p:cNvSpPr>
          <p:nvPr>
            <p:ph type="title"/>
          </p:nvPr>
        </p:nvSpPr>
        <p:spPr/>
        <p:txBody>
          <a:bodyPr/>
          <a:lstStyle/>
          <a:p>
            <a:r>
              <a:rPr lang="en-US" dirty="0"/>
              <a:t>Waiver Population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23</a:t>
            </a:fld>
            <a:endParaRPr lang="en-US" dirty="0"/>
          </a:p>
        </p:txBody>
      </p:sp>
      <p:pic>
        <p:nvPicPr>
          <p:cNvPr id="7" name="Picture 6" descr="A picture containing bed, indoor, cloth, table&#10;&#10;Description automatically generated">
            <a:extLst>
              <a:ext uri="{FF2B5EF4-FFF2-40B4-BE49-F238E27FC236}">
                <a16:creationId xmlns:a16="http://schemas.microsoft.com/office/drawing/2014/main" id="{A66072A4-0963-4421-8719-F560F762A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394242"/>
            <a:ext cx="2162460" cy="1446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raphic 7" descr="Brain in head">
            <a:extLst>
              <a:ext uri="{FF2B5EF4-FFF2-40B4-BE49-F238E27FC236}">
                <a16:creationId xmlns:a16="http://schemas.microsoft.com/office/drawing/2014/main" id="{AD3560AB-5647-49FC-9ABE-6459BE54DD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950006" y="1017613"/>
            <a:ext cx="1406448" cy="1436914"/>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209B30C2-C9D9-43FF-A27B-417C937816C1}"/>
              </a:ext>
            </a:extLst>
          </p:cNvPr>
          <p:cNvPicPr>
            <a:picLocks noChangeAspect="1"/>
          </p:cNvPicPr>
          <p:nvPr/>
        </p:nvPicPr>
        <p:blipFill>
          <a:blip r:embed="rId8"/>
          <a:stretch>
            <a:fillRect/>
          </a:stretch>
        </p:blipFill>
        <p:spPr>
          <a:xfrm>
            <a:off x="2299289" y="2710543"/>
            <a:ext cx="1906905" cy="143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3C319862">
            <a:hlinkClick r:id="" action="ppaction://media"/>
            <a:extLst>
              <a:ext uri="{FF2B5EF4-FFF2-40B4-BE49-F238E27FC236}">
                <a16:creationId xmlns:a16="http://schemas.microsoft.com/office/drawing/2014/main" id="{A87B8476-9ED6-9D18-F3F5-11BF78E5DF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1750" y="1112838"/>
            <a:ext cx="609600" cy="609600"/>
          </a:xfrm>
          <a:prstGeom prst="rect">
            <a:avLst/>
          </a:prstGeom>
        </p:spPr>
      </p:pic>
    </p:spTree>
    <p:extLst>
      <p:ext uri="{BB962C8B-B14F-4D97-AF65-F5344CB8AC3E}">
        <p14:creationId xmlns:p14="http://schemas.microsoft.com/office/powerpoint/2010/main" val="3916610781"/>
      </p:ext>
    </p:extLst>
  </p:cSld>
  <p:clrMapOvr>
    <a:masterClrMapping/>
  </p:clrMapOvr>
  <mc:AlternateContent xmlns:mc="http://schemas.openxmlformats.org/markup-compatibility/2006" xmlns:p14="http://schemas.microsoft.com/office/powerpoint/2010/main">
    <mc:Choice Requires="p14">
      <p:transition p14:dur="10" advClick="0" advTm="97000"/>
    </mc:Choice>
    <mc:Fallback xmlns="">
      <p:transition advClick="0" advTm="9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Waiver Case Manager Expectations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24</a:t>
            </a:fld>
            <a:endParaRPr lang="en-US" dirty="0"/>
          </a:p>
        </p:txBody>
      </p:sp>
      <p:sp>
        <p:nvSpPr>
          <p:cNvPr id="5" name="TextBox 4">
            <a:extLst>
              <a:ext uri="{FF2B5EF4-FFF2-40B4-BE49-F238E27FC236}">
                <a16:creationId xmlns:a16="http://schemas.microsoft.com/office/drawing/2014/main" id="{07F17017-F46A-4BE9-9A92-836334F4879D}"/>
              </a:ext>
            </a:extLst>
          </p:cNvPr>
          <p:cNvSpPr txBox="1"/>
          <p:nvPr/>
        </p:nvSpPr>
        <p:spPr>
          <a:xfrm>
            <a:off x="468414" y="4856541"/>
            <a:ext cx="1550296" cy="400110"/>
          </a:xfrm>
          <a:prstGeom prst="rect">
            <a:avLst/>
          </a:prstGeom>
          <a:solidFill>
            <a:srgbClr val="E27500">
              <a:alpha val="65098"/>
            </a:srgbClr>
          </a:solidFill>
          <a:scene3d>
            <a:camera prst="orthographicFront"/>
            <a:lightRig rig="threePt" dir="t"/>
          </a:scene3d>
          <a:sp3d>
            <a:bevelT/>
          </a:sp3d>
        </p:spPr>
        <p:txBody>
          <a:bodyPr wrap="none" rtlCol="0">
            <a:spAutoFit/>
          </a:bodyPr>
          <a:lstStyle/>
          <a:p>
            <a:r>
              <a:rPr lang="en-US" sz="2000" b="1" dirty="0">
                <a:solidFill>
                  <a:srgbClr val="004875"/>
                </a:solidFill>
              </a:rPr>
              <a:t>Level of Care</a:t>
            </a:r>
          </a:p>
        </p:txBody>
      </p:sp>
      <p:sp>
        <p:nvSpPr>
          <p:cNvPr id="6" name="TextBox 5">
            <a:extLst>
              <a:ext uri="{FF2B5EF4-FFF2-40B4-BE49-F238E27FC236}">
                <a16:creationId xmlns:a16="http://schemas.microsoft.com/office/drawing/2014/main" id="{8C32ABF5-CD56-4D94-9194-4AEBEF589778}"/>
              </a:ext>
            </a:extLst>
          </p:cNvPr>
          <p:cNvSpPr txBox="1"/>
          <p:nvPr/>
        </p:nvSpPr>
        <p:spPr>
          <a:xfrm>
            <a:off x="2472221" y="4705473"/>
            <a:ext cx="1575111" cy="707886"/>
          </a:xfrm>
          <a:prstGeom prst="rect">
            <a:avLst/>
          </a:prstGeom>
          <a:solidFill>
            <a:srgbClr val="E27500">
              <a:alpha val="65098"/>
            </a:srgbClr>
          </a:solidFill>
          <a:effectLst>
            <a:softEdge rad="31750"/>
          </a:effectLst>
          <a:scene3d>
            <a:camera prst="orthographicFront"/>
            <a:lightRig rig="threePt" dir="t"/>
          </a:scene3d>
          <a:sp3d>
            <a:bevelT/>
          </a:sp3d>
        </p:spPr>
        <p:txBody>
          <a:bodyPr wrap="none" rtlCol="0">
            <a:spAutoFit/>
          </a:bodyPr>
          <a:lstStyle/>
          <a:p>
            <a:pPr algn="ctr"/>
            <a:r>
              <a:rPr lang="en-US" sz="2000" b="1" dirty="0">
                <a:solidFill>
                  <a:srgbClr val="004875"/>
                </a:solidFill>
              </a:rPr>
              <a:t>Assessments</a:t>
            </a:r>
          </a:p>
          <a:p>
            <a:pPr algn="ctr"/>
            <a:r>
              <a:rPr lang="en-US" sz="2000" b="1" dirty="0">
                <a:solidFill>
                  <a:srgbClr val="004875"/>
                </a:solidFill>
              </a:rPr>
              <a:t>Service Plans</a:t>
            </a:r>
          </a:p>
        </p:txBody>
      </p:sp>
      <p:sp>
        <p:nvSpPr>
          <p:cNvPr id="7" name="TextBox 6">
            <a:extLst>
              <a:ext uri="{FF2B5EF4-FFF2-40B4-BE49-F238E27FC236}">
                <a16:creationId xmlns:a16="http://schemas.microsoft.com/office/drawing/2014/main" id="{ECBE5403-CA14-450B-A693-D5F40BE76B00}"/>
              </a:ext>
            </a:extLst>
          </p:cNvPr>
          <p:cNvSpPr txBox="1"/>
          <p:nvPr/>
        </p:nvSpPr>
        <p:spPr>
          <a:xfrm>
            <a:off x="4300825" y="4397696"/>
            <a:ext cx="2579553" cy="1323439"/>
          </a:xfrm>
          <a:prstGeom prst="rect">
            <a:avLst/>
          </a:prstGeom>
          <a:solidFill>
            <a:srgbClr val="E27500">
              <a:alpha val="65098"/>
            </a:srgbClr>
          </a:solidFill>
          <a:effectLst>
            <a:softEdge rad="127000"/>
          </a:effectLst>
          <a:scene3d>
            <a:camera prst="orthographicFront"/>
            <a:lightRig rig="threePt" dir="t"/>
          </a:scene3d>
          <a:sp3d>
            <a:bevelT/>
          </a:sp3d>
        </p:spPr>
        <p:txBody>
          <a:bodyPr wrap="none" rtlCol="0">
            <a:spAutoFit/>
          </a:bodyPr>
          <a:lstStyle/>
          <a:p>
            <a:pPr algn="ctr"/>
            <a:r>
              <a:rPr lang="en-US" sz="2000" b="1" dirty="0">
                <a:solidFill>
                  <a:srgbClr val="004875"/>
                </a:solidFill>
              </a:rPr>
              <a:t>Institutional Care</a:t>
            </a:r>
          </a:p>
          <a:p>
            <a:pPr algn="ctr"/>
            <a:r>
              <a:rPr lang="en-US" sz="2000" b="1" dirty="0">
                <a:solidFill>
                  <a:srgbClr val="004875"/>
                </a:solidFill>
              </a:rPr>
              <a:t>vs.</a:t>
            </a:r>
          </a:p>
          <a:p>
            <a:pPr algn="ctr"/>
            <a:r>
              <a:rPr lang="en-US" sz="2000" b="1" dirty="0">
                <a:solidFill>
                  <a:srgbClr val="004875"/>
                </a:solidFill>
              </a:rPr>
              <a:t>Home and Community</a:t>
            </a:r>
          </a:p>
          <a:p>
            <a:pPr algn="ctr"/>
            <a:r>
              <a:rPr lang="en-US" sz="2000" b="1" dirty="0">
                <a:solidFill>
                  <a:srgbClr val="004875"/>
                </a:solidFill>
              </a:rPr>
              <a:t>Based Services</a:t>
            </a:r>
          </a:p>
        </p:txBody>
      </p:sp>
      <p:sp>
        <p:nvSpPr>
          <p:cNvPr id="8" name="TextBox 7">
            <a:extLst>
              <a:ext uri="{FF2B5EF4-FFF2-40B4-BE49-F238E27FC236}">
                <a16:creationId xmlns:a16="http://schemas.microsoft.com/office/drawing/2014/main" id="{659BD86A-3362-4D85-A007-61DA3A44F97B}"/>
              </a:ext>
            </a:extLst>
          </p:cNvPr>
          <p:cNvSpPr txBox="1"/>
          <p:nvPr/>
        </p:nvSpPr>
        <p:spPr>
          <a:xfrm>
            <a:off x="7325197" y="4702653"/>
            <a:ext cx="1368388" cy="707886"/>
          </a:xfrm>
          <a:prstGeom prst="rect">
            <a:avLst/>
          </a:prstGeom>
          <a:solidFill>
            <a:srgbClr val="E27500">
              <a:alpha val="65098"/>
            </a:srgbClr>
          </a:solidFill>
          <a:scene3d>
            <a:camera prst="orthographicFront"/>
            <a:lightRig rig="threePt" dir="t"/>
          </a:scene3d>
          <a:sp3d>
            <a:bevelT/>
          </a:sp3d>
        </p:spPr>
        <p:txBody>
          <a:bodyPr wrap="none" rtlCol="0">
            <a:spAutoFit/>
          </a:bodyPr>
          <a:lstStyle/>
          <a:p>
            <a:pPr algn="ctr"/>
            <a:r>
              <a:rPr lang="en-US" sz="2000" b="1" dirty="0">
                <a:solidFill>
                  <a:srgbClr val="004875"/>
                </a:solidFill>
              </a:rPr>
              <a:t>Ongoing </a:t>
            </a:r>
          </a:p>
          <a:p>
            <a:pPr algn="ctr"/>
            <a:r>
              <a:rPr lang="en-US" sz="2000" b="1" dirty="0">
                <a:solidFill>
                  <a:srgbClr val="004875"/>
                </a:solidFill>
              </a:rPr>
              <a:t>monitoring</a:t>
            </a:r>
          </a:p>
        </p:txBody>
      </p:sp>
      <p:pic>
        <p:nvPicPr>
          <p:cNvPr id="10" name="Graphic 9" descr="Female Profile">
            <a:extLst>
              <a:ext uri="{FF2B5EF4-FFF2-40B4-BE49-F238E27FC236}">
                <a16:creationId xmlns:a16="http://schemas.microsoft.com/office/drawing/2014/main" id="{120E7D56-6E1C-499A-B603-DA35CAAF1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4944" y="1025849"/>
            <a:ext cx="2200886" cy="2200886"/>
          </a:xfrm>
          <a:prstGeom prst="rect">
            <a:avLst/>
          </a:prstGeom>
        </p:spPr>
      </p:pic>
      <p:cxnSp>
        <p:nvCxnSpPr>
          <p:cNvPr id="12" name="Straight Arrow Connector 11">
            <a:extLst>
              <a:ext uri="{FF2B5EF4-FFF2-40B4-BE49-F238E27FC236}">
                <a16:creationId xmlns:a16="http://schemas.microsoft.com/office/drawing/2014/main" id="{DA3D4306-3C14-409C-A5CB-FF6846CE26C8}"/>
              </a:ext>
            </a:extLst>
          </p:cNvPr>
          <p:cNvCxnSpPr>
            <a:cxnSpLocks/>
          </p:cNvCxnSpPr>
          <p:nvPr/>
        </p:nvCxnSpPr>
        <p:spPr>
          <a:xfrm flipH="1">
            <a:off x="1402032" y="2905661"/>
            <a:ext cx="2645300" cy="17153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6DB03C-9939-4BEF-B734-A834D02F9929}"/>
              </a:ext>
            </a:extLst>
          </p:cNvPr>
          <p:cNvCxnSpPr>
            <a:cxnSpLocks/>
          </p:cNvCxnSpPr>
          <p:nvPr/>
        </p:nvCxnSpPr>
        <p:spPr>
          <a:xfrm flipH="1">
            <a:off x="3327240" y="2905661"/>
            <a:ext cx="973585" cy="164451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44DA42-B711-4533-9487-DCAB94D33D4E}"/>
              </a:ext>
            </a:extLst>
          </p:cNvPr>
          <p:cNvCxnSpPr>
            <a:cxnSpLocks/>
          </p:cNvCxnSpPr>
          <p:nvPr/>
        </p:nvCxnSpPr>
        <p:spPr>
          <a:xfrm>
            <a:off x="5194323" y="2905661"/>
            <a:ext cx="224536" cy="132343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C46598-0374-4BE5-B684-705275135162}"/>
              </a:ext>
            </a:extLst>
          </p:cNvPr>
          <p:cNvCxnSpPr>
            <a:cxnSpLocks/>
          </p:cNvCxnSpPr>
          <p:nvPr/>
        </p:nvCxnSpPr>
        <p:spPr>
          <a:xfrm>
            <a:off x="5429838" y="2905661"/>
            <a:ext cx="2579553" cy="17153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BC53E2D-741E-4ED5-A70B-FC6F88A923E8}"/>
              </a:ext>
            </a:extLst>
          </p:cNvPr>
          <p:cNvSpPr txBox="1"/>
          <p:nvPr/>
        </p:nvSpPr>
        <p:spPr>
          <a:xfrm>
            <a:off x="4393804" y="2329977"/>
            <a:ext cx="833177" cy="523220"/>
          </a:xfrm>
          <a:prstGeom prst="rect">
            <a:avLst/>
          </a:prstGeom>
          <a:noFill/>
        </p:spPr>
        <p:txBody>
          <a:bodyPr wrap="none" rtlCol="0">
            <a:spAutoFit/>
          </a:bodyPr>
          <a:lstStyle/>
          <a:p>
            <a:r>
              <a:rPr lang="en-US" sz="2800" b="1" dirty="0">
                <a:solidFill>
                  <a:srgbClr val="E27500"/>
                </a:solidFill>
              </a:rPr>
              <a:t>YOU</a:t>
            </a:r>
          </a:p>
        </p:txBody>
      </p:sp>
      <p:pic>
        <p:nvPicPr>
          <p:cNvPr id="2" name="Recorded Sound">
            <a:hlinkClick r:id="" action="ppaction://media"/>
            <a:extLst>
              <a:ext uri="{FF2B5EF4-FFF2-40B4-BE49-F238E27FC236}">
                <a16:creationId xmlns:a16="http://schemas.microsoft.com/office/drawing/2014/main" id="{71E168D6-2C35-4952-97D6-B323757C98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6844" y="3226735"/>
            <a:ext cx="609600" cy="609600"/>
          </a:xfrm>
          <a:prstGeom prst="rect">
            <a:avLst/>
          </a:prstGeom>
        </p:spPr>
      </p:pic>
    </p:spTree>
    <p:extLst>
      <p:ext uri="{BB962C8B-B14F-4D97-AF65-F5344CB8AC3E}">
        <p14:creationId xmlns:p14="http://schemas.microsoft.com/office/powerpoint/2010/main" val="2888971374"/>
      </p:ext>
    </p:extLst>
  </p:cSld>
  <p:clrMapOvr>
    <a:masterClrMapping/>
  </p:clrMapOvr>
  <mc:AlternateContent xmlns:mc="http://schemas.openxmlformats.org/markup-compatibility/2006" xmlns:p14="http://schemas.microsoft.com/office/powerpoint/2010/main">
    <mc:Choice Requires="p14">
      <p:transition p14:dur="10" advClick="0" advTm="64000"/>
    </mc:Choice>
    <mc:Fallback xmlns="">
      <p:transition advClick="0"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C4B9E49-6146-4A1B-B23D-29185BD22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7209" y="4057655"/>
            <a:ext cx="609600" cy="609600"/>
          </a:xfrm>
          <a:prstGeom prst="rect">
            <a:avLst/>
          </a:prstGeom>
        </p:spPr>
      </p:pic>
      <p:sp>
        <p:nvSpPr>
          <p:cNvPr id="2" name="Content Placeholder 1"/>
          <p:cNvSpPr>
            <a:spLocks noGrp="1"/>
          </p:cNvSpPr>
          <p:nvPr>
            <p:ph idx="1"/>
          </p:nvPr>
        </p:nvSpPr>
        <p:spPr/>
        <p:txBody>
          <a:bodyPr>
            <a:normAutofit/>
          </a:bodyPr>
          <a:lstStyle/>
          <a:p>
            <a:pPr marL="0" indent="0" algn="ctr">
              <a:buNone/>
            </a:pPr>
            <a:r>
              <a:rPr lang="en-US" dirty="0"/>
              <a:t>Learn and know the population you serve</a:t>
            </a:r>
          </a:p>
          <a:p>
            <a:pPr marL="0" indent="0" algn="ctr">
              <a:buNone/>
            </a:pPr>
            <a:r>
              <a:rPr lang="en-US" b="1" i="1" dirty="0"/>
              <a:t>Be professional</a:t>
            </a:r>
          </a:p>
          <a:p>
            <a:pPr marL="0" indent="0" algn="ctr">
              <a:buNone/>
            </a:pPr>
            <a:r>
              <a:rPr lang="en-US" b="1" i="1" dirty="0"/>
              <a:t>Do’s and Don’ts</a:t>
            </a:r>
          </a:p>
          <a:p>
            <a:pPr marL="0" indent="0" algn="ctr">
              <a:buNone/>
            </a:pPr>
            <a:r>
              <a:rPr lang="en-US" b="1" i="1" dirty="0"/>
              <a:t>Great service</a:t>
            </a:r>
          </a:p>
          <a:p>
            <a:pPr marL="0" indent="0">
              <a:buNone/>
            </a:pPr>
            <a:endParaRPr lang="en-US" dirty="0"/>
          </a:p>
        </p:txBody>
      </p:sp>
      <p:sp>
        <p:nvSpPr>
          <p:cNvPr id="3" name="Title 2"/>
          <p:cNvSpPr>
            <a:spLocks noGrp="1"/>
          </p:cNvSpPr>
          <p:nvPr>
            <p:ph type="title"/>
          </p:nvPr>
        </p:nvSpPr>
        <p:spPr/>
        <p:txBody>
          <a:bodyPr>
            <a:normAutofit/>
          </a:bodyPr>
          <a:lstStyle/>
          <a:p>
            <a:r>
              <a:rPr lang="en-US" dirty="0"/>
              <a:t>Waiver Case Manager Expectations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25</a:t>
            </a:fld>
            <a:endParaRPr lang="en-US" dirty="0"/>
          </a:p>
        </p:txBody>
      </p:sp>
      <p:pic>
        <p:nvPicPr>
          <p:cNvPr id="6" name="Graphic 5" descr="Watch">
            <a:extLst>
              <a:ext uri="{FF2B5EF4-FFF2-40B4-BE49-F238E27FC236}">
                <a16:creationId xmlns:a16="http://schemas.microsoft.com/office/drawing/2014/main" id="{B93E51C0-9AE5-4B4C-A601-9F12D5A311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6272048" y="2612571"/>
            <a:ext cx="1632857" cy="1632857"/>
          </a:xfrm>
          <a:prstGeom prst="rect">
            <a:avLst/>
          </a:prstGeom>
        </p:spPr>
      </p:pic>
      <p:grpSp>
        <p:nvGrpSpPr>
          <p:cNvPr id="11" name="Group 10">
            <a:extLst>
              <a:ext uri="{FF2B5EF4-FFF2-40B4-BE49-F238E27FC236}">
                <a16:creationId xmlns:a16="http://schemas.microsoft.com/office/drawing/2014/main" id="{81724900-756E-4988-A755-6B4F815DBCFB}"/>
              </a:ext>
            </a:extLst>
          </p:cNvPr>
          <p:cNvGrpSpPr/>
          <p:nvPr/>
        </p:nvGrpSpPr>
        <p:grpSpPr>
          <a:xfrm>
            <a:off x="1043156" y="2939142"/>
            <a:ext cx="2024743" cy="2024743"/>
            <a:chOff x="1043156" y="2939142"/>
            <a:chExt cx="2024743" cy="2024743"/>
          </a:xfrm>
        </p:grpSpPr>
        <p:pic>
          <p:nvPicPr>
            <p:cNvPr id="9" name="Graphic 8" descr="Family with two children">
              <a:extLst>
                <a:ext uri="{FF2B5EF4-FFF2-40B4-BE49-F238E27FC236}">
                  <a16:creationId xmlns:a16="http://schemas.microsoft.com/office/drawing/2014/main" id="{B5B63932-6AC3-4D93-9138-F3CF5218F5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3156" y="2939142"/>
              <a:ext cx="2024743" cy="2024743"/>
            </a:xfrm>
            <a:prstGeom prst="rect">
              <a:avLst/>
            </a:prstGeom>
          </p:spPr>
        </p:pic>
        <p:sp>
          <p:nvSpPr>
            <p:cNvPr id="10" name="TextBox 9">
              <a:extLst>
                <a:ext uri="{FF2B5EF4-FFF2-40B4-BE49-F238E27FC236}">
                  <a16:creationId xmlns:a16="http://schemas.microsoft.com/office/drawing/2014/main" id="{231EBD8C-D092-40AC-A002-0644951CB4AE}"/>
                </a:ext>
              </a:extLst>
            </p:cNvPr>
            <p:cNvSpPr txBox="1"/>
            <p:nvPr/>
          </p:nvSpPr>
          <p:spPr>
            <a:xfrm>
              <a:off x="1660932" y="4594553"/>
              <a:ext cx="806759" cy="369332"/>
            </a:xfrm>
            <a:prstGeom prst="rect">
              <a:avLst/>
            </a:prstGeom>
            <a:noFill/>
          </p:spPr>
          <p:txBody>
            <a:bodyPr wrap="none" rtlCol="0">
              <a:spAutoFit/>
            </a:bodyPr>
            <a:lstStyle/>
            <a:p>
              <a:r>
                <a:rPr lang="en-US" b="1" dirty="0">
                  <a:solidFill>
                    <a:srgbClr val="004875"/>
                  </a:solidFill>
                </a:rPr>
                <a:t>Family</a:t>
              </a:r>
            </a:p>
          </p:txBody>
        </p:sp>
      </p:grpSp>
      <p:grpSp>
        <p:nvGrpSpPr>
          <p:cNvPr id="16" name="Group 15">
            <a:extLst>
              <a:ext uri="{FF2B5EF4-FFF2-40B4-BE49-F238E27FC236}">
                <a16:creationId xmlns:a16="http://schemas.microsoft.com/office/drawing/2014/main" id="{6828B397-50C1-4924-8FD4-977CC6A9CD98}"/>
              </a:ext>
            </a:extLst>
          </p:cNvPr>
          <p:cNvGrpSpPr/>
          <p:nvPr/>
        </p:nvGrpSpPr>
        <p:grpSpPr>
          <a:xfrm>
            <a:off x="6076099" y="4667255"/>
            <a:ext cx="1894110" cy="932480"/>
            <a:chOff x="6076099" y="4667255"/>
            <a:chExt cx="1894110" cy="932480"/>
          </a:xfrm>
        </p:grpSpPr>
        <p:pic>
          <p:nvPicPr>
            <p:cNvPr id="13" name="Graphic 12" descr="Checkmark">
              <a:extLst>
                <a:ext uri="{FF2B5EF4-FFF2-40B4-BE49-F238E27FC236}">
                  <a16:creationId xmlns:a16="http://schemas.microsoft.com/office/drawing/2014/main" id="{600D1244-FE4B-47DC-AA18-4A45269D38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76099" y="4667255"/>
              <a:ext cx="914400" cy="914400"/>
            </a:xfrm>
            <a:prstGeom prst="rect">
              <a:avLst/>
            </a:prstGeom>
          </p:spPr>
        </p:pic>
        <p:pic>
          <p:nvPicPr>
            <p:cNvPr id="15" name="Graphic 14" descr="Close">
              <a:extLst>
                <a:ext uri="{FF2B5EF4-FFF2-40B4-BE49-F238E27FC236}">
                  <a16:creationId xmlns:a16="http://schemas.microsoft.com/office/drawing/2014/main" id="{6F2AD867-5050-43E5-A054-88DC0363EC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55809" y="4685335"/>
              <a:ext cx="914400" cy="914400"/>
            </a:xfrm>
            <a:prstGeom prst="rect">
              <a:avLst/>
            </a:prstGeom>
          </p:spPr>
        </p:pic>
      </p:grpSp>
      <p:pic>
        <p:nvPicPr>
          <p:cNvPr id="12" name="Picture 11" descr="Customer service man explaining smiling">
            <a:extLst>
              <a:ext uri="{FF2B5EF4-FFF2-40B4-BE49-F238E27FC236}">
                <a16:creationId xmlns:a16="http://schemas.microsoft.com/office/drawing/2014/main" id="{AAEC2CF1-318B-452A-B492-617A733F33AB}"/>
              </a:ext>
            </a:extLst>
          </p:cNvPr>
          <p:cNvPicPr>
            <a:picLocks noChangeAspect="1"/>
          </p:cNvPicPr>
          <p:nvPr/>
        </p:nvPicPr>
        <p:blipFill>
          <a:blip r:embed="rId14"/>
          <a:stretch>
            <a:fillRect/>
          </a:stretch>
        </p:blipFill>
        <p:spPr>
          <a:xfrm>
            <a:off x="3430738" y="3477663"/>
            <a:ext cx="2282523" cy="2338154"/>
          </a:xfrm>
          <a:prstGeom prst="rect">
            <a:avLst/>
          </a:prstGeom>
        </p:spPr>
      </p:pic>
    </p:spTree>
    <p:extLst>
      <p:ext uri="{BB962C8B-B14F-4D97-AF65-F5344CB8AC3E}">
        <p14:creationId xmlns:p14="http://schemas.microsoft.com/office/powerpoint/2010/main" val="2563981000"/>
      </p:ext>
    </p:extLst>
  </p:cSld>
  <p:clrMapOvr>
    <a:masterClrMapping/>
  </p:clrMapOvr>
  <mc:AlternateContent xmlns:mc="http://schemas.openxmlformats.org/markup-compatibility/2006" xmlns:p14="http://schemas.microsoft.com/office/powerpoint/2010/main">
    <mc:Choice Requires="p14">
      <p:transition p14:dur="10" advClick="0" advTm="119000"/>
    </mc:Choice>
    <mc:Fallback xmlns="">
      <p:transition advClick="0" advTm="1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851232"/>
      </p:ext>
    </p:extLst>
  </p:cSld>
  <p:clrMapOvr>
    <a:masterClrMapping/>
  </p:clrMapOvr>
  <mc:AlternateContent xmlns:mc="http://schemas.openxmlformats.org/markup-compatibility/2006" xmlns:p14="http://schemas.microsoft.com/office/powerpoint/2010/main">
    <mc:Choice Requires="p14">
      <p:transition spd="slow" p14:dur="4000" advClick="0" advTm="60000"/>
    </mc:Choice>
    <mc:Fallback xmlns="">
      <p:transition spd="slow" advClick="0" advTm="6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400" dirty="0"/>
              <a:t>This training encompasses a minimum of nine modules on different subjects that are extremely important in your work as a waiver case manager (WCM).</a:t>
            </a:r>
          </a:p>
          <a:p>
            <a:pPr marL="0" indent="0">
              <a:buNone/>
            </a:pPr>
            <a:endParaRPr lang="en-US" sz="2400" dirty="0"/>
          </a:p>
          <a:p>
            <a:pPr marL="0" indent="0">
              <a:buNone/>
            </a:pPr>
            <a:r>
              <a:rPr lang="en-US" sz="2400" dirty="0"/>
              <a:t>At the end of each training module, you must take a quiz to assess how much you learned on the subject matter of that module.</a:t>
            </a:r>
          </a:p>
          <a:p>
            <a:pPr marL="0" indent="0">
              <a:buNone/>
            </a:pPr>
            <a:endParaRPr lang="en-US" dirty="0"/>
          </a:p>
        </p:txBody>
      </p:sp>
      <p:sp>
        <p:nvSpPr>
          <p:cNvPr id="3" name="Title 2"/>
          <p:cNvSpPr>
            <a:spLocks noGrp="1"/>
          </p:cNvSpPr>
          <p:nvPr>
            <p:ph type="title"/>
          </p:nvPr>
        </p:nvSpPr>
        <p:spPr/>
        <p:txBody>
          <a:bodyPr/>
          <a:lstStyle/>
          <a:p>
            <a:r>
              <a:rPr lang="en-US" dirty="0"/>
              <a:t>Training</a:t>
            </a:r>
          </a:p>
        </p:txBody>
      </p:sp>
      <p:sp>
        <p:nvSpPr>
          <p:cNvPr id="4" name="Slide Number Placeholder 3"/>
          <p:cNvSpPr>
            <a:spLocks noGrp="1"/>
          </p:cNvSpPr>
          <p:nvPr>
            <p:ph type="sldNum" sz="quarter" idx="10"/>
          </p:nvPr>
        </p:nvSpPr>
        <p:spPr/>
        <p:txBody>
          <a:bodyPr/>
          <a:lstStyle/>
          <a:p>
            <a:fld id="{C1640D55-031C-4AD9-A16C-4EFA2F922910}" type="slidenum">
              <a:rPr lang="en-US" smtClean="0"/>
              <a:pPr/>
              <a:t>3</a:t>
            </a:fld>
            <a:endParaRPr lang="en-US" dirty="0"/>
          </a:p>
        </p:txBody>
      </p:sp>
      <p:grpSp>
        <p:nvGrpSpPr>
          <p:cNvPr id="5" name="Group 4">
            <a:extLst>
              <a:ext uri="{FF2B5EF4-FFF2-40B4-BE49-F238E27FC236}">
                <a16:creationId xmlns:a16="http://schemas.microsoft.com/office/drawing/2014/main" id="{F0090637-4890-4FF5-B29D-777234A39A1D}"/>
              </a:ext>
            </a:extLst>
          </p:cNvPr>
          <p:cNvGrpSpPr/>
          <p:nvPr/>
        </p:nvGrpSpPr>
        <p:grpSpPr>
          <a:xfrm>
            <a:off x="4921593" y="3733800"/>
            <a:ext cx="2222490" cy="2222490"/>
            <a:chOff x="4126824" y="3973756"/>
            <a:chExt cx="2222490" cy="2222490"/>
          </a:xfrm>
        </p:grpSpPr>
        <p:sp>
          <p:nvSpPr>
            <p:cNvPr id="12" name="TextBox 11">
              <a:extLst>
                <a:ext uri="{FF2B5EF4-FFF2-40B4-BE49-F238E27FC236}">
                  <a16:creationId xmlns:a16="http://schemas.microsoft.com/office/drawing/2014/main" id="{B4A692A8-3DBE-4410-9C31-0EDFA672690F}"/>
                </a:ext>
              </a:extLst>
            </p:cNvPr>
            <p:cNvSpPr txBox="1"/>
            <p:nvPr/>
          </p:nvSpPr>
          <p:spPr>
            <a:xfrm>
              <a:off x="4644082" y="4934747"/>
              <a:ext cx="1202572" cy="707886"/>
            </a:xfrm>
            <a:prstGeom prst="rect">
              <a:avLst/>
            </a:prstGeom>
            <a:noFill/>
          </p:spPr>
          <p:txBody>
            <a:bodyPr wrap="none" rtlCol="0">
              <a:spAutoFit/>
            </a:bodyPr>
            <a:lstStyle/>
            <a:p>
              <a:pPr algn="ctr"/>
              <a:r>
                <a:rPr lang="en-US" sz="2000" b="1" dirty="0">
                  <a:solidFill>
                    <a:srgbClr val="004875"/>
                  </a:solidFill>
                </a:rPr>
                <a:t>Module 1</a:t>
              </a:r>
            </a:p>
            <a:p>
              <a:pPr algn="ctr"/>
              <a:r>
                <a:rPr lang="en-US" sz="2000" b="1" dirty="0">
                  <a:solidFill>
                    <a:srgbClr val="004875"/>
                  </a:solidFill>
                </a:rPr>
                <a:t>Quiz</a:t>
              </a:r>
              <a:endParaRPr lang="en-US" sz="2400" b="1" dirty="0">
                <a:solidFill>
                  <a:srgbClr val="004875"/>
                </a:solidFill>
              </a:endParaRPr>
            </a:p>
          </p:txBody>
        </p:sp>
        <p:pic>
          <p:nvPicPr>
            <p:cNvPr id="14" name="Graphic 13" descr="Paper">
              <a:extLst>
                <a:ext uri="{FF2B5EF4-FFF2-40B4-BE49-F238E27FC236}">
                  <a16:creationId xmlns:a16="http://schemas.microsoft.com/office/drawing/2014/main" id="{FD2297A1-0A1C-486A-8BDC-B5E73C4E30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6824" y="3973756"/>
              <a:ext cx="2222490" cy="2222490"/>
            </a:xfrm>
            <a:prstGeom prst="rect">
              <a:avLst/>
            </a:prstGeom>
          </p:spPr>
        </p:pic>
      </p:grpSp>
      <p:pic>
        <p:nvPicPr>
          <p:cNvPr id="6" name="F6C18055">
            <a:hlinkClick r:id="" action="ppaction://media"/>
            <a:extLst>
              <a:ext uri="{FF2B5EF4-FFF2-40B4-BE49-F238E27FC236}">
                <a16:creationId xmlns:a16="http://schemas.microsoft.com/office/drawing/2014/main" id="{E277E46F-63B2-87E0-D177-B2A0219759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7975" y="2735263"/>
            <a:ext cx="609600" cy="609600"/>
          </a:xfrm>
          <a:prstGeom prst="rect">
            <a:avLst/>
          </a:prstGeom>
        </p:spPr>
      </p:pic>
    </p:spTree>
    <p:extLst>
      <p:ext uri="{BB962C8B-B14F-4D97-AF65-F5344CB8AC3E}">
        <p14:creationId xmlns:p14="http://schemas.microsoft.com/office/powerpoint/2010/main" val="3225299675"/>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537040"/>
            <a:ext cx="4105723" cy="1812313"/>
          </a:xfrm>
        </p:spPr>
        <p:txBody>
          <a:bodyPr>
            <a:normAutofit/>
          </a:bodyPr>
          <a:lstStyle/>
          <a:p>
            <a:pPr marL="0" indent="0" algn="ctr">
              <a:buNone/>
            </a:pPr>
            <a:r>
              <a:rPr lang="en-US" sz="3600" dirty="0"/>
              <a:t>You must score    </a:t>
            </a:r>
            <a:r>
              <a:rPr lang="en-US" sz="3600" b="1" i="1" dirty="0"/>
              <a:t>80% or better</a:t>
            </a:r>
            <a:r>
              <a:rPr lang="en-US" sz="3600" b="1" dirty="0"/>
              <a:t> </a:t>
            </a:r>
            <a:r>
              <a:rPr lang="en-US" sz="3600" dirty="0"/>
              <a:t>to pass each quiz.</a:t>
            </a:r>
          </a:p>
          <a:p>
            <a:pPr marL="0" indent="0">
              <a:buNone/>
            </a:pPr>
            <a:endParaRPr lang="en-US" dirty="0"/>
          </a:p>
          <a:p>
            <a:pPr marL="0" indent="0">
              <a:buNone/>
            </a:pPr>
            <a:endParaRPr lang="en-US" sz="2400" i="1" dirty="0"/>
          </a:p>
          <a:p>
            <a:pPr marL="0" indent="0">
              <a:buNone/>
            </a:pPr>
            <a:endParaRPr lang="en-US" sz="2400" i="1" dirty="0"/>
          </a:p>
          <a:p>
            <a:pPr marL="0" indent="0">
              <a:buNone/>
            </a:pPr>
            <a:endParaRPr lang="en-US" sz="1600" dirty="0"/>
          </a:p>
        </p:txBody>
      </p:sp>
      <p:sp>
        <p:nvSpPr>
          <p:cNvPr id="3" name="Title 2"/>
          <p:cNvSpPr>
            <a:spLocks noGrp="1"/>
          </p:cNvSpPr>
          <p:nvPr>
            <p:ph type="title"/>
          </p:nvPr>
        </p:nvSpPr>
        <p:spPr/>
        <p:txBody>
          <a:bodyPr/>
          <a:lstStyle/>
          <a:p>
            <a:r>
              <a:rPr lang="en-US" dirty="0"/>
              <a:t>Training (Cont’d) </a:t>
            </a:r>
          </a:p>
        </p:txBody>
      </p:sp>
      <p:sp>
        <p:nvSpPr>
          <p:cNvPr id="4" name="Slide Number Placeholder 3"/>
          <p:cNvSpPr>
            <a:spLocks noGrp="1"/>
          </p:cNvSpPr>
          <p:nvPr>
            <p:ph type="sldNum" sz="quarter" idx="10"/>
          </p:nvPr>
        </p:nvSpPr>
        <p:spPr/>
        <p:txBody>
          <a:bodyPr/>
          <a:lstStyle/>
          <a:p>
            <a:fld id="{C1640D55-031C-4AD9-A16C-4EFA2F922910}" type="slidenum">
              <a:rPr lang="en-US" smtClean="0"/>
              <a:pPr/>
              <a:t>4</a:t>
            </a:fld>
            <a:endParaRPr lang="en-US" dirty="0"/>
          </a:p>
        </p:txBody>
      </p:sp>
      <p:pic>
        <p:nvPicPr>
          <p:cNvPr id="8" name="Recorded Sound">
            <a:hlinkClick r:id="" action="ppaction://media"/>
            <a:extLst>
              <a:ext uri="{FF2B5EF4-FFF2-40B4-BE49-F238E27FC236}">
                <a16:creationId xmlns:a16="http://schemas.microsoft.com/office/drawing/2014/main" id="{1A53F28F-8EBC-461A-A36D-5F25CB6C69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46" y="3327907"/>
            <a:ext cx="609600" cy="609600"/>
          </a:xfrm>
          <a:prstGeom prst="rect">
            <a:avLst/>
          </a:prstGeom>
        </p:spPr>
      </p:pic>
      <p:grpSp>
        <p:nvGrpSpPr>
          <p:cNvPr id="11" name="Group 10">
            <a:extLst>
              <a:ext uri="{FF2B5EF4-FFF2-40B4-BE49-F238E27FC236}">
                <a16:creationId xmlns:a16="http://schemas.microsoft.com/office/drawing/2014/main" id="{BD062EF1-106A-6A1F-AB06-5CC8AB308E5E}"/>
              </a:ext>
            </a:extLst>
          </p:cNvPr>
          <p:cNvGrpSpPr/>
          <p:nvPr/>
        </p:nvGrpSpPr>
        <p:grpSpPr>
          <a:xfrm>
            <a:off x="1163763" y="1851669"/>
            <a:ext cx="3160588" cy="3154660"/>
            <a:chOff x="1411412" y="1837470"/>
            <a:chExt cx="3160588" cy="3154660"/>
          </a:xfrm>
        </p:grpSpPr>
        <p:sp>
          <p:nvSpPr>
            <p:cNvPr id="5" name="Oval 4">
              <a:extLst>
                <a:ext uri="{FF2B5EF4-FFF2-40B4-BE49-F238E27FC236}">
                  <a16:creationId xmlns:a16="http://schemas.microsoft.com/office/drawing/2014/main" id="{DE959E93-FF81-1FBB-C33F-803A7F2B3809}"/>
                </a:ext>
              </a:extLst>
            </p:cNvPr>
            <p:cNvSpPr/>
            <p:nvPr/>
          </p:nvSpPr>
          <p:spPr>
            <a:xfrm>
              <a:off x="1411412" y="1837470"/>
              <a:ext cx="3160588" cy="31546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BD8FE3A-109E-21F6-30C9-CB6DB7AEFB6A}"/>
                </a:ext>
              </a:extLst>
            </p:cNvPr>
            <p:cNvGrpSpPr/>
            <p:nvPr/>
          </p:nvGrpSpPr>
          <p:grpSpPr>
            <a:xfrm>
              <a:off x="1644252" y="1945738"/>
              <a:ext cx="2694908" cy="2966521"/>
              <a:chOff x="2479194" y="3220542"/>
              <a:chExt cx="2229228" cy="2229228"/>
            </a:xfrm>
          </p:grpSpPr>
          <p:pic>
            <p:nvPicPr>
              <p:cNvPr id="7" name="Graphic 6" descr="Clipboard with solid fill">
                <a:extLst>
                  <a:ext uri="{FF2B5EF4-FFF2-40B4-BE49-F238E27FC236}">
                    <a16:creationId xmlns:a16="http://schemas.microsoft.com/office/drawing/2014/main" id="{0B80D6FB-F441-DF4B-4FD4-37918D373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79194" y="3220542"/>
                <a:ext cx="2229228" cy="2229228"/>
              </a:xfrm>
              <a:prstGeom prst="rect">
                <a:avLst/>
              </a:prstGeom>
            </p:spPr>
          </p:pic>
          <p:pic>
            <p:nvPicPr>
              <p:cNvPr id="16" name="Picture 15" descr="A close up of a logo&#10;&#10;Description automatically generated">
                <a:extLst>
                  <a:ext uri="{FF2B5EF4-FFF2-40B4-BE49-F238E27FC236}">
                    <a16:creationId xmlns:a16="http://schemas.microsoft.com/office/drawing/2014/main" id="{4C09C8FC-8729-4C64-824D-954C84A6B0C6}"/>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5272" t="36917" r="27573" b="25225"/>
              <a:stretch/>
            </p:blipFill>
            <p:spPr>
              <a:xfrm>
                <a:off x="3021734" y="3965458"/>
                <a:ext cx="1136821" cy="1024214"/>
              </a:xfrm>
              <a:prstGeom prst="rect">
                <a:avLst/>
              </a:prstGeom>
            </p:spPr>
          </p:pic>
        </p:grpSp>
      </p:grpSp>
    </p:spTree>
    <p:extLst>
      <p:ext uri="{BB962C8B-B14F-4D97-AF65-F5344CB8AC3E}">
        <p14:creationId xmlns:p14="http://schemas.microsoft.com/office/powerpoint/2010/main" val="247766253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If you do not pass a quiz, you will need to meet with your Supervisor to discuss your options.</a:t>
            </a:r>
          </a:p>
          <a:p>
            <a:pPr marL="0" indent="0">
              <a:buNone/>
            </a:pPr>
            <a:endParaRPr lang="en-US" dirty="0"/>
          </a:p>
        </p:txBody>
      </p:sp>
      <p:sp>
        <p:nvSpPr>
          <p:cNvPr id="3" name="Title 2"/>
          <p:cNvSpPr>
            <a:spLocks noGrp="1"/>
          </p:cNvSpPr>
          <p:nvPr>
            <p:ph type="title"/>
          </p:nvPr>
        </p:nvSpPr>
        <p:spPr/>
        <p:txBody>
          <a:bodyPr/>
          <a:lstStyle/>
          <a:p>
            <a:r>
              <a:rPr lang="en-US" dirty="0"/>
              <a:t>Training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5</a:t>
            </a:fld>
            <a:endParaRPr lang="en-US" dirty="0"/>
          </a:p>
        </p:txBody>
      </p:sp>
      <p:pic>
        <p:nvPicPr>
          <p:cNvPr id="6" name="Graphic 5" descr="Boardroom">
            <a:extLst>
              <a:ext uri="{FF2B5EF4-FFF2-40B4-BE49-F238E27FC236}">
                <a16:creationId xmlns:a16="http://schemas.microsoft.com/office/drawing/2014/main" id="{4A80B5E1-0633-4AB6-A350-9842B678E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9864" y="2106315"/>
            <a:ext cx="3404261" cy="3404261"/>
          </a:xfrm>
          <a:prstGeom prst="rect">
            <a:avLst/>
          </a:prstGeom>
        </p:spPr>
      </p:pic>
      <p:pic>
        <p:nvPicPr>
          <p:cNvPr id="8" name="Recorded Sound">
            <a:hlinkClick r:id="" action="ppaction://media"/>
            <a:extLst>
              <a:ext uri="{FF2B5EF4-FFF2-40B4-BE49-F238E27FC236}">
                <a16:creationId xmlns:a16="http://schemas.microsoft.com/office/drawing/2014/main" id="{04D5B094-1D11-4569-9D1A-DF4FFC43DD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2767" y="3254450"/>
            <a:ext cx="609600" cy="609600"/>
          </a:xfrm>
          <a:prstGeom prst="rect">
            <a:avLst/>
          </a:prstGeom>
        </p:spPr>
      </p:pic>
    </p:spTree>
    <p:extLst>
      <p:ext uri="{BB962C8B-B14F-4D97-AF65-F5344CB8AC3E}">
        <p14:creationId xmlns:p14="http://schemas.microsoft.com/office/powerpoint/2010/main" val="193253682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400" dirty="0"/>
              <a:t>Your Supervisor is your first and best source of information as you learn about your role as a waiver case manager.  </a:t>
            </a:r>
          </a:p>
          <a:p>
            <a:pPr marL="0" indent="0">
              <a:buNone/>
            </a:pPr>
            <a:endParaRPr lang="en-US" dirty="0"/>
          </a:p>
          <a:p>
            <a:pPr marL="0" indent="0">
              <a:buNone/>
            </a:pPr>
            <a:endParaRPr lang="en-US" sz="2400" dirty="0"/>
          </a:p>
          <a:p>
            <a:pPr marL="0" indent="0" algn="just">
              <a:lnSpc>
                <a:spcPct val="110000"/>
              </a:lnSpc>
              <a:spcBef>
                <a:spcPts val="0"/>
              </a:spcBef>
              <a:buNone/>
            </a:pPr>
            <a:r>
              <a:rPr lang="en-US" sz="2000" dirty="0"/>
              <a:t>There will also be a section on resources</a:t>
            </a:r>
          </a:p>
          <a:p>
            <a:pPr marL="0" indent="0" algn="just">
              <a:lnSpc>
                <a:spcPct val="110000"/>
              </a:lnSpc>
              <a:spcBef>
                <a:spcPts val="0"/>
              </a:spcBef>
              <a:buNone/>
            </a:pPr>
            <a:r>
              <a:rPr lang="en-US" sz="2000" dirty="0"/>
              <a:t>later in the training.  It will provide you </a:t>
            </a:r>
          </a:p>
          <a:p>
            <a:pPr marL="0" indent="0" algn="just">
              <a:lnSpc>
                <a:spcPct val="110000"/>
              </a:lnSpc>
              <a:spcBef>
                <a:spcPts val="0"/>
              </a:spcBef>
              <a:buNone/>
            </a:pPr>
            <a:r>
              <a:rPr lang="en-US" sz="2000" dirty="0"/>
              <a:t>with information on state resources, and </a:t>
            </a:r>
          </a:p>
          <a:p>
            <a:pPr marL="0" indent="0" algn="just">
              <a:lnSpc>
                <a:spcPct val="110000"/>
              </a:lnSpc>
              <a:spcBef>
                <a:spcPts val="0"/>
              </a:spcBef>
              <a:buNone/>
            </a:pPr>
            <a:r>
              <a:rPr lang="en-US" sz="2000" dirty="0"/>
              <a:t>some local ones, to help you do your job </a:t>
            </a:r>
          </a:p>
          <a:p>
            <a:pPr marL="0" indent="0" algn="just">
              <a:lnSpc>
                <a:spcPct val="110000"/>
              </a:lnSpc>
              <a:spcBef>
                <a:spcPts val="0"/>
              </a:spcBef>
              <a:buNone/>
            </a:pPr>
            <a:r>
              <a:rPr lang="en-US" sz="2000" dirty="0"/>
              <a:t>serving waiver participants better.</a:t>
            </a:r>
          </a:p>
          <a:p>
            <a:pPr marL="0" indent="0">
              <a:lnSpc>
                <a:spcPct val="110000"/>
              </a:lnSpc>
              <a:spcBef>
                <a:spcPts val="0"/>
              </a:spcBef>
              <a:buNone/>
            </a:pPr>
            <a:endParaRPr lang="en-US" dirty="0"/>
          </a:p>
          <a:p>
            <a:pPr marL="0" indent="0" algn="ctr">
              <a:buNone/>
            </a:pPr>
            <a:r>
              <a:rPr lang="en-US" sz="3200" b="1" i="1" dirty="0">
                <a:ln w="22225">
                  <a:solidFill>
                    <a:schemeClr val="accent2"/>
                  </a:solidFill>
                  <a:prstDash val="solid"/>
                </a:ln>
                <a:solidFill>
                  <a:schemeClr val="accent2">
                    <a:lumMod val="40000"/>
                    <a:lumOff val="60000"/>
                  </a:schemeClr>
                </a:solidFill>
              </a:rPr>
              <a:t>Good luck!</a:t>
            </a:r>
          </a:p>
        </p:txBody>
      </p:sp>
      <p:sp>
        <p:nvSpPr>
          <p:cNvPr id="3" name="Title 2"/>
          <p:cNvSpPr>
            <a:spLocks noGrp="1"/>
          </p:cNvSpPr>
          <p:nvPr>
            <p:ph type="title"/>
          </p:nvPr>
        </p:nvSpPr>
        <p:spPr/>
        <p:txBody>
          <a:bodyPr/>
          <a:lstStyle/>
          <a:p>
            <a:r>
              <a:rPr lang="en-US" dirty="0"/>
              <a:t>Your Role as a Waiver Case Manager</a:t>
            </a:r>
          </a:p>
        </p:txBody>
      </p:sp>
      <p:sp>
        <p:nvSpPr>
          <p:cNvPr id="4" name="Slide Number Placeholder 3"/>
          <p:cNvSpPr>
            <a:spLocks noGrp="1"/>
          </p:cNvSpPr>
          <p:nvPr>
            <p:ph type="sldNum" sz="quarter" idx="10"/>
          </p:nvPr>
        </p:nvSpPr>
        <p:spPr/>
        <p:txBody>
          <a:bodyPr/>
          <a:lstStyle/>
          <a:p>
            <a:fld id="{C1640D55-031C-4AD9-A16C-4EFA2F922910}" type="slidenum">
              <a:rPr lang="en-US" smtClean="0"/>
              <a:pPr/>
              <a:t>6</a:t>
            </a:fld>
            <a:endParaRPr lang="en-US" dirty="0"/>
          </a:p>
        </p:txBody>
      </p:sp>
      <p:grpSp>
        <p:nvGrpSpPr>
          <p:cNvPr id="8" name="Group 7">
            <a:extLst>
              <a:ext uri="{FF2B5EF4-FFF2-40B4-BE49-F238E27FC236}">
                <a16:creationId xmlns:a16="http://schemas.microsoft.com/office/drawing/2014/main" id="{56B7A93B-6C7B-4853-9CFC-32FA315156FF}"/>
              </a:ext>
            </a:extLst>
          </p:cNvPr>
          <p:cNvGrpSpPr/>
          <p:nvPr/>
        </p:nvGrpSpPr>
        <p:grpSpPr>
          <a:xfrm>
            <a:off x="5582450" y="2112438"/>
            <a:ext cx="2706701" cy="2706701"/>
            <a:chOff x="5582450" y="1865298"/>
            <a:chExt cx="2706701" cy="2706701"/>
          </a:xfrm>
        </p:grpSpPr>
        <p:pic>
          <p:nvPicPr>
            <p:cNvPr id="6" name="Graphic 5" descr="Male profile">
              <a:extLst>
                <a:ext uri="{FF2B5EF4-FFF2-40B4-BE49-F238E27FC236}">
                  <a16:creationId xmlns:a16="http://schemas.microsoft.com/office/drawing/2014/main" id="{A717CD8E-0DB0-4B15-A2CB-3288DAC475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2450" y="1865298"/>
              <a:ext cx="2706701" cy="2706701"/>
            </a:xfrm>
            <a:prstGeom prst="rect">
              <a:avLst/>
            </a:prstGeom>
          </p:spPr>
        </p:pic>
        <p:sp>
          <p:nvSpPr>
            <p:cNvPr id="7" name="TextBox 6">
              <a:extLst>
                <a:ext uri="{FF2B5EF4-FFF2-40B4-BE49-F238E27FC236}">
                  <a16:creationId xmlns:a16="http://schemas.microsoft.com/office/drawing/2014/main" id="{CD3ACBB9-4349-42F5-906C-A4FE72B66146}"/>
                </a:ext>
              </a:extLst>
            </p:cNvPr>
            <p:cNvSpPr txBox="1"/>
            <p:nvPr/>
          </p:nvSpPr>
          <p:spPr>
            <a:xfrm>
              <a:off x="6346636" y="3625754"/>
              <a:ext cx="1201419" cy="369332"/>
            </a:xfrm>
            <a:prstGeom prst="rect">
              <a:avLst/>
            </a:prstGeom>
            <a:noFill/>
          </p:spPr>
          <p:txBody>
            <a:bodyPr wrap="none" rtlCol="0">
              <a:spAutoFit/>
            </a:bodyPr>
            <a:lstStyle/>
            <a:p>
              <a:r>
                <a:rPr lang="en-US" b="1" dirty="0">
                  <a:solidFill>
                    <a:srgbClr val="004875"/>
                  </a:solidFill>
                </a:rPr>
                <a:t>Supervisor</a:t>
              </a:r>
            </a:p>
          </p:txBody>
        </p:sp>
      </p:grpSp>
      <p:pic>
        <p:nvPicPr>
          <p:cNvPr id="5" name="Recorded Sound">
            <a:hlinkClick r:id="" action="ppaction://media"/>
            <a:extLst>
              <a:ext uri="{FF2B5EF4-FFF2-40B4-BE49-F238E27FC236}">
                <a16:creationId xmlns:a16="http://schemas.microsoft.com/office/drawing/2014/main" id="{5A497B6F-2092-4060-9E5D-2ED9BA99CA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076" y="3632626"/>
            <a:ext cx="609600" cy="609600"/>
          </a:xfrm>
          <a:prstGeom prst="rect">
            <a:avLst/>
          </a:prstGeom>
        </p:spPr>
      </p:pic>
    </p:spTree>
    <p:extLst>
      <p:ext uri="{BB962C8B-B14F-4D97-AF65-F5344CB8AC3E}">
        <p14:creationId xmlns:p14="http://schemas.microsoft.com/office/powerpoint/2010/main" val="784832815"/>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30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dirty="0"/>
              <a:t>What is Medicaid?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p:cNvSpPr>
            <a:spLocks noGrp="1"/>
          </p:cNvSpPr>
          <p:nvPr>
            <p:ph type="title"/>
          </p:nvPr>
        </p:nvSpPr>
        <p:spPr/>
        <p:txBody>
          <a:bodyPr>
            <a:normAutofit/>
          </a:bodyPr>
          <a:lstStyle/>
          <a:p>
            <a:r>
              <a:rPr lang="en-US" dirty="0"/>
              <a:t>South Carolina Medicaid Waivers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7</a:t>
            </a:fld>
            <a:endParaRPr lang="en-US" dirty="0"/>
          </a:p>
        </p:txBody>
      </p:sp>
      <p:pic>
        <p:nvPicPr>
          <p:cNvPr id="5" name="Graphic 4" descr="Questions">
            <a:extLst>
              <a:ext uri="{FF2B5EF4-FFF2-40B4-BE49-F238E27FC236}">
                <a16:creationId xmlns:a16="http://schemas.microsoft.com/office/drawing/2014/main" id="{FCCFC7D5-E62D-4C63-8A27-A0D28D084C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26784" y="1912514"/>
            <a:ext cx="3426479" cy="3426479"/>
          </a:xfrm>
          <a:prstGeom prst="rect">
            <a:avLst/>
          </a:prstGeom>
        </p:spPr>
      </p:pic>
      <p:pic>
        <p:nvPicPr>
          <p:cNvPr id="6" name="Recorded Sound">
            <a:hlinkClick r:id="" action="ppaction://media"/>
            <a:extLst>
              <a:ext uri="{FF2B5EF4-FFF2-40B4-BE49-F238E27FC236}">
                <a16:creationId xmlns:a16="http://schemas.microsoft.com/office/drawing/2014/main" id="{91284DBA-1FDD-4732-9BC5-324AC01B7F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13447" y="3124200"/>
            <a:ext cx="609600" cy="609600"/>
          </a:xfrm>
          <a:prstGeom prst="rect">
            <a:avLst/>
          </a:prstGeom>
        </p:spPr>
      </p:pic>
    </p:spTree>
    <p:extLst>
      <p:ext uri="{BB962C8B-B14F-4D97-AF65-F5344CB8AC3E}">
        <p14:creationId xmlns:p14="http://schemas.microsoft.com/office/powerpoint/2010/main" val="35194278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dirty="0"/>
              <a:t>Title XIX of the Social Security Act</a:t>
            </a:r>
          </a:p>
          <a:p>
            <a:pPr marL="0" indent="0">
              <a:buNone/>
            </a:pPr>
            <a:endParaRPr lang="en-US" dirty="0"/>
          </a:p>
          <a:p>
            <a:pPr marL="0" indent="0">
              <a:buNone/>
            </a:pPr>
            <a:r>
              <a:rPr lang="en-US" dirty="0"/>
              <a:t>	</a:t>
            </a:r>
            <a:r>
              <a:rPr lang="en-US" b="1" u="sng" dirty="0">
                <a:solidFill>
                  <a:srgbClr val="007630"/>
                </a:solidFill>
              </a:rPr>
              <a:t>Medicaid</a:t>
            </a:r>
            <a:r>
              <a:rPr lang="en-US" dirty="0"/>
              <a:t>				</a:t>
            </a:r>
            <a:r>
              <a:rPr lang="en-US" b="1" u="sng" dirty="0">
                <a:solidFill>
                  <a:srgbClr val="007630"/>
                </a:solidFill>
              </a:rPr>
              <a:t>Medicare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600" i="1" dirty="0">
                <a:solidFill>
                  <a:srgbClr val="007630"/>
                </a:solidFill>
              </a:rPr>
              <a:t>An individual can have both Medicare and Medicaid if he or she meets the eligibility requirements for both programs.</a:t>
            </a:r>
          </a:p>
        </p:txBody>
      </p:sp>
      <p:sp>
        <p:nvSpPr>
          <p:cNvPr id="3" name="Title 2"/>
          <p:cNvSpPr>
            <a:spLocks noGrp="1"/>
          </p:cNvSpPr>
          <p:nvPr>
            <p:ph type="title"/>
          </p:nvPr>
        </p:nvSpPr>
        <p:spPr/>
        <p:txBody>
          <a:bodyPr/>
          <a:lstStyle/>
          <a:p>
            <a:r>
              <a:rPr lang="en-US" dirty="0"/>
              <a:t>Medicaid vs. Medicare</a:t>
            </a:r>
          </a:p>
        </p:txBody>
      </p:sp>
      <p:sp>
        <p:nvSpPr>
          <p:cNvPr id="4" name="Slide Number Placeholder 3"/>
          <p:cNvSpPr>
            <a:spLocks noGrp="1"/>
          </p:cNvSpPr>
          <p:nvPr>
            <p:ph type="sldNum" sz="quarter" idx="10"/>
          </p:nvPr>
        </p:nvSpPr>
        <p:spPr/>
        <p:txBody>
          <a:bodyPr/>
          <a:lstStyle/>
          <a:p>
            <a:fld id="{C1640D55-031C-4AD9-A16C-4EFA2F922910}" type="slidenum">
              <a:rPr lang="en-US" smtClean="0"/>
              <a:pPr/>
              <a:t>8</a:t>
            </a:fld>
            <a:endParaRPr lang="en-US" dirty="0"/>
          </a:p>
        </p:txBody>
      </p:sp>
      <p:sp>
        <p:nvSpPr>
          <p:cNvPr id="5" name="Content Placeholder 6">
            <a:extLst>
              <a:ext uri="{FF2B5EF4-FFF2-40B4-BE49-F238E27FC236}">
                <a16:creationId xmlns:a16="http://schemas.microsoft.com/office/drawing/2014/main" id="{B61240DE-AEFF-4DB6-8B64-814616EC4327}"/>
              </a:ext>
            </a:extLst>
          </p:cNvPr>
          <p:cNvSpPr txBox="1">
            <a:spLocks/>
          </p:cNvSpPr>
          <p:nvPr/>
        </p:nvSpPr>
        <p:spPr>
          <a:xfrm>
            <a:off x="948210" y="2929235"/>
            <a:ext cx="2801599" cy="19501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Courier New" panose="02070309020205020404" pitchFamily="49" charset="0"/>
              <a:buChar char="o"/>
            </a:pPr>
            <a:r>
              <a:rPr lang="en-US" sz="1800" dirty="0"/>
              <a:t>South Carolina’s aid program </a:t>
            </a:r>
          </a:p>
          <a:p>
            <a:pPr algn="ctr">
              <a:buFont typeface="Courier New" panose="02070309020205020404" pitchFamily="49" charset="0"/>
              <a:buChar char="o"/>
            </a:pPr>
            <a:r>
              <a:rPr lang="en-US" sz="1800" dirty="0"/>
              <a:t>federal and state governments share the cost of providing medical care </a:t>
            </a:r>
          </a:p>
          <a:p>
            <a:pPr marL="0" indent="0">
              <a:buFont typeface="Arial" panose="020B0604020202020204" pitchFamily="34" charset="0"/>
              <a:buNone/>
            </a:pPr>
            <a:endParaRPr lang="en-US" dirty="0"/>
          </a:p>
        </p:txBody>
      </p:sp>
      <p:sp>
        <p:nvSpPr>
          <p:cNvPr id="6" name="Content Placeholder 6">
            <a:extLst>
              <a:ext uri="{FF2B5EF4-FFF2-40B4-BE49-F238E27FC236}">
                <a16:creationId xmlns:a16="http://schemas.microsoft.com/office/drawing/2014/main" id="{A2AB061A-4F33-4B1C-B6B2-A5030EEEF9B4}"/>
              </a:ext>
            </a:extLst>
          </p:cNvPr>
          <p:cNvSpPr txBox="1">
            <a:spLocks/>
          </p:cNvSpPr>
          <p:nvPr/>
        </p:nvSpPr>
        <p:spPr>
          <a:xfrm>
            <a:off x="5342178" y="2927955"/>
            <a:ext cx="2801599" cy="19501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Courier New" panose="02070309020205020404" pitchFamily="49" charset="0"/>
              <a:buChar char="o"/>
            </a:pPr>
            <a:r>
              <a:rPr lang="en-US" sz="1800" dirty="0"/>
              <a:t>Age 65 and over </a:t>
            </a:r>
          </a:p>
          <a:p>
            <a:pPr marL="0" indent="0" algn="ctr">
              <a:buNone/>
            </a:pPr>
            <a:r>
              <a:rPr lang="en-US" sz="1800" dirty="0"/>
              <a:t>or</a:t>
            </a:r>
          </a:p>
          <a:p>
            <a:pPr algn="ctr">
              <a:buFont typeface="Courier New" panose="02070309020205020404" pitchFamily="49" charset="0"/>
              <a:buChar char="o"/>
            </a:pPr>
            <a:r>
              <a:rPr lang="en-US" sz="1800" dirty="0"/>
              <a:t>Received social security disability benefits  </a:t>
            </a:r>
          </a:p>
          <a:p>
            <a:pPr marL="0" indent="0">
              <a:buFont typeface="Arial" panose="020B0604020202020204" pitchFamily="34" charset="0"/>
              <a:buNone/>
            </a:pPr>
            <a:endParaRPr lang="en-US" dirty="0"/>
          </a:p>
        </p:txBody>
      </p:sp>
      <p:pic>
        <p:nvPicPr>
          <p:cNvPr id="8" name="Recorded Sound">
            <a:hlinkClick r:id="" action="ppaction://media"/>
            <a:extLst>
              <a:ext uri="{FF2B5EF4-FFF2-40B4-BE49-F238E27FC236}">
                <a16:creationId xmlns:a16="http://schemas.microsoft.com/office/drawing/2014/main" id="{9152DA15-ABBB-44CA-BA13-F2D0FA568A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8529" y="3016154"/>
            <a:ext cx="609600" cy="609600"/>
          </a:xfrm>
          <a:prstGeom prst="rect">
            <a:avLst/>
          </a:prstGeom>
        </p:spPr>
      </p:pic>
    </p:spTree>
    <p:extLst>
      <p:ext uri="{BB962C8B-B14F-4D97-AF65-F5344CB8AC3E}">
        <p14:creationId xmlns:p14="http://schemas.microsoft.com/office/powerpoint/2010/main" val="555720595"/>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2400" b="1" dirty="0"/>
              <a:t>South Carolina Department of Health and Human Services</a:t>
            </a:r>
          </a:p>
          <a:p>
            <a:pPr marL="0" indent="0">
              <a:buNone/>
            </a:pPr>
            <a:endParaRPr lang="en-US" sz="2400" dirty="0"/>
          </a:p>
          <a:p>
            <a:pPr marL="0" indent="0">
              <a:buNone/>
            </a:pPr>
            <a:endParaRPr lang="en-US" sz="2400" dirty="0"/>
          </a:p>
          <a:p>
            <a:pPr marL="0" indent="0">
              <a:buNone/>
            </a:pPr>
            <a:r>
              <a:rPr lang="en-US" sz="2400" b="1" dirty="0"/>
              <a:t>	Medicaid State Plan</a:t>
            </a:r>
          </a:p>
          <a:p>
            <a:pPr marL="0" indent="0">
              <a:buNone/>
            </a:pPr>
            <a:endParaRPr lang="en-US" sz="2400" dirty="0"/>
          </a:p>
          <a:p>
            <a:pPr marL="0" indent="0">
              <a:lnSpc>
                <a:spcPct val="100000"/>
              </a:lnSpc>
              <a:spcBef>
                <a:spcPts val="600"/>
              </a:spcBef>
              <a:buNone/>
            </a:pPr>
            <a:endParaRPr lang="en-US" sz="2400" dirty="0"/>
          </a:p>
          <a:p>
            <a:pPr marL="0" indent="0">
              <a:lnSpc>
                <a:spcPct val="100000"/>
              </a:lnSpc>
              <a:spcBef>
                <a:spcPts val="600"/>
              </a:spcBef>
              <a:buNone/>
            </a:pPr>
            <a:r>
              <a:rPr lang="en-US" sz="1800" dirty="0">
                <a:solidFill>
                  <a:srgbClr val="E27500"/>
                </a:solidFill>
              </a:rPr>
              <a:t>	</a:t>
            </a:r>
          </a:p>
          <a:p>
            <a:pPr marL="0" indent="0">
              <a:lnSpc>
                <a:spcPct val="100000"/>
              </a:lnSpc>
              <a:spcBef>
                <a:spcPts val="600"/>
              </a:spcBef>
              <a:buNone/>
            </a:pPr>
            <a:r>
              <a:rPr lang="en-US" sz="1800" dirty="0">
                <a:solidFill>
                  <a:srgbClr val="E27500"/>
                </a:solidFill>
              </a:rPr>
              <a:t>	-</a:t>
            </a:r>
            <a:r>
              <a:rPr lang="en-US" sz="1800" b="1" dirty="0">
                <a:solidFill>
                  <a:srgbClr val="E27500"/>
                </a:solidFill>
              </a:rPr>
              <a:t>Eligibility standards</a:t>
            </a:r>
          </a:p>
          <a:p>
            <a:pPr marL="0" indent="0">
              <a:lnSpc>
                <a:spcPct val="100000"/>
              </a:lnSpc>
              <a:spcBef>
                <a:spcPts val="600"/>
              </a:spcBef>
              <a:buNone/>
            </a:pPr>
            <a:r>
              <a:rPr lang="en-US" sz="1800" b="1" dirty="0">
                <a:solidFill>
                  <a:srgbClr val="E27500"/>
                </a:solidFill>
              </a:rPr>
              <a:t>		-Scope of services</a:t>
            </a:r>
          </a:p>
          <a:p>
            <a:pPr marL="0" indent="0">
              <a:lnSpc>
                <a:spcPct val="100000"/>
              </a:lnSpc>
              <a:spcBef>
                <a:spcPts val="600"/>
              </a:spcBef>
              <a:buNone/>
            </a:pPr>
            <a:r>
              <a:rPr lang="en-US" sz="1800" b="1" dirty="0">
                <a:solidFill>
                  <a:srgbClr val="E27500"/>
                </a:solidFill>
              </a:rPr>
              <a:t>	   		-Rate of payment</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3" name="Title 2"/>
          <p:cNvSpPr>
            <a:spLocks noGrp="1"/>
          </p:cNvSpPr>
          <p:nvPr>
            <p:ph type="title"/>
          </p:nvPr>
        </p:nvSpPr>
        <p:spPr/>
        <p:txBody>
          <a:bodyPr/>
          <a:lstStyle/>
          <a:p>
            <a:r>
              <a:rPr lang="en-US" dirty="0"/>
              <a:t>Single State Agency</a:t>
            </a:r>
          </a:p>
        </p:txBody>
      </p:sp>
      <p:sp>
        <p:nvSpPr>
          <p:cNvPr id="4" name="Slide Number Placeholder 3"/>
          <p:cNvSpPr>
            <a:spLocks noGrp="1"/>
          </p:cNvSpPr>
          <p:nvPr>
            <p:ph type="sldNum" sz="quarter" idx="10"/>
          </p:nvPr>
        </p:nvSpPr>
        <p:spPr/>
        <p:txBody>
          <a:bodyPr/>
          <a:lstStyle/>
          <a:p>
            <a:fld id="{C1640D55-031C-4AD9-A16C-4EFA2F922910}" type="slidenum">
              <a:rPr lang="en-US" smtClean="0"/>
              <a:pPr/>
              <a:t>9</a:t>
            </a:fld>
            <a:endParaRPr lang="en-US" dirty="0"/>
          </a:p>
        </p:txBody>
      </p:sp>
      <p:pic>
        <p:nvPicPr>
          <p:cNvPr id="8" name="Picture 7" descr="A close up of a map&#10;&#10;Description automatically generated">
            <a:extLst>
              <a:ext uri="{FF2B5EF4-FFF2-40B4-BE49-F238E27FC236}">
                <a16:creationId xmlns:a16="http://schemas.microsoft.com/office/drawing/2014/main" id="{1D2BDE3C-93F2-4263-9E9C-DE175C865A94}"/>
              </a:ext>
            </a:extLst>
          </p:cNvPr>
          <p:cNvPicPr>
            <a:picLocks noChangeAspect="1"/>
          </p:cNvPicPr>
          <p:nvPr/>
        </p:nvPicPr>
        <p:blipFill>
          <a:blip r:embed="rId5"/>
          <a:stretch>
            <a:fillRect/>
          </a:stretch>
        </p:blipFill>
        <p:spPr>
          <a:xfrm>
            <a:off x="4640035" y="2092950"/>
            <a:ext cx="4194941" cy="3413633"/>
          </a:xfrm>
          <a:prstGeom prst="rect">
            <a:avLst/>
          </a:prstGeom>
        </p:spPr>
      </p:pic>
      <p:pic>
        <p:nvPicPr>
          <p:cNvPr id="10" name="Picture 9">
            <a:extLst>
              <a:ext uri="{FF2B5EF4-FFF2-40B4-BE49-F238E27FC236}">
                <a16:creationId xmlns:a16="http://schemas.microsoft.com/office/drawing/2014/main" id="{AB9C4338-406C-4A39-B546-BDFE48E37C22}"/>
              </a:ext>
            </a:extLst>
          </p:cNvPr>
          <p:cNvPicPr>
            <a:picLocks noChangeAspect="1"/>
          </p:cNvPicPr>
          <p:nvPr/>
        </p:nvPicPr>
        <p:blipFill>
          <a:blip r:embed="rId6"/>
          <a:stretch>
            <a:fillRect/>
          </a:stretch>
        </p:blipFill>
        <p:spPr>
          <a:xfrm>
            <a:off x="921754" y="3044948"/>
            <a:ext cx="3529584" cy="600456"/>
          </a:xfrm>
          <a:prstGeom prst="rect">
            <a:avLst/>
          </a:prstGeom>
        </p:spPr>
      </p:pic>
      <p:pic>
        <p:nvPicPr>
          <p:cNvPr id="5" name="Recorded Sound">
            <a:hlinkClick r:id="" action="ppaction://media"/>
            <a:extLst>
              <a:ext uri="{FF2B5EF4-FFF2-40B4-BE49-F238E27FC236}">
                <a16:creationId xmlns:a16="http://schemas.microsoft.com/office/drawing/2014/main" id="{0B2B6486-A290-459A-AC4C-AA73D2E37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8743" y="3429000"/>
            <a:ext cx="609600" cy="609600"/>
          </a:xfrm>
          <a:prstGeom prst="rect">
            <a:avLst/>
          </a:prstGeom>
        </p:spPr>
      </p:pic>
    </p:spTree>
    <p:extLst>
      <p:ext uri="{BB962C8B-B14F-4D97-AF65-F5344CB8AC3E}">
        <p14:creationId xmlns:p14="http://schemas.microsoft.com/office/powerpoint/2010/main" val="810511181"/>
      </p:ext>
    </p:extLst>
  </p:cSld>
  <p:clrMapOvr>
    <a:masterClrMapping/>
  </p:clrMapOvr>
  <mc:AlternateContent xmlns:mc="http://schemas.openxmlformats.org/markup-compatibility/2006" xmlns:p14="http://schemas.microsoft.com/office/powerpoint/2010/main">
    <mc:Choice Requires="p14">
      <p:transition p14:dur="10" advClick="0" advTm="89000"/>
    </mc:Choice>
    <mc:Fallback xmlns="">
      <p:transition advClick="0" advTm="8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2E6A6418BD4AD54083A0C1AF659B8292" ma:contentTypeVersion="21" ma:contentTypeDescription="Create a new document." ma:contentTypeScope="" ma:versionID="c8d92e0194c718798dc3303a4fd1c58a">
  <xsd:schema xmlns:xsd="http://www.w3.org/2001/XMLSchema" xmlns:xs="http://www.w3.org/2001/XMLSchema" xmlns:p="http://schemas.microsoft.com/office/2006/metadata/properties" xmlns:ns2="8cc968e8-0aeb-4c24-b729-a4daed7deb1b" xmlns:ns3="c39a5cb0-216e-41a0-bbeb-5bfa6ec8914d" targetNamespace="http://schemas.microsoft.com/office/2006/metadata/properties" ma:root="true" ma:fieldsID="aceb73a30a2a078962836e3252dad752" ns2:_="" ns3:_="">
    <xsd:import namespace="8cc968e8-0aeb-4c24-b729-a4daed7deb1b"/>
    <xsd:import namespace="c39a5cb0-216e-41a0-bbeb-5bfa6ec8914d"/>
    <xsd:element name="properties">
      <xsd:complexType>
        <xsd:sequence>
          <xsd:element name="documentManagement">
            <xsd:complexType>
              <xsd:all>
                <xsd:element ref="ns2:Document_x0020_Type" minOccurs="0"/>
                <xsd:element ref="ns2:Expiration_x0020_Date0" minOccurs="0"/>
                <xsd:element ref="ns2:Quarter" minOccurs="0"/>
                <xsd:element ref="ns2:Date_x0020_of_x0020_Service" minOccurs="0"/>
                <xsd:element ref="ns2:Fiscal_x0020_Year" minOccurs="0"/>
                <xsd:element ref="ns2:MediaServiceMetadata" minOccurs="0"/>
                <xsd:element ref="ns2:MediaServiceFastMetadata"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8e8-0aeb-4c24-b729-a4daed7deb1b" elementFormDefault="qualified">
    <xsd:import namespace="http://schemas.microsoft.com/office/2006/documentManagement/types"/>
    <xsd:import namespace="http://schemas.microsoft.com/office/infopath/2007/PartnerControls"/>
    <xsd:element name="Document_x0020_Type" ma:index="8" nillable="true" ma:displayName="Waiver Type" ma:list="{c2e2b7aa-91e4-4a32-9714-503bff216a35}" ma:internalName="Document_x0020_Type" ma:readOnly="false" ma:showField="Title">
      <xsd:simpleType>
        <xsd:restriction base="dms:Lookup"/>
      </xsd:simpleType>
    </xsd:element>
    <xsd:element name="Expiration_x0020_Date0" ma:index="9" nillable="true" ma:displayName="Expiration Date" ma:format="DateOnly" ma:internalName="Expiration_x0020_Date0" ma:readOnly="false">
      <xsd:simpleType>
        <xsd:restriction base="dms:DateTime"/>
      </xsd:simpleType>
    </xsd:element>
    <xsd:element name="Quarter" ma:index="10" nillable="true" ma:displayName="Quarter" ma:default="1" ma:format="Dropdown" ma:internalName="Quarter" ma:readOnly="false">
      <xsd:simpleType>
        <xsd:restriction base="dms:Choice">
          <xsd:enumeration value="1"/>
          <xsd:enumeration value="2"/>
          <xsd:enumeration value="3"/>
          <xsd:enumeration value="4"/>
        </xsd:restriction>
      </xsd:simpleType>
    </xsd:element>
    <xsd:element name="Date_x0020_of_x0020_Service" ma:index="11" nillable="true" ma:displayName="Date of Service" ma:format="DateOnly" ma:internalName="Date_x0020_of_x0020_Service" ma:readOnly="false">
      <xsd:simpleType>
        <xsd:restriction base="dms:DateTime"/>
      </xsd:simpleType>
    </xsd:element>
    <xsd:element name="Fiscal_x0020_Year" ma:index="12" nillable="true" ma:displayName="Fiscal Year" ma:format="Dropdown" ma:internalName="Fiscal_x0020_Year" ma:readOnly="false">
      <xsd:simpleType>
        <xsd:restriction base="dms:Choice">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bc23c-73ae-48f5-81c7-e74dd28c82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a5cb0-216e-41a0-bbeb-5bfa6ec891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c42949-7378-463b-a716-07cd72e5b7b1}" ma:internalName="TaxCatchAll" ma:showField="CatchAllData" ma:web="c39a5cb0-216e-41a0-bbeb-5bfa6ec891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Type xmlns="8cc968e8-0aeb-4c24-b729-a4daed7deb1b" xsi:nil="true"/>
    <TaxCatchAll xmlns="c39a5cb0-216e-41a0-bbeb-5bfa6ec8914d" xsi:nil="true"/>
    <Date_x0020_of_x0020_Service xmlns="8cc968e8-0aeb-4c24-b729-a4daed7deb1b" xsi:nil="true"/>
    <Expiration_x0020_Date0 xmlns="8cc968e8-0aeb-4c24-b729-a4daed7deb1b">2025-04-11T08:24:45Z</Expiration_x0020_Date0>
    <Quarter xmlns="8cc968e8-0aeb-4c24-b729-a4daed7deb1b">1</Quarter>
    <Fiscal_x0020_Year xmlns="8cc968e8-0aeb-4c24-b729-a4daed7deb1b" xsi:nil="true"/>
    <lcf76f155ced4ddcb4097134ff3c332f xmlns="8cc968e8-0aeb-4c24-b729-a4daed7deb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F26832-BCFB-4C3B-8B72-48C5D87E6D9B}">
  <ds:schemaRefs>
    <ds:schemaRef ds:uri="http://schemas.microsoft.com/sharepoint/v3/contenttype/forms"/>
  </ds:schemaRefs>
</ds:datastoreItem>
</file>

<file path=customXml/itemProps2.xml><?xml version="1.0" encoding="utf-8"?>
<ds:datastoreItem xmlns:ds="http://schemas.openxmlformats.org/officeDocument/2006/customXml" ds:itemID="{CE98B21B-5844-47C8-8C19-F96645EA9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968e8-0aeb-4c24-b729-a4daed7deb1b"/>
    <ds:schemaRef ds:uri="c39a5cb0-216e-41a0-bbeb-5bfa6ec8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B781EE-FCB7-4E87-A228-460A74E183A5}">
  <ds:schemaRefs>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c39a5cb0-216e-41a0-bbeb-5bfa6ec8914d"/>
    <ds:schemaRef ds:uri="8cc968e8-0aeb-4c24-b729-a4daed7deb1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12129</TotalTime>
  <Words>3488</Words>
  <Application>Microsoft Office PowerPoint</Application>
  <PresentationFormat>On-screen Show (4:3)</PresentationFormat>
  <Paragraphs>403</Paragraphs>
  <Slides>26</Slides>
  <Notes>25</Notes>
  <HiddenSlides>0</HiddenSlides>
  <MMClips>25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Courier New</vt:lpstr>
      <vt:lpstr>Wingdings</vt:lpstr>
      <vt:lpstr>Custom Design</vt:lpstr>
      <vt:lpstr>1_Custom Design</vt:lpstr>
      <vt:lpstr>South Carolina Medicaid Waivers</vt:lpstr>
      <vt:lpstr>Waiver Case Management</vt:lpstr>
      <vt:lpstr>Training</vt:lpstr>
      <vt:lpstr>Training (Cont’d) </vt:lpstr>
      <vt:lpstr>Training (Cont’d)</vt:lpstr>
      <vt:lpstr>Your Role as a Waiver Case Manager</vt:lpstr>
      <vt:lpstr>South Carolina Medicaid Waivers</vt:lpstr>
      <vt:lpstr>Medicaid vs. Medicare</vt:lpstr>
      <vt:lpstr>Single State Agency</vt:lpstr>
      <vt:lpstr>Eligibility</vt:lpstr>
      <vt:lpstr>What is a Waiver?</vt:lpstr>
      <vt:lpstr>Home and Community Based Services (HCBS) Waivers</vt:lpstr>
      <vt:lpstr>HCBS Waiver Services</vt:lpstr>
      <vt:lpstr>Assurances to CMS</vt:lpstr>
      <vt:lpstr>Assurances to CMS (Cont’d)</vt:lpstr>
      <vt:lpstr>Why is a Waiver Important?</vt:lpstr>
      <vt:lpstr>Who Operates Medicaid HCBS Waivers?</vt:lpstr>
      <vt:lpstr>Overview of South Carolina Waivers</vt:lpstr>
      <vt:lpstr>Waivers Operated by SCDDSN</vt:lpstr>
      <vt:lpstr>What Populations do the Waivers Serve?</vt:lpstr>
      <vt:lpstr>Waiver Population</vt:lpstr>
      <vt:lpstr>Waiver Population (Cont’d)</vt:lpstr>
      <vt:lpstr>Waiver Population (Cont’d)</vt:lpstr>
      <vt:lpstr>Waiver Case Manager Expectations</vt:lpstr>
      <vt:lpstr>Waiver Case Manager Expectations (Cont’d)</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260</cp:revision>
  <cp:lastPrinted>2015-11-09T16:16:33Z</cp:lastPrinted>
  <dcterms:created xsi:type="dcterms:W3CDTF">2015-09-08T13:47:15Z</dcterms:created>
  <dcterms:modified xsi:type="dcterms:W3CDTF">2022-11-28T16:43:27Z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0x0101002E6A6418BD4AD54083A0C1AF659B8292</vt:lpwstr>
  </property>
</Properties>
</file>