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5"/>
    <p:sldMasterId id="2147483723" r:id="rId6"/>
  </p:sldMasterIdLst>
  <p:notesMasterIdLst>
    <p:notesMasterId r:id="rId16"/>
  </p:notesMasterIdLst>
  <p:sldIdLst>
    <p:sldId id="265" r:id="rId7"/>
    <p:sldId id="266" r:id="rId8"/>
    <p:sldId id="269" r:id="rId9"/>
    <p:sldId id="273" r:id="rId10"/>
    <p:sldId id="270" r:id="rId11"/>
    <p:sldId id="272" r:id="rId12"/>
    <p:sldId id="276" r:id="rId13"/>
    <p:sldId id="278" r:id="rId14"/>
    <p:sldId id="277"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30"/>
    <a:srgbClr val="004875"/>
    <a:srgbClr val="E27500"/>
    <a:srgbClr val="FFCC00"/>
    <a:srgbClr val="7993B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87187" autoAdjust="0"/>
  </p:normalViewPr>
  <p:slideViewPr>
    <p:cSldViewPr snapToGrid="0">
      <p:cViewPr varScale="1">
        <p:scale>
          <a:sx n="70" d="100"/>
          <a:sy n="70" d="100"/>
        </p:scale>
        <p:origin x="1230"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3/19/2020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dirty="0"/>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will review Level of Care evaluations for the Head and Spinal Cord Injury Waiver.</a:t>
            </a:r>
          </a:p>
        </p:txBody>
      </p:sp>
      <p:sp>
        <p:nvSpPr>
          <p:cNvPr id="4" name="Slide Number Placeholder 3"/>
          <p:cNvSpPr>
            <a:spLocks noGrp="1"/>
          </p:cNvSpPr>
          <p:nvPr>
            <p:ph type="sldNum" sz="quarter" idx="5"/>
          </p:nvPr>
        </p:nvSpPr>
        <p:spPr/>
        <p:txBody>
          <a:bodyPr/>
          <a:lstStyle/>
          <a:p>
            <a:fld id="{DB230204-478F-4DFD-97BB-57A3583ACF74}" type="slidenum">
              <a:rPr lang="en-US" smtClean="0"/>
              <a:t>1</a:t>
            </a:fld>
            <a:endParaRPr lang="en-US" dirty="0"/>
          </a:p>
        </p:txBody>
      </p:sp>
    </p:spTree>
    <p:extLst>
      <p:ext uri="{BB962C8B-B14F-4D97-AF65-F5344CB8AC3E}">
        <p14:creationId xmlns:p14="http://schemas.microsoft.com/office/powerpoint/2010/main" val="75617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 eligible for enrollment in the Head and Spinal Cord Injury, or HASCI Waiver, a person must be otherwise eligible for placement in a Nursing Facility (NF) or an Intermediate Care Facility for Individuals with Intellectual Disability (ICF/IID). A person must be certified to meet Level of Care (LOC) criteria for NF or ICF/IID within at least 30 days prior to initial enrollment or re-enrollment in the HASCI Waiver.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232936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new enrollment or re-enrollment in the HASCI Waiver, the Waiver Case Manager must request a Level of Care from South Carolina Department of Health and Human Services Division of Long-Term Living to determine if the person meets Nursing Facility Level of Care. This is done by first submitting an electronic referral through the Long-Term Living Centralized Intake using the Phoenix portal.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Waiver Case Manager is unable to upload this information to the Phoenix Portal, he/she must mail or fax these supporting documents to the appropriate Long-Term Living Area Office serving the locality where the person resides.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the HASCI Waiver Manual for recommended information to upload and include in the Level of Care referral.</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2811006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Nursing Facility Level of Care is re-evaluated by the Waiver Case Manager using recommended documentation, information provided by the participant and/or representative, and direct observation of the participant.  The information is then used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determine if there is a change and/or improvement in functioning that may affect Nursing Facility Level of Care status.  </a:t>
            </a:r>
            <a:r>
              <a:rPr lang="en-US" dirty="0"/>
              <a:t>Re-determinations are to be done within 365 calendar days of the prior LOC determination and scheduled within enough time to allow consultation with the HASCI Division, if necessary.  It is the responsibility of the Waiver Case Manager or Supervisor to monitor the LOC of each HASCI waiver participant, and to ensure the certification does not expire.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370072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new enrollment or re-enrollment in the HASCI waiver, the South Carolina Department of Disabilities and Special Needs, or SCDDSN, Eligibility Division makes the initial determination of ICF/IID Level of Care. The Waiver Case Manager must complete an initial Level of Care and submit it to the SCDDSN Eligibility Division for approval.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the information is received, The SCDDSN Eligibility Division will review the information.  When the Level of Care determination has been made, the SCDDSN Eligibility Division will notify the Waiver Case Manager of the results.</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73513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continued participation in the HASCI Waiver, the waiver participant’s Level of Care must be formally re-assessed and re-determined at least within every 365 calendar days.  It is the responsibility of the Waiver Case Manager or Supervisor to monitor the Level of Care certification of each HASCI Waiver participant, and to ensure the certification does not expire.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dirty="0"/>
          </a:p>
        </p:txBody>
      </p:sp>
    </p:spTree>
    <p:extLst>
      <p:ext uri="{BB962C8B-B14F-4D97-AF65-F5344CB8AC3E}">
        <p14:creationId xmlns:p14="http://schemas.microsoft.com/office/powerpoint/2010/main" val="248373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participant no longer meets ICF/IID or NF Level of Care, the Waiver Case Manager must inform the participant or legal guardian of the determination and inform them that he/she will be terminated from the HASCI Waiver effective 10 calendar days after date of the notice.  Appeal Rights must also be provided along with the notice.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the HASCI Waiver Manual for more specific information relating to Re-determinations.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dirty="0"/>
          </a:p>
        </p:txBody>
      </p:sp>
    </p:spTree>
    <p:extLst>
      <p:ext uri="{BB962C8B-B14F-4D97-AF65-F5344CB8AC3E}">
        <p14:creationId xmlns:p14="http://schemas.microsoft.com/office/powerpoint/2010/main" val="871903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HASCI Waiver Level of Care annual training.  Please see your Supervisor for any questions or concerns.</a:t>
            </a:r>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dirty="0"/>
          </a:p>
        </p:txBody>
      </p:sp>
    </p:spTree>
    <p:extLst>
      <p:ext uri="{BB962C8B-B14F-4D97-AF65-F5344CB8AC3E}">
        <p14:creationId xmlns:p14="http://schemas.microsoft.com/office/powerpoint/2010/main" val="168640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dirty="0"/>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31633307@N00" TargetMode="External"/><Relationship Id="rId3" Type="http://schemas.openxmlformats.org/officeDocument/2006/relationships/slideLayout" Target="../slideLayouts/slideLayout2.xml"/><Relationship Id="rId7" Type="http://schemas.openxmlformats.org/officeDocument/2006/relationships/hyperlink" Target="https://www.flickr.com/photos/31633307@N00/5327205877" TargetMode="Externa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hyperlink" Target="https://creativecommons.org/licenses/by-sa/2.0/?ref=ccsearch&amp;atype=ric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sv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jp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Level of Care – Head and Spinal Cord Injury (HASCI) Waiver</a:t>
            </a:r>
          </a:p>
        </p:txBody>
      </p:sp>
      <p:sp>
        <p:nvSpPr>
          <p:cNvPr id="4" name="TextBox 1">
            <a:extLst>
              <a:ext uri="{FF2B5EF4-FFF2-40B4-BE49-F238E27FC236}">
                <a16:creationId xmlns:a16="http://schemas.microsoft.com/office/drawing/2014/main" id="{90BA3FDA-09ED-47EA-AA05-81D8F12DD293}"/>
              </a:ext>
            </a:extLst>
          </p:cNvPr>
          <p:cNvSpPr txBox="1"/>
          <p:nvPr/>
        </p:nvSpPr>
        <p:spPr>
          <a:xfrm>
            <a:off x="6457710" y="5805916"/>
            <a:ext cx="230281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Version 1.0 (07/01/20)</a:t>
            </a:r>
          </a:p>
        </p:txBody>
      </p:sp>
      <p:pic>
        <p:nvPicPr>
          <p:cNvPr id="2" name="Recorded Sound">
            <a:hlinkClick r:id="" action="ppaction://media"/>
            <a:extLst>
              <a:ext uri="{FF2B5EF4-FFF2-40B4-BE49-F238E27FC236}">
                <a16:creationId xmlns:a16="http://schemas.microsoft.com/office/drawing/2014/main" id="{06DDBBF9-C33A-4B14-8617-2782F68CD06B}"/>
              </a:ext>
            </a:extLst>
          </p:cNvPr>
          <p:cNvPicPr>
            <a:picLocks noChangeAspect="1"/>
          </p:cNvPicPr>
          <p:nvPr>
            <a:audioFile r:link="rId1"/>
            <p:extLst>
              <p:ext uri="{DAA4B4D4-6D71-4841-9C94-3DE7FCFB9230}">
                <p14:media xmlns:p14="http://schemas.microsoft.com/office/powerpoint/2010/main" r:embed="rId2">
                  <p14:trim end="18717.4739"/>
                </p14:media>
              </p:ext>
            </p:extLst>
          </p:nvPr>
        </p:nvPicPr>
        <p:blipFill>
          <a:blip r:embed="rId5"/>
          <a:stretch>
            <a:fillRect/>
          </a:stretch>
        </p:blipFill>
        <p:spPr>
          <a:xfrm>
            <a:off x="7452360" y="1737360"/>
            <a:ext cx="609600" cy="609600"/>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3"/>
        <p14:stopEvt time="441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HASCI Waiver Enrollment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9" name="Group 8">
            <a:extLst>
              <a:ext uri="{FF2B5EF4-FFF2-40B4-BE49-F238E27FC236}">
                <a16:creationId xmlns:a16="http://schemas.microsoft.com/office/drawing/2014/main" id="{3CE22DEB-0BCC-44CA-AE35-73D546FE8F79}"/>
              </a:ext>
            </a:extLst>
          </p:cNvPr>
          <p:cNvGrpSpPr/>
          <p:nvPr/>
        </p:nvGrpSpPr>
        <p:grpSpPr>
          <a:xfrm>
            <a:off x="5910967" y="1196146"/>
            <a:ext cx="1692152" cy="1433462"/>
            <a:chOff x="2249706" y="106830"/>
            <a:chExt cx="1692152" cy="1433462"/>
          </a:xfrm>
        </p:grpSpPr>
        <p:sp>
          <p:nvSpPr>
            <p:cNvPr id="10" name="Rectangle: Rounded Corners 9">
              <a:extLst>
                <a:ext uri="{FF2B5EF4-FFF2-40B4-BE49-F238E27FC236}">
                  <a16:creationId xmlns:a16="http://schemas.microsoft.com/office/drawing/2014/main" id="{DCD77498-CE1A-4D60-89AF-74FD1E31605C}"/>
                </a:ext>
              </a:extLst>
            </p:cNvPr>
            <p:cNvSpPr/>
            <p:nvPr/>
          </p:nvSpPr>
          <p:spPr>
            <a:xfrm>
              <a:off x="2249706" y="106830"/>
              <a:ext cx="1692152" cy="1433462"/>
            </a:xfrm>
            <a:prstGeom prst="roundRect">
              <a:avLst/>
            </a:prstGeom>
            <a:solidFill>
              <a:srgbClr val="7993B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5C2654E0-30A3-4A67-98D7-5E9429439A9C}"/>
                </a:ext>
              </a:extLst>
            </p:cNvPr>
            <p:cNvSpPr txBox="1"/>
            <p:nvPr/>
          </p:nvSpPr>
          <p:spPr>
            <a:xfrm>
              <a:off x="2319682" y="176806"/>
              <a:ext cx="1552200" cy="129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dirty="0"/>
                <a:t>Eligible for Placement</a:t>
              </a:r>
            </a:p>
          </p:txBody>
        </p:sp>
      </p:grpSp>
      <p:grpSp>
        <p:nvGrpSpPr>
          <p:cNvPr id="12" name="Group 11">
            <a:extLst>
              <a:ext uri="{FF2B5EF4-FFF2-40B4-BE49-F238E27FC236}">
                <a16:creationId xmlns:a16="http://schemas.microsoft.com/office/drawing/2014/main" id="{512978D4-D125-41FA-8CF3-488538D367E9}"/>
              </a:ext>
            </a:extLst>
          </p:cNvPr>
          <p:cNvGrpSpPr/>
          <p:nvPr/>
        </p:nvGrpSpPr>
        <p:grpSpPr>
          <a:xfrm>
            <a:off x="4819049" y="2846788"/>
            <a:ext cx="987964" cy="1244206"/>
            <a:chOff x="1064122" y="1072803"/>
            <a:chExt cx="987964" cy="1244206"/>
          </a:xfrm>
        </p:grpSpPr>
        <p:sp>
          <p:nvSpPr>
            <p:cNvPr id="14" name="Rectangle: Rounded Corners 13">
              <a:extLst>
                <a:ext uri="{FF2B5EF4-FFF2-40B4-BE49-F238E27FC236}">
                  <a16:creationId xmlns:a16="http://schemas.microsoft.com/office/drawing/2014/main" id="{69AB40AF-4D31-420A-ACB4-AD65ED726591}"/>
                </a:ext>
              </a:extLst>
            </p:cNvPr>
            <p:cNvSpPr/>
            <p:nvPr/>
          </p:nvSpPr>
          <p:spPr>
            <a:xfrm>
              <a:off x="1064122" y="1072803"/>
              <a:ext cx="987964" cy="1244206"/>
            </a:xfrm>
            <a:prstGeom prst="roundRect">
              <a:avLst/>
            </a:prstGeom>
            <a:solidFill>
              <a:srgbClr val="7993B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C3B15744-6C4F-4B5D-889F-301D6D9B7AEF}"/>
                </a:ext>
              </a:extLst>
            </p:cNvPr>
            <p:cNvSpPr txBox="1"/>
            <p:nvPr/>
          </p:nvSpPr>
          <p:spPr>
            <a:xfrm>
              <a:off x="1112350" y="1121031"/>
              <a:ext cx="891508" cy="11477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Nursing Facility</a:t>
              </a:r>
            </a:p>
          </p:txBody>
        </p:sp>
      </p:grpSp>
      <p:grpSp>
        <p:nvGrpSpPr>
          <p:cNvPr id="16" name="Group 15">
            <a:extLst>
              <a:ext uri="{FF2B5EF4-FFF2-40B4-BE49-F238E27FC236}">
                <a16:creationId xmlns:a16="http://schemas.microsoft.com/office/drawing/2014/main" id="{B54F58C5-91D7-4C30-9FC5-F2401D4452E1}"/>
              </a:ext>
            </a:extLst>
          </p:cNvPr>
          <p:cNvGrpSpPr/>
          <p:nvPr/>
        </p:nvGrpSpPr>
        <p:grpSpPr>
          <a:xfrm>
            <a:off x="7833281" y="2854980"/>
            <a:ext cx="914315" cy="1164423"/>
            <a:chOff x="4187363" y="1167646"/>
            <a:chExt cx="914315" cy="1164423"/>
          </a:xfrm>
        </p:grpSpPr>
        <p:sp>
          <p:nvSpPr>
            <p:cNvPr id="17" name="Rectangle: Rounded Corners 16">
              <a:extLst>
                <a:ext uri="{FF2B5EF4-FFF2-40B4-BE49-F238E27FC236}">
                  <a16:creationId xmlns:a16="http://schemas.microsoft.com/office/drawing/2014/main" id="{2A79B11D-217A-4A76-8295-4009DAFAA667}"/>
                </a:ext>
              </a:extLst>
            </p:cNvPr>
            <p:cNvSpPr/>
            <p:nvPr/>
          </p:nvSpPr>
          <p:spPr>
            <a:xfrm>
              <a:off x="4187363" y="1167646"/>
              <a:ext cx="914315" cy="1164423"/>
            </a:xfrm>
            <a:prstGeom prst="roundRect">
              <a:avLst/>
            </a:prstGeom>
            <a:solidFill>
              <a:srgbClr val="7993B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F0D15A7-9321-4DFE-9852-53F7BA73A9D5}"/>
                </a:ext>
              </a:extLst>
            </p:cNvPr>
            <p:cNvSpPr txBox="1"/>
            <p:nvPr/>
          </p:nvSpPr>
          <p:spPr>
            <a:xfrm>
              <a:off x="4231996" y="1212279"/>
              <a:ext cx="825049" cy="1075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US" sz="1300" kern="1200" dirty="0"/>
                <a:t>                                                                                                                                                                                                                                                                            </a:t>
              </a:r>
            </a:p>
            <a:p>
              <a:pPr marL="0" lvl="0" indent="0" algn="ctr" defTabSz="577850">
                <a:lnSpc>
                  <a:spcPct val="90000"/>
                </a:lnSpc>
                <a:spcBef>
                  <a:spcPct val="0"/>
                </a:spcBef>
                <a:spcAft>
                  <a:spcPct val="35000"/>
                </a:spcAft>
                <a:buNone/>
              </a:pPr>
              <a:r>
                <a:rPr lang="en-US" sz="1300" kern="1200" dirty="0"/>
                <a:t>                                                                                                                                                                                                                                                                                                                                                                                                                                                                                                                                                                                                                                                                                                                                                                                                                                                                                                                                                                                                                                                                                                                                                                                                                                                                                                                                                                                                                                                                                                                                                                                                                                                                                                                                                                                                                                                                                                           </a:t>
              </a:r>
              <a:r>
                <a:rPr lang="en-US" sz="1800" kern="1200" dirty="0"/>
                <a:t>ICF/IID </a:t>
              </a:r>
              <a:endParaRPr lang="en-US" sz="1300" kern="1200" dirty="0"/>
            </a:p>
            <a:p>
              <a:pPr marL="0" lvl="0" indent="0" algn="ctr" defTabSz="577850">
                <a:lnSpc>
                  <a:spcPct val="90000"/>
                </a:lnSpc>
                <a:spcBef>
                  <a:spcPct val="0"/>
                </a:spcBef>
                <a:spcAft>
                  <a:spcPct val="35000"/>
                </a:spcAft>
                <a:buNone/>
              </a:pPr>
              <a:r>
                <a:rPr lang="en-US" sz="1300" kern="1200" dirty="0"/>
                <a:t>                                                                                                                                                              </a:t>
              </a:r>
            </a:p>
          </p:txBody>
        </p:sp>
      </p:grpSp>
      <p:grpSp>
        <p:nvGrpSpPr>
          <p:cNvPr id="19" name="Group 18">
            <a:extLst>
              <a:ext uri="{FF2B5EF4-FFF2-40B4-BE49-F238E27FC236}">
                <a16:creationId xmlns:a16="http://schemas.microsoft.com/office/drawing/2014/main" id="{2C646927-BA1B-4D76-AA2A-6AA190C9C413}"/>
              </a:ext>
            </a:extLst>
          </p:cNvPr>
          <p:cNvGrpSpPr/>
          <p:nvPr/>
        </p:nvGrpSpPr>
        <p:grpSpPr>
          <a:xfrm>
            <a:off x="6165117" y="3775819"/>
            <a:ext cx="1408763" cy="1632061"/>
            <a:chOff x="2399720" y="2523942"/>
            <a:chExt cx="1408763" cy="1632061"/>
          </a:xfrm>
        </p:grpSpPr>
        <p:sp>
          <p:nvSpPr>
            <p:cNvPr id="20" name="Rectangle: Rounded Corners 19">
              <a:extLst>
                <a:ext uri="{FF2B5EF4-FFF2-40B4-BE49-F238E27FC236}">
                  <a16:creationId xmlns:a16="http://schemas.microsoft.com/office/drawing/2014/main" id="{C65A7C37-C176-4F70-B6ED-120244CC8EFB}"/>
                </a:ext>
              </a:extLst>
            </p:cNvPr>
            <p:cNvSpPr/>
            <p:nvPr/>
          </p:nvSpPr>
          <p:spPr>
            <a:xfrm>
              <a:off x="2399720" y="2523942"/>
              <a:ext cx="1408763" cy="1632061"/>
            </a:xfrm>
            <a:prstGeom prst="roundRect">
              <a:avLst/>
            </a:prstGeom>
            <a:solidFill>
              <a:srgbClr val="7993B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5C1CA12A-83B8-4D1E-8DE5-0DD2CF1D6663}"/>
                </a:ext>
              </a:extLst>
            </p:cNvPr>
            <p:cNvSpPr txBox="1"/>
            <p:nvPr/>
          </p:nvSpPr>
          <p:spPr>
            <a:xfrm>
              <a:off x="2468490" y="2592712"/>
              <a:ext cx="1271223" cy="14945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Certified within at least 30 days</a:t>
              </a:r>
            </a:p>
          </p:txBody>
        </p:sp>
      </p:grpSp>
      <p:sp>
        <p:nvSpPr>
          <p:cNvPr id="22" name="Straight Connector 3">
            <a:extLst>
              <a:ext uri="{FF2B5EF4-FFF2-40B4-BE49-F238E27FC236}">
                <a16:creationId xmlns:a16="http://schemas.microsoft.com/office/drawing/2014/main" id="{DDE3BFEE-E389-4DB7-832A-2D2276475882}"/>
              </a:ext>
            </a:extLst>
          </p:cNvPr>
          <p:cNvSpPr/>
          <p:nvPr/>
        </p:nvSpPr>
        <p:spPr>
          <a:xfrm rot="13253271">
            <a:off x="7652900" y="2720421"/>
            <a:ext cx="227143" cy="0"/>
          </a:xfrm>
          <a:custGeom>
            <a:avLst/>
            <a:gdLst/>
            <a:ahLst/>
            <a:cxnLst/>
            <a:rect l="0" t="0" r="0" b="0"/>
            <a:pathLst>
              <a:path>
                <a:moveTo>
                  <a:pt x="0" y="0"/>
                </a:moveTo>
                <a:lnTo>
                  <a:pt x="227143"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3">
            <a:extLst>
              <a:ext uri="{FF2B5EF4-FFF2-40B4-BE49-F238E27FC236}">
                <a16:creationId xmlns:a16="http://schemas.microsoft.com/office/drawing/2014/main" id="{1F4357D5-90EE-4D7B-AABB-ACE6853AFE30}"/>
              </a:ext>
            </a:extLst>
          </p:cNvPr>
          <p:cNvSpPr/>
          <p:nvPr/>
        </p:nvSpPr>
        <p:spPr>
          <a:xfrm rot="9027683">
            <a:off x="5761317" y="2713318"/>
            <a:ext cx="227143" cy="0"/>
          </a:xfrm>
          <a:custGeom>
            <a:avLst/>
            <a:gdLst/>
            <a:ahLst/>
            <a:cxnLst/>
            <a:rect l="0" t="0" r="0" b="0"/>
            <a:pathLst>
              <a:path>
                <a:moveTo>
                  <a:pt x="0" y="0"/>
                </a:moveTo>
                <a:lnTo>
                  <a:pt x="227143"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cxnSp>
        <p:nvCxnSpPr>
          <p:cNvPr id="8" name="Straight Connector 7">
            <a:extLst>
              <a:ext uri="{FF2B5EF4-FFF2-40B4-BE49-F238E27FC236}">
                <a16:creationId xmlns:a16="http://schemas.microsoft.com/office/drawing/2014/main" id="{1A9130B5-82D0-400A-8F2A-8D59530CC697}"/>
              </a:ext>
            </a:extLst>
          </p:cNvPr>
          <p:cNvCxnSpPr>
            <a:cxnSpLocks/>
          </p:cNvCxnSpPr>
          <p:nvPr/>
        </p:nvCxnSpPr>
        <p:spPr>
          <a:xfrm>
            <a:off x="6832600" y="2718563"/>
            <a:ext cx="0" cy="98728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8CA4CA90-F5F0-4A17-BC9E-1A7997FA2847}"/>
              </a:ext>
            </a:extLst>
          </p:cNvPr>
          <p:cNvPicPr>
            <a:picLocks noChangeAspect="1"/>
          </p:cNvPicPr>
          <p:nvPr>
            <a:audioFile r:link="rId1"/>
            <p:extLst>
              <p:ext uri="{DAA4B4D4-6D71-4841-9C94-3DE7FCFB9230}">
                <p14:media xmlns:p14="http://schemas.microsoft.com/office/powerpoint/2010/main" r:embed="rId2">
                  <p14:trim end="53226.9886"/>
                </p14:media>
              </p:ext>
            </p:extLst>
          </p:nvPr>
        </p:nvPicPr>
        <p:blipFill>
          <a:blip r:embed="rId5"/>
          <a:stretch>
            <a:fillRect/>
          </a:stretch>
        </p:blipFill>
        <p:spPr>
          <a:xfrm>
            <a:off x="8290438" y="1138366"/>
            <a:ext cx="609600" cy="609600"/>
          </a:xfrm>
          <a:prstGeom prst="rect">
            <a:avLst/>
          </a:prstGeom>
        </p:spPr>
      </p:pic>
      <p:grpSp>
        <p:nvGrpSpPr>
          <p:cNvPr id="28" name="Group 27">
            <a:extLst>
              <a:ext uri="{FF2B5EF4-FFF2-40B4-BE49-F238E27FC236}">
                <a16:creationId xmlns:a16="http://schemas.microsoft.com/office/drawing/2014/main" id="{502B98D4-E3FF-4CFE-A238-B3C8F2F6287F}"/>
              </a:ext>
            </a:extLst>
          </p:cNvPr>
          <p:cNvGrpSpPr/>
          <p:nvPr/>
        </p:nvGrpSpPr>
        <p:grpSpPr>
          <a:xfrm>
            <a:off x="541209" y="1559860"/>
            <a:ext cx="3951484" cy="3069759"/>
            <a:chOff x="509461" y="2006300"/>
            <a:chExt cx="3951484" cy="3069759"/>
          </a:xfrm>
        </p:grpSpPr>
        <p:pic>
          <p:nvPicPr>
            <p:cNvPr id="26" name="Picture 25">
              <a:extLst>
                <a:ext uri="{FF2B5EF4-FFF2-40B4-BE49-F238E27FC236}">
                  <a16:creationId xmlns:a16="http://schemas.microsoft.com/office/drawing/2014/main" id="{61A38D4E-E42B-4B46-9988-AAEB92C07110}"/>
                </a:ext>
              </a:extLst>
            </p:cNvPr>
            <p:cNvPicPr>
              <a:picLocks noChangeAspect="1"/>
            </p:cNvPicPr>
            <p:nvPr/>
          </p:nvPicPr>
          <p:blipFill>
            <a:blip r:embed="rId6"/>
            <a:stretch>
              <a:fillRect/>
            </a:stretch>
          </p:blipFill>
          <p:spPr>
            <a:xfrm>
              <a:off x="509461" y="2006300"/>
              <a:ext cx="3951484" cy="2963613"/>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B2F9BF2E-26C9-4F07-BB03-8786A5967032}"/>
                </a:ext>
              </a:extLst>
            </p:cNvPr>
            <p:cNvSpPr/>
            <p:nvPr/>
          </p:nvSpPr>
          <p:spPr>
            <a:xfrm>
              <a:off x="621294" y="4891393"/>
              <a:ext cx="2357590" cy="184666"/>
            </a:xfrm>
            <a:prstGeom prst="rect">
              <a:avLst/>
            </a:prstGeom>
          </p:spPr>
          <p:txBody>
            <a:bodyPr wrap="square">
              <a:spAutoFit/>
            </a:bodyPr>
            <a:lstStyle/>
            <a:p>
              <a:r>
                <a:rPr lang="en-US" sz="600" i="1" dirty="0">
                  <a:solidFill>
                    <a:srgbClr val="05B5DA"/>
                  </a:solidFill>
                  <a:latin typeface="Source Sans Pro" panose="020B0503030403020204" pitchFamily="34" charset="0"/>
                  <a:hlinkClick r:id="rId7"/>
                </a:rPr>
                <a:t>"A sunny day in Arizona"</a:t>
              </a:r>
              <a:r>
                <a:rPr lang="en-US" sz="600" i="1" dirty="0">
                  <a:solidFill>
                    <a:srgbClr val="0A0A0A"/>
                  </a:solidFill>
                  <a:latin typeface="Source Sans Pro" panose="020B0503030403020204" pitchFamily="34" charset="0"/>
                </a:rPr>
                <a:t> by </a:t>
              </a:r>
              <a:r>
                <a:rPr lang="en-US" sz="600" i="1" dirty="0" err="1">
                  <a:solidFill>
                    <a:srgbClr val="05B5DA"/>
                  </a:solidFill>
                  <a:latin typeface="Source Sans Pro" panose="020B0503030403020204" pitchFamily="34" charset="0"/>
                  <a:hlinkClick r:id="rId8"/>
                </a:rPr>
                <a:t>akfoto</a:t>
              </a:r>
              <a:r>
                <a:rPr lang="en-US" sz="600" i="1" dirty="0">
                  <a:solidFill>
                    <a:srgbClr val="0A0A0A"/>
                  </a:solidFill>
                  <a:latin typeface="Source Sans Pro" panose="020B0503030403020204" pitchFamily="34" charset="0"/>
                </a:rPr>
                <a:t> is licensed under </a:t>
              </a:r>
              <a:r>
                <a:rPr lang="en-US" sz="600" i="1" cap="all" dirty="0">
                  <a:solidFill>
                    <a:srgbClr val="05B5DA"/>
                  </a:solidFill>
                  <a:latin typeface="Source Sans Pro" panose="020B0503030403020204" pitchFamily="34" charset="0"/>
                  <a:hlinkClick r:id="rId9"/>
                </a:rPr>
                <a:t>CC BY-SA 2.0 </a:t>
              </a:r>
              <a:endParaRPr lang="en-US" sz="600" dirty="0"/>
            </a:p>
          </p:txBody>
        </p:sp>
      </p:grpSp>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50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par>
                                <p:cTn id="10" presetID="1" presetClass="mediacall" presetSubtype="0" fill="hold" nodeType="withEffect">
                                  <p:stCondLst>
                                    <p:cond delay="1500"/>
                                  </p:stCondLst>
                                  <p:childTnLst>
                                    <p:cmd type="call" cmd="playFrom(0.0)">
                                      <p:cBhvr>
                                        <p:cTn id="11" dur="27588" fill="hold"/>
                                        <p:tgtEl>
                                          <p:spTgt spid="2"/>
                                        </p:tgtEl>
                                      </p:cBhvr>
                                    </p:cmd>
                                  </p:childTnLst>
                                </p:cTn>
                              </p:par>
                              <p:par>
                                <p:cTn id="12" presetID="47" presetClass="entr" presetSubtype="0" fill="hold" nodeType="with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70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7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9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9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150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15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5"/>
        <p14:stopEvt time="78476"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Nursing Facility (NF) LOC Initial Determination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3</a:t>
            </a:fld>
            <a:endParaRPr lang="en-US" dirty="0"/>
          </a:p>
        </p:txBody>
      </p:sp>
      <p:pic>
        <p:nvPicPr>
          <p:cNvPr id="10" name="Graphic 9" descr="Envelope">
            <a:extLst>
              <a:ext uri="{FF2B5EF4-FFF2-40B4-BE49-F238E27FC236}">
                <a16:creationId xmlns:a16="http://schemas.microsoft.com/office/drawing/2014/main" id="{C66272B8-F57A-4B5F-8EF3-58F964DCF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922" y="2149177"/>
            <a:ext cx="2057400" cy="2057400"/>
          </a:xfrm>
          <a:prstGeom prst="rect">
            <a:avLst/>
          </a:prstGeom>
        </p:spPr>
      </p:pic>
      <p:pic>
        <p:nvPicPr>
          <p:cNvPr id="12" name="Graphic 11" descr="Fax">
            <a:extLst>
              <a:ext uri="{FF2B5EF4-FFF2-40B4-BE49-F238E27FC236}">
                <a16:creationId xmlns:a16="http://schemas.microsoft.com/office/drawing/2014/main" id="{7FAE0F68-5411-4625-B81D-FB80035E6B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1735" y="4206577"/>
            <a:ext cx="1781774" cy="1781774"/>
          </a:xfrm>
          <a:prstGeom prst="rect">
            <a:avLst/>
          </a:prstGeom>
        </p:spPr>
      </p:pic>
      <p:cxnSp>
        <p:nvCxnSpPr>
          <p:cNvPr id="17" name="Straight Arrow Connector 16">
            <a:extLst>
              <a:ext uri="{FF2B5EF4-FFF2-40B4-BE49-F238E27FC236}">
                <a16:creationId xmlns:a16="http://schemas.microsoft.com/office/drawing/2014/main" id="{7CBFA4AF-8406-4A62-BF82-9A07385B7BAB}"/>
              </a:ext>
            </a:extLst>
          </p:cNvPr>
          <p:cNvCxnSpPr>
            <a:cxnSpLocks/>
          </p:cNvCxnSpPr>
          <p:nvPr/>
        </p:nvCxnSpPr>
        <p:spPr>
          <a:xfrm>
            <a:off x="4669536" y="5089680"/>
            <a:ext cx="1258582" cy="0"/>
          </a:xfrm>
          <a:prstGeom prst="straightConnector1">
            <a:avLst/>
          </a:prstGeom>
          <a:ln w="34925">
            <a:solidFill>
              <a:srgbClr val="E275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3E92C98-D5EC-4AFA-AD31-42603780C0F2}"/>
              </a:ext>
            </a:extLst>
          </p:cNvPr>
          <p:cNvGrpSpPr/>
          <p:nvPr/>
        </p:nvGrpSpPr>
        <p:grpSpPr>
          <a:xfrm>
            <a:off x="1217747" y="2436663"/>
            <a:ext cx="3129038" cy="3136607"/>
            <a:chOff x="1016240" y="1740193"/>
            <a:chExt cx="3764633" cy="3501985"/>
          </a:xfrm>
        </p:grpSpPr>
        <p:pic>
          <p:nvPicPr>
            <p:cNvPr id="1026" name="Picture 2" descr="A physician works at a laptop with paper records, an electronic tablet, and a stethoscope near by">
              <a:extLst>
                <a:ext uri="{FF2B5EF4-FFF2-40B4-BE49-F238E27FC236}">
                  <a16:creationId xmlns:a16="http://schemas.microsoft.com/office/drawing/2014/main" id="{18DF3C83-F551-4AC8-A081-4CCE57C8BE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240" y="1740193"/>
              <a:ext cx="3764633" cy="3501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CB7AED-2AD7-4EBB-B827-416E7148CE78}"/>
                </a:ext>
              </a:extLst>
            </p:cNvPr>
            <p:cNvSpPr txBox="1"/>
            <p:nvPr/>
          </p:nvSpPr>
          <p:spPr>
            <a:xfrm rot="14115800">
              <a:off x="1841513" y="4019112"/>
              <a:ext cx="1066542" cy="444354"/>
            </a:xfrm>
            <a:prstGeom prst="rect">
              <a:avLst/>
            </a:prstGeom>
            <a:solidFill>
              <a:schemeClr val="bg1"/>
            </a:solidFill>
          </p:spPr>
          <p:txBody>
            <a:bodyPr wrap="square" rtlCol="0">
              <a:spAutoFit/>
            </a:bodyPr>
            <a:lstStyle/>
            <a:p>
              <a:pPr algn="ctr"/>
              <a:r>
                <a:rPr lang="en-US" b="1" dirty="0">
                  <a:solidFill>
                    <a:srgbClr val="004875"/>
                  </a:solidFill>
                </a:rPr>
                <a:t>Referral</a:t>
              </a:r>
              <a:endParaRPr lang="en-US" sz="1600" b="1" dirty="0">
                <a:solidFill>
                  <a:srgbClr val="004875"/>
                </a:solidFill>
              </a:endParaRPr>
            </a:p>
          </p:txBody>
        </p:sp>
      </p:grpSp>
      <p:cxnSp>
        <p:nvCxnSpPr>
          <p:cNvPr id="25" name="Straight Arrow Connector 24">
            <a:extLst>
              <a:ext uri="{FF2B5EF4-FFF2-40B4-BE49-F238E27FC236}">
                <a16:creationId xmlns:a16="http://schemas.microsoft.com/office/drawing/2014/main" id="{ABEDD871-CE27-41D7-8E47-4A38B654CE93}"/>
              </a:ext>
            </a:extLst>
          </p:cNvPr>
          <p:cNvCxnSpPr>
            <a:cxnSpLocks/>
          </p:cNvCxnSpPr>
          <p:nvPr/>
        </p:nvCxnSpPr>
        <p:spPr>
          <a:xfrm flipV="1">
            <a:off x="4669536" y="3222255"/>
            <a:ext cx="1258582" cy="1"/>
          </a:xfrm>
          <a:prstGeom prst="straightConnector1">
            <a:avLst/>
          </a:prstGeom>
          <a:ln w="34925">
            <a:solidFill>
              <a:srgbClr val="E275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820B45A-C105-47AE-8CFF-FB7044D130B2}"/>
              </a:ext>
            </a:extLst>
          </p:cNvPr>
          <p:cNvSpPr txBox="1"/>
          <p:nvPr/>
        </p:nvSpPr>
        <p:spPr>
          <a:xfrm>
            <a:off x="2831973" y="1315795"/>
            <a:ext cx="3675125" cy="523220"/>
          </a:xfrm>
          <a:prstGeom prst="rect">
            <a:avLst/>
          </a:prstGeom>
          <a:noFill/>
        </p:spPr>
        <p:txBody>
          <a:bodyPr wrap="square" rtlCol="0">
            <a:spAutoFit/>
          </a:bodyPr>
          <a:lstStyle/>
          <a:p>
            <a:pPr algn="ctr"/>
            <a:r>
              <a:rPr lang="en-US" sz="2800" b="1" dirty="0">
                <a:solidFill>
                  <a:srgbClr val="004875"/>
                </a:solidFill>
              </a:rPr>
              <a:t>SCDHHS - LTL Division</a:t>
            </a:r>
            <a:endParaRPr lang="en-US" sz="2400" b="1" dirty="0">
              <a:solidFill>
                <a:srgbClr val="004875"/>
              </a:solidFill>
            </a:endParaRPr>
          </a:p>
        </p:txBody>
      </p:sp>
      <p:pic>
        <p:nvPicPr>
          <p:cNvPr id="5" name="Recorded Sound">
            <a:hlinkClick r:id="" action="ppaction://media"/>
            <a:extLst>
              <a:ext uri="{FF2B5EF4-FFF2-40B4-BE49-F238E27FC236}">
                <a16:creationId xmlns:a16="http://schemas.microsoft.com/office/drawing/2014/main" id="{39919722-FF31-4E0A-9FFF-965661568D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71722" y="1315140"/>
            <a:ext cx="609600" cy="609600"/>
          </a:xfrm>
          <a:prstGeom prst="rect">
            <a:avLst/>
          </a:prstGeom>
        </p:spPr>
      </p:pic>
    </p:spTree>
    <p:extLst>
      <p:ext uri="{BB962C8B-B14F-4D97-AF65-F5344CB8AC3E}">
        <p14:creationId xmlns:p14="http://schemas.microsoft.com/office/powerpoint/2010/main" val="32252996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50" fill="hold"/>
                                        <p:tgtEl>
                                          <p:spTgt spid="5"/>
                                        </p:tgtEl>
                                      </p:cBhvr>
                                    </p:cmd>
                                  </p:childTnLst>
                                </p:cTn>
                              </p:par>
                              <p:par>
                                <p:cTn id="7" presetID="55" presetClass="entr" presetSubtype="0" fill="hold" grpId="0" nodeType="withEffect">
                                  <p:stCondLst>
                                    <p:cond delay="4500"/>
                                  </p:stCondLst>
                                  <p:childTnLst>
                                    <p:set>
                                      <p:cBhvr>
                                        <p:cTn id="8" dur="1" fill="hold">
                                          <p:stCondLst>
                                            <p:cond delay="0"/>
                                          </p:stCondLst>
                                        </p:cTn>
                                        <p:tgtEl>
                                          <p:spTgt spid="27"/>
                                        </p:tgtEl>
                                        <p:attrNameLst>
                                          <p:attrName>style.visibility</p:attrName>
                                        </p:attrNameLst>
                                      </p:cBhvr>
                                      <p:to>
                                        <p:strVal val="visible"/>
                                      </p:to>
                                    </p:set>
                                    <p:anim calcmode="lin" valueType="num">
                                      <p:cBhvr>
                                        <p:cTn id="9" dur="1000" fill="hold"/>
                                        <p:tgtEl>
                                          <p:spTgt spid="27"/>
                                        </p:tgtEl>
                                        <p:attrNameLst>
                                          <p:attrName>ppt_w</p:attrName>
                                        </p:attrNameLst>
                                      </p:cBhvr>
                                      <p:tavLst>
                                        <p:tav tm="0">
                                          <p:val>
                                            <p:strVal val="#ppt_w*0.70"/>
                                          </p:val>
                                        </p:tav>
                                        <p:tav tm="100000">
                                          <p:val>
                                            <p:strVal val="#ppt_w"/>
                                          </p:val>
                                        </p:tav>
                                      </p:tavLst>
                                    </p:anim>
                                    <p:anim calcmode="lin" valueType="num">
                                      <p:cBhvr>
                                        <p:cTn id="10" dur="1000" fill="hold"/>
                                        <p:tgtEl>
                                          <p:spTgt spid="27"/>
                                        </p:tgtEl>
                                        <p:attrNameLst>
                                          <p:attrName>ppt_h</p:attrName>
                                        </p:attrNameLst>
                                      </p:cBhvr>
                                      <p:tavLst>
                                        <p:tav tm="0">
                                          <p:val>
                                            <p:strVal val="#ppt_h"/>
                                          </p:val>
                                        </p:tav>
                                        <p:tav tm="100000">
                                          <p:val>
                                            <p:strVal val="#ppt_h"/>
                                          </p:val>
                                        </p:tav>
                                      </p:tavLst>
                                    </p:anim>
                                    <p:animEffect transition="in" filter="fade">
                                      <p:cBhvr>
                                        <p:cTn id="11" dur="1000"/>
                                        <p:tgtEl>
                                          <p:spTgt spid="27"/>
                                        </p:tgtEl>
                                      </p:cBhvr>
                                    </p:animEffect>
                                  </p:childTnLst>
                                </p:cTn>
                              </p:par>
                              <p:par>
                                <p:cTn id="12" presetID="31" presetClass="entr" presetSubtype="0" fill="hold" nodeType="withEffect">
                                  <p:stCondLst>
                                    <p:cond delay="1900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par>
                                <p:cTn id="18" presetID="2" presetClass="entr" presetSubtype="8" fill="hold" nodeType="withEffect">
                                  <p:stCondLst>
                                    <p:cond delay="330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0-#ppt_w/2"/>
                                          </p:val>
                                        </p:tav>
                                        <p:tav tm="100000">
                                          <p:val>
                                            <p:strVal val="#ppt_x"/>
                                          </p:val>
                                        </p:tav>
                                      </p:tavLst>
                                    </p:anim>
                                    <p:anim calcmode="lin" valueType="num">
                                      <p:cBhvr additive="base">
                                        <p:cTn id="21" dur="500" fill="hold"/>
                                        <p:tgtEl>
                                          <p:spTgt spid="25"/>
                                        </p:tgtEl>
                                        <p:attrNameLst>
                                          <p:attrName>ppt_y</p:attrName>
                                        </p:attrNameLst>
                                      </p:cBhvr>
                                      <p:tavLst>
                                        <p:tav tm="0">
                                          <p:val>
                                            <p:strVal val="#ppt_y"/>
                                          </p:val>
                                        </p:tav>
                                        <p:tav tm="100000">
                                          <p:val>
                                            <p:strVal val="#ppt_y"/>
                                          </p:val>
                                        </p:tav>
                                      </p:tavLst>
                                    </p:anim>
                                  </p:childTnLst>
                                </p:cTn>
                              </p:par>
                              <p:par>
                                <p:cTn id="22" presetID="42" presetClass="entr" presetSubtype="0" fill="hold" nodeType="withEffect">
                                  <p:stCondLst>
                                    <p:cond delay="34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360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42" presetClass="entr" presetSubtype="0" fill="hold" nodeType="withEffect">
                                  <p:stCondLst>
                                    <p:cond delay="37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27" grpId="0"/>
    </p:bldLst>
  </p:timing>
  <p:extLst>
    <p:ext uri="{E180D4A7-C9FB-4DFB-919C-405C955672EB}">
      <p14:showEvtLst xmlns:p14="http://schemas.microsoft.com/office/powerpoint/2010/main">
        <p14:playEvt time="0" objId="5"/>
        <p14:stopEvt time="71091"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NF Level of Care</a:t>
            </a:r>
          </a:p>
        </p:txBody>
      </p:sp>
      <p:sp>
        <p:nvSpPr>
          <p:cNvPr id="4" name="Slide Number Placeholder 3"/>
          <p:cNvSpPr>
            <a:spLocks noGrp="1"/>
          </p:cNvSpPr>
          <p:nvPr>
            <p:ph type="sldNum" sz="quarter" idx="10"/>
          </p:nvPr>
        </p:nvSpPr>
        <p:spPr/>
        <p:txBody>
          <a:bodyPr/>
          <a:lstStyle/>
          <a:p>
            <a:fld id="{C1640D55-031C-4AD9-A16C-4EFA2F922910}" type="slidenum">
              <a:rPr lang="en-US" smtClean="0"/>
              <a:pPr/>
              <a:t>4</a:t>
            </a:fld>
            <a:endParaRPr lang="en-US" dirty="0"/>
          </a:p>
        </p:txBody>
      </p:sp>
      <p:pic>
        <p:nvPicPr>
          <p:cNvPr id="5" name="Picture 4">
            <a:extLst>
              <a:ext uri="{FF2B5EF4-FFF2-40B4-BE49-F238E27FC236}">
                <a16:creationId xmlns:a16="http://schemas.microsoft.com/office/drawing/2014/main" id="{9DC1BAD3-9254-4731-BA06-0DDFA50BF840}"/>
              </a:ext>
            </a:extLst>
          </p:cNvPr>
          <p:cNvPicPr>
            <a:picLocks noChangeAspect="1"/>
          </p:cNvPicPr>
          <p:nvPr/>
        </p:nvPicPr>
        <p:blipFill>
          <a:blip r:embed="rId5"/>
          <a:stretch>
            <a:fillRect/>
          </a:stretch>
        </p:blipFill>
        <p:spPr>
          <a:xfrm>
            <a:off x="4535562" y="1245745"/>
            <a:ext cx="3607118" cy="2768041"/>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DB8C01EC-CF91-4894-9D82-AEFC5C3530A9}"/>
              </a:ext>
            </a:extLst>
          </p:cNvPr>
          <p:cNvGrpSpPr/>
          <p:nvPr/>
        </p:nvGrpSpPr>
        <p:grpSpPr>
          <a:xfrm>
            <a:off x="954495" y="3906272"/>
            <a:ext cx="2332894" cy="2332894"/>
            <a:chOff x="539260" y="3217984"/>
            <a:chExt cx="2332894" cy="2332894"/>
          </a:xfrm>
        </p:grpSpPr>
        <p:pic>
          <p:nvPicPr>
            <p:cNvPr id="7" name="Graphic 6" descr="Female Profile">
              <a:extLst>
                <a:ext uri="{FF2B5EF4-FFF2-40B4-BE49-F238E27FC236}">
                  <a16:creationId xmlns:a16="http://schemas.microsoft.com/office/drawing/2014/main" id="{CFAFF84E-BACA-46D3-AE24-FF57DDD99C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260" y="3217984"/>
              <a:ext cx="2332894" cy="2332894"/>
            </a:xfrm>
            <a:prstGeom prst="rect">
              <a:avLst/>
            </a:prstGeom>
          </p:spPr>
        </p:pic>
        <p:sp>
          <p:nvSpPr>
            <p:cNvPr id="8" name="TextBox 7">
              <a:extLst>
                <a:ext uri="{FF2B5EF4-FFF2-40B4-BE49-F238E27FC236}">
                  <a16:creationId xmlns:a16="http://schemas.microsoft.com/office/drawing/2014/main" id="{419E4D7B-5AF4-4FFB-86D1-BF0B14B0E063}"/>
                </a:ext>
              </a:extLst>
            </p:cNvPr>
            <p:cNvSpPr txBox="1"/>
            <p:nvPr/>
          </p:nvSpPr>
          <p:spPr>
            <a:xfrm>
              <a:off x="998613" y="4669759"/>
              <a:ext cx="1414187" cy="461665"/>
            </a:xfrm>
            <a:prstGeom prst="rect">
              <a:avLst/>
            </a:prstGeom>
            <a:noFill/>
          </p:spPr>
          <p:txBody>
            <a:bodyPr wrap="square" rtlCol="0">
              <a:spAutoFit/>
            </a:bodyPr>
            <a:lstStyle/>
            <a:p>
              <a:pPr algn="ctr"/>
              <a:r>
                <a:rPr lang="en-US" sz="2400" b="1" dirty="0">
                  <a:solidFill>
                    <a:srgbClr val="004875"/>
                  </a:solidFill>
                </a:rPr>
                <a:t>WCM</a:t>
              </a:r>
            </a:p>
          </p:txBody>
        </p:sp>
      </p:grpSp>
      <p:sp>
        <p:nvSpPr>
          <p:cNvPr id="10" name="TextBox 9">
            <a:extLst>
              <a:ext uri="{FF2B5EF4-FFF2-40B4-BE49-F238E27FC236}">
                <a16:creationId xmlns:a16="http://schemas.microsoft.com/office/drawing/2014/main" id="{080E8595-24C0-470A-AAD7-BCB4136D201B}"/>
              </a:ext>
            </a:extLst>
          </p:cNvPr>
          <p:cNvSpPr txBox="1"/>
          <p:nvPr/>
        </p:nvSpPr>
        <p:spPr>
          <a:xfrm>
            <a:off x="3879152" y="4122727"/>
            <a:ext cx="4903596" cy="671851"/>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dirty="0">
                <a:solidFill>
                  <a:srgbClr val="004875"/>
                </a:solidFill>
              </a:rPr>
              <a:t>Documentation</a:t>
            </a:r>
          </a:p>
        </p:txBody>
      </p:sp>
      <p:grpSp>
        <p:nvGrpSpPr>
          <p:cNvPr id="19" name="Group 18">
            <a:extLst>
              <a:ext uri="{FF2B5EF4-FFF2-40B4-BE49-F238E27FC236}">
                <a16:creationId xmlns:a16="http://schemas.microsoft.com/office/drawing/2014/main" id="{466AADFE-1E6D-4D4D-93AB-53D8851EE00A}"/>
              </a:ext>
            </a:extLst>
          </p:cNvPr>
          <p:cNvGrpSpPr/>
          <p:nvPr/>
        </p:nvGrpSpPr>
        <p:grpSpPr>
          <a:xfrm>
            <a:off x="850847" y="1236722"/>
            <a:ext cx="2436541" cy="2463253"/>
            <a:chOff x="850848" y="1236722"/>
            <a:chExt cx="2158392" cy="2217593"/>
          </a:xfrm>
          <a:effectLst>
            <a:outerShdw blurRad="50800" dist="38100" dir="2700000" algn="tl" rotWithShape="0">
              <a:prstClr val="black">
                <a:alpha val="40000"/>
              </a:prstClr>
            </a:outerShdw>
          </a:effectLst>
        </p:grpSpPr>
        <p:sp>
          <p:nvSpPr>
            <p:cNvPr id="16" name="TextBox 15">
              <a:extLst>
                <a:ext uri="{FF2B5EF4-FFF2-40B4-BE49-F238E27FC236}">
                  <a16:creationId xmlns:a16="http://schemas.microsoft.com/office/drawing/2014/main" id="{1CBE2783-AD44-40CA-9E08-80BE06C646C8}"/>
                </a:ext>
              </a:extLst>
            </p:cNvPr>
            <p:cNvSpPr txBox="1"/>
            <p:nvPr/>
          </p:nvSpPr>
          <p:spPr>
            <a:xfrm rot="21338514">
              <a:off x="850848" y="1625574"/>
              <a:ext cx="2158392" cy="1828741"/>
            </a:xfrm>
            <a:prstGeom prst="rect">
              <a:avLst/>
            </a:prstGeom>
            <a:solidFill>
              <a:srgbClr val="FFCC00"/>
            </a:solidFill>
            <a:effectLst>
              <a:softEdge rad="12700"/>
            </a:effectLst>
          </p:spPr>
          <p:txBody>
            <a:bodyPr wrap="square" rtlCol="0">
              <a:spAutoFit/>
            </a:bodyPr>
            <a:lstStyle/>
            <a:p>
              <a:pPr algn="ctr"/>
              <a:endParaRPr lang="en-US" sz="1200" b="1" dirty="0">
                <a:solidFill>
                  <a:srgbClr val="004875"/>
                </a:solidFill>
              </a:endParaRPr>
            </a:p>
            <a:p>
              <a:pPr algn="ctr"/>
              <a:endParaRPr lang="en-US" b="1" dirty="0">
                <a:solidFill>
                  <a:srgbClr val="004875"/>
                </a:solidFill>
              </a:endParaRPr>
            </a:p>
            <a:p>
              <a:pPr algn="ctr"/>
              <a:endParaRPr lang="en-US" b="1" dirty="0">
                <a:solidFill>
                  <a:srgbClr val="004875"/>
                </a:solidFill>
              </a:endParaRPr>
            </a:p>
            <a:p>
              <a:pPr algn="ctr"/>
              <a:r>
                <a:rPr lang="en-US" b="1" dirty="0">
                  <a:solidFill>
                    <a:srgbClr val="004875"/>
                  </a:solidFill>
                </a:rPr>
                <a:t>Reminder:</a:t>
              </a:r>
            </a:p>
            <a:p>
              <a:pPr algn="ctr"/>
              <a:r>
                <a:rPr lang="en-US" b="1" dirty="0">
                  <a:solidFill>
                    <a:srgbClr val="004875"/>
                  </a:solidFill>
                </a:rPr>
                <a:t>Schedule NF LOC</a:t>
              </a:r>
            </a:p>
            <a:p>
              <a:pPr algn="ctr"/>
              <a:r>
                <a:rPr lang="en-US" b="1" dirty="0">
                  <a:solidFill>
                    <a:srgbClr val="004875"/>
                  </a:solidFill>
                </a:rPr>
                <a:t>Re-determination</a:t>
              </a:r>
            </a:p>
            <a:p>
              <a:pPr algn="ctr"/>
              <a:endParaRPr lang="en-US" sz="1200" b="1" dirty="0">
                <a:solidFill>
                  <a:srgbClr val="004875"/>
                </a:solidFill>
              </a:endParaRPr>
            </a:p>
            <a:p>
              <a:pPr algn="ctr"/>
              <a:endParaRPr lang="en-US" sz="1200" b="1" dirty="0">
                <a:solidFill>
                  <a:srgbClr val="004875"/>
                </a:solidFill>
              </a:endParaRPr>
            </a:p>
          </p:txBody>
        </p:sp>
        <p:pic>
          <p:nvPicPr>
            <p:cNvPr id="18" name="Graphic 17" descr="Pin">
              <a:extLst>
                <a:ext uri="{FF2B5EF4-FFF2-40B4-BE49-F238E27FC236}">
                  <a16:creationId xmlns:a16="http://schemas.microsoft.com/office/drawing/2014/main" id="{B3E0B50B-FE50-48CF-BEB1-B196643B8C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21203" flipH="1">
              <a:off x="1720240" y="1236722"/>
              <a:ext cx="949000" cy="849854"/>
            </a:xfrm>
            <a:prstGeom prst="rect">
              <a:avLst/>
            </a:prstGeom>
          </p:spPr>
        </p:pic>
      </p:grpSp>
      <p:sp>
        <p:nvSpPr>
          <p:cNvPr id="13" name="TextBox 12">
            <a:extLst>
              <a:ext uri="{FF2B5EF4-FFF2-40B4-BE49-F238E27FC236}">
                <a16:creationId xmlns:a16="http://schemas.microsoft.com/office/drawing/2014/main" id="{227017BC-B3AD-4210-A30B-88816DF44A59}"/>
              </a:ext>
            </a:extLst>
          </p:cNvPr>
          <p:cNvSpPr txBox="1"/>
          <p:nvPr/>
        </p:nvSpPr>
        <p:spPr>
          <a:xfrm>
            <a:off x="4082352" y="5357745"/>
            <a:ext cx="4903596" cy="671851"/>
          </a:xfrm>
          <a:prstGeom prst="rect">
            <a:avLst/>
          </a:prstGeom>
          <a:noFill/>
        </p:spPr>
        <p:txBody>
          <a:bodyPr wrap="square" rtlCol="0">
            <a:spAutoFit/>
          </a:bodyPr>
          <a:lstStyle/>
          <a:p>
            <a:pPr marL="1371600" lvl="2" indent="-457200">
              <a:lnSpc>
                <a:spcPct val="150000"/>
              </a:lnSpc>
              <a:buFont typeface="Wingdings" panose="05000000000000000000" pitchFamily="2" charset="2"/>
              <a:buChar char="Ø"/>
            </a:pPr>
            <a:r>
              <a:rPr lang="en-US" sz="2800" b="1" dirty="0">
                <a:solidFill>
                  <a:srgbClr val="004875"/>
                </a:solidFill>
              </a:rPr>
              <a:t>Direct Observation</a:t>
            </a:r>
          </a:p>
        </p:txBody>
      </p:sp>
      <p:sp>
        <p:nvSpPr>
          <p:cNvPr id="14" name="TextBox 13">
            <a:extLst>
              <a:ext uri="{FF2B5EF4-FFF2-40B4-BE49-F238E27FC236}">
                <a16:creationId xmlns:a16="http://schemas.microsoft.com/office/drawing/2014/main" id="{8596B71D-A411-4FFB-9C8F-307234084A6C}"/>
              </a:ext>
            </a:extLst>
          </p:cNvPr>
          <p:cNvSpPr txBox="1"/>
          <p:nvPr/>
        </p:nvSpPr>
        <p:spPr>
          <a:xfrm>
            <a:off x="4006152" y="4743083"/>
            <a:ext cx="4903596" cy="671851"/>
          </a:xfrm>
          <a:prstGeom prst="rect">
            <a:avLst/>
          </a:prstGeom>
          <a:noFill/>
        </p:spPr>
        <p:txBody>
          <a:bodyPr wrap="square" rtlCol="0">
            <a:spAutoFit/>
          </a:bodyPr>
          <a:lstStyle/>
          <a:p>
            <a:pPr marL="914400" lvl="1" indent="-457200">
              <a:lnSpc>
                <a:spcPct val="150000"/>
              </a:lnSpc>
              <a:buFont typeface="Wingdings" panose="05000000000000000000" pitchFamily="2" charset="2"/>
              <a:buChar char="Ø"/>
            </a:pPr>
            <a:r>
              <a:rPr lang="en-US" sz="2800" b="1" dirty="0">
                <a:solidFill>
                  <a:srgbClr val="007630"/>
                </a:solidFill>
              </a:rPr>
              <a:t>Information</a:t>
            </a:r>
          </a:p>
        </p:txBody>
      </p:sp>
      <p:pic>
        <p:nvPicPr>
          <p:cNvPr id="6" name="Recorded Sound">
            <a:hlinkClick r:id="" action="ppaction://media"/>
            <a:extLst>
              <a:ext uri="{FF2B5EF4-FFF2-40B4-BE49-F238E27FC236}">
                <a16:creationId xmlns:a16="http://schemas.microsoft.com/office/drawing/2014/main" id="{AA02D982-67FB-4D09-98B1-1CEE565ED261}"/>
              </a:ext>
            </a:extLst>
          </p:cNvPr>
          <p:cNvPicPr>
            <a:picLocks noChangeAspect="1"/>
          </p:cNvPicPr>
          <p:nvPr>
            <a:audioFile r:link="rId1"/>
            <p:extLst>
              <p:ext uri="{DAA4B4D4-6D71-4841-9C94-3DE7FCFB9230}">
                <p14:media xmlns:p14="http://schemas.microsoft.com/office/powerpoint/2010/main" r:embed="rId2">
                  <p14:trim end="120480.2517"/>
                </p14:media>
              </p:ext>
            </p:extLst>
          </p:nvPr>
        </p:nvPicPr>
        <p:blipFill>
          <a:blip r:embed="rId10"/>
          <a:stretch>
            <a:fillRect/>
          </a:stretch>
        </p:blipFill>
        <p:spPr>
          <a:xfrm>
            <a:off x="8413190" y="3392498"/>
            <a:ext cx="609600" cy="609600"/>
          </a:xfrm>
          <a:prstGeom prst="rect">
            <a:avLst/>
          </a:prstGeom>
        </p:spPr>
      </p:pic>
    </p:spTree>
    <p:extLst>
      <p:ext uri="{BB962C8B-B14F-4D97-AF65-F5344CB8AC3E}">
        <p14:creationId xmlns:p14="http://schemas.microsoft.com/office/powerpoint/2010/main" val="20847968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39" fill="hold"/>
                                        <p:tgtEl>
                                          <p:spTgt spid="6"/>
                                        </p:tgtEl>
                                      </p:cBhvr>
                                    </p:cmd>
                                  </p:childTnLst>
                                </p:cTn>
                              </p:par>
                              <p:par>
                                <p:cTn id="7" presetID="47"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70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90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12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3" fill="hold" nodeType="withEffect">
                                  <p:stCondLst>
                                    <p:cond delay="28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0-#ppt_h/2"/>
                                          </p:val>
                                        </p:tav>
                                        <p:tav tm="100000">
                                          <p:val>
                                            <p:strVal val="#ppt_y"/>
                                          </p:val>
                                        </p:tav>
                                      </p:tavLst>
                                    </p:anim>
                                  </p:childTnLst>
                                </p:cTn>
                              </p:par>
                              <p:par>
                                <p:cTn id="28" presetID="42" presetClass="entr" presetSubtype="0" fill="hold" nodeType="withEffect">
                                  <p:stCondLst>
                                    <p:cond delay="4000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10" grpId="0"/>
      <p:bldP spid="13" grpId="0"/>
      <p:bldP spid="14" grpId="0"/>
    </p:bldLst>
  </p:timing>
  <p:extLst>
    <p:ext uri="{E180D4A7-C9FB-4DFB-919C-405C955672EB}">
      <p14:showEvtLst xmlns:p14="http://schemas.microsoft.com/office/powerpoint/2010/main">
        <p14:playEvt time="0" objId="9"/>
        <p14:stopEvt time="84106"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ICF/IID LOC Initial Determination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5</a:t>
            </a:fld>
            <a:endParaRPr lang="en-US" dirty="0"/>
          </a:p>
        </p:txBody>
      </p:sp>
      <p:grpSp>
        <p:nvGrpSpPr>
          <p:cNvPr id="13" name="Group 12">
            <a:extLst>
              <a:ext uri="{FF2B5EF4-FFF2-40B4-BE49-F238E27FC236}">
                <a16:creationId xmlns:a16="http://schemas.microsoft.com/office/drawing/2014/main" id="{B63A96F1-0D7F-48E7-A0B8-BBD782901F1D}"/>
              </a:ext>
            </a:extLst>
          </p:cNvPr>
          <p:cNvGrpSpPr/>
          <p:nvPr/>
        </p:nvGrpSpPr>
        <p:grpSpPr>
          <a:xfrm>
            <a:off x="721288" y="1323364"/>
            <a:ext cx="2279737" cy="2279737"/>
            <a:chOff x="5489531" y="2672398"/>
            <a:chExt cx="2279737" cy="2279737"/>
          </a:xfrm>
        </p:grpSpPr>
        <p:pic>
          <p:nvPicPr>
            <p:cNvPr id="14" name="Graphic 13" descr="Paper">
              <a:extLst>
                <a:ext uri="{FF2B5EF4-FFF2-40B4-BE49-F238E27FC236}">
                  <a16:creationId xmlns:a16="http://schemas.microsoft.com/office/drawing/2014/main" id="{72FF8D85-2547-4371-91ED-3D1ECD3E6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9531" y="2672398"/>
              <a:ext cx="2279737" cy="2279737"/>
            </a:xfrm>
            <a:prstGeom prst="rect">
              <a:avLst/>
            </a:prstGeom>
          </p:spPr>
        </p:pic>
        <p:sp>
          <p:nvSpPr>
            <p:cNvPr id="17" name="TextBox 16">
              <a:extLst>
                <a:ext uri="{FF2B5EF4-FFF2-40B4-BE49-F238E27FC236}">
                  <a16:creationId xmlns:a16="http://schemas.microsoft.com/office/drawing/2014/main" id="{E5911136-A082-4DB5-ADFC-C41C950AF58B}"/>
                </a:ext>
              </a:extLst>
            </p:cNvPr>
            <p:cNvSpPr txBox="1"/>
            <p:nvPr/>
          </p:nvSpPr>
          <p:spPr>
            <a:xfrm>
              <a:off x="6007850" y="3699532"/>
              <a:ext cx="1243097" cy="830997"/>
            </a:xfrm>
            <a:prstGeom prst="rect">
              <a:avLst/>
            </a:prstGeom>
            <a:noFill/>
          </p:spPr>
          <p:txBody>
            <a:bodyPr wrap="none" rtlCol="0">
              <a:spAutoFit/>
            </a:bodyPr>
            <a:lstStyle/>
            <a:p>
              <a:pPr algn="ctr"/>
              <a:r>
                <a:rPr lang="en-US" sz="2400" b="1" dirty="0">
                  <a:solidFill>
                    <a:srgbClr val="004875"/>
                  </a:solidFill>
                </a:rPr>
                <a:t>Level of </a:t>
              </a:r>
            </a:p>
            <a:p>
              <a:pPr algn="ctr"/>
              <a:r>
                <a:rPr lang="en-US" sz="2400" b="1" dirty="0">
                  <a:solidFill>
                    <a:srgbClr val="004875"/>
                  </a:solidFill>
                </a:rPr>
                <a:t>Care</a:t>
              </a:r>
            </a:p>
          </p:txBody>
        </p:sp>
      </p:grpSp>
      <p:sp>
        <p:nvSpPr>
          <p:cNvPr id="18" name="TextBox 17">
            <a:extLst>
              <a:ext uri="{FF2B5EF4-FFF2-40B4-BE49-F238E27FC236}">
                <a16:creationId xmlns:a16="http://schemas.microsoft.com/office/drawing/2014/main" id="{4BB66CF3-DFAA-4891-A2C8-23AFF8993C40}"/>
              </a:ext>
            </a:extLst>
          </p:cNvPr>
          <p:cNvSpPr txBox="1"/>
          <p:nvPr/>
        </p:nvSpPr>
        <p:spPr>
          <a:xfrm>
            <a:off x="5041319" y="1873444"/>
            <a:ext cx="3474031" cy="954107"/>
          </a:xfrm>
          <a:prstGeom prst="rect">
            <a:avLst/>
          </a:prstGeom>
          <a:noFill/>
        </p:spPr>
        <p:txBody>
          <a:bodyPr wrap="square" rtlCol="0">
            <a:spAutoFit/>
          </a:bodyPr>
          <a:lstStyle/>
          <a:p>
            <a:pPr algn="ctr"/>
            <a:r>
              <a:rPr lang="en-US" sz="2800" b="1" dirty="0">
                <a:solidFill>
                  <a:srgbClr val="004875"/>
                </a:solidFill>
              </a:rPr>
              <a:t>SCDDSN Eligibility</a:t>
            </a:r>
          </a:p>
          <a:p>
            <a:pPr algn="ctr"/>
            <a:r>
              <a:rPr lang="en-US" sz="2800" b="1" dirty="0">
                <a:solidFill>
                  <a:srgbClr val="004875"/>
                </a:solidFill>
              </a:rPr>
              <a:t>Division</a:t>
            </a:r>
            <a:endParaRPr lang="en-US" sz="2400" b="1" dirty="0">
              <a:solidFill>
                <a:srgbClr val="004875"/>
              </a:solidFill>
            </a:endParaRPr>
          </a:p>
        </p:txBody>
      </p:sp>
      <p:cxnSp>
        <p:nvCxnSpPr>
          <p:cNvPr id="22" name="Straight Arrow Connector 21">
            <a:extLst>
              <a:ext uri="{FF2B5EF4-FFF2-40B4-BE49-F238E27FC236}">
                <a16:creationId xmlns:a16="http://schemas.microsoft.com/office/drawing/2014/main" id="{5A5626F8-A84D-4E08-9B84-646F9F69FC21}"/>
              </a:ext>
            </a:extLst>
          </p:cNvPr>
          <p:cNvCxnSpPr>
            <a:cxnSpLocks/>
          </p:cNvCxnSpPr>
          <p:nvPr/>
        </p:nvCxnSpPr>
        <p:spPr>
          <a:xfrm>
            <a:off x="3281819" y="2288942"/>
            <a:ext cx="1878903" cy="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D4D8DBD-4264-404C-A276-880F31A02551}"/>
              </a:ext>
            </a:extLst>
          </p:cNvPr>
          <p:cNvCxnSpPr>
            <a:cxnSpLocks/>
          </p:cNvCxnSpPr>
          <p:nvPr/>
        </p:nvCxnSpPr>
        <p:spPr>
          <a:xfrm flipH="1">
            <a:off x="6096000" y="2891280"/>
            <a:ext cx="596740" cy="71182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28121B3B-C488-46A6-B61C-9A9524A42826}"/>
              </a:ext>
            </a:extLst>
          </p:cNvPr>
          <p:cNvGrpSpPr/>
          <p:nvPr/>
        </p:nvGrpSpPr>
        <p:grpSpPr>
          <a:xfrm>
            <a:off x="2944449" y="3868383"/>
            <a:ext cx="3276599" cy="2129491"/>
            <a:chOff x="5398717" y="4484417"/>
            <a:chExt cx="2342367" cy="1566670"/>
          </a:xfrm>
        </p:grpSpPr>
        <p:pic>
          <p:nvPicPr>
            <p:cNvPr id="26" name="Picture 25">
              <a:extLst>
                <a:ext uri="{FF2B5EF4-FFF2-40B4-BE49-F238E27FC236}">
                  <a16:creationId xmlns:a16="http://schemas.microsoft.com/office/drawing/2014/main" id="{C813F866-3CFA-4FBC-AB88-2D3055597D7E}"/>
                </a:ext>
              </a:extLst>
            </p:cNvPr>
            <p:cNvPicPr>
              <a:picLocks noChangeAspect="1"/>
            </p:cNvPicPr>
            <p:nvPr/>
          </p:nvPicPr>
          <p:blipFill>
            <a:blip r:embed="rId7"/>
            <a:stretch>
              <a:fillRect/>
            </a:stretch>
          </p:blipFill>
          <p:spPr>
            <a:xfrm>
              <a:off x="5398717" y="4484417"/>
              <a:ext cx="2342367" cy="1566670"/>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335E71BC-5BAE-44CF-9005-D6F35C68C865}"/>
                </a:ext>
              </a:extLst>
            </p:cNvPr>
            <p:cNvSpPr txBox="1"/>
            <p:nvPr/>
          </p:nvSpPr>
          <p:spPr>
            <a:xfrm rot="18771491">
              <a:off x="5431612" y="5362613"/>
              <a:ext cx="868956" cy="369332"/>
            </a:xfrm>
            <a:prstGeom prst="rect">
              <a:avLst/>
            </a:prstGeom>
            <a:noFill/>
          </p:spPr>
          <p:txBody>
            <a:bodyPr wrap="none" rtlCol="0">
              <a:spAutoFit/>
            </a:bodyPr>
            <a:lstStyle/>
            <a:p>
              <a:pPr algn="ctr"/>
              <a:r>
                <a:rPr lang="en-US" b="1" dirty="0">
                  <a:solidFill>
                    <a:srgbClr val="004875"/>
                  </a:solidFill>
                </a:rPr>
                <a:t>Results</a:t>
              </a:r>
            </a:p>
          </p:txBody>
        </p:sp>
      </p:grpSp>
      <p:pic>
        <p:nvPicPr>
          <p:cNvPr id="2" name="Recorded Sound">
            <a:hlinkClick r:id="" action="ppaction://media"/>
            <a:extLst>
              <a:ext uri="{FF2B5EF4-FFF2-40B4-BE49-F238E27FC236}">
                <a16:creationId xmlns:a16="http://schemas.microsoft.com/office/drawing/2014/main" id="{4D000C93-600D-4BAC-8D88-6A04DD9388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05750" y="3124200"/>
            <a:ext cx="609600" cy="609600"/>
          </a:xfrm>
          <a:prstGeom prst="rect">
            <a:avLst/>
          </a:prstGeom>
        </p:spPr>
      </p:pic>
    </p:spTree>
    <p:extLst>
      <p:ext uri="{BB962C8B-B14F-4D97-AF65-F5344CB8AC3E}">
        <p14:creationId xmlns:p14="http://schemas.microsoft.com/office/powerpoint/2010/main" val="24776625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05" fill="hold"/>
                                        <p:tgtEl>
                                          <p:spTgt spid="2"/>
                                        </p:tgtEl>
                                      </p:cBhvr>
                                    </p:cmd>
                                  </p:childTnLst>
                                </p:cTn>
                              </p:par>
                              <p:par>
                                <p:cTn id="7" presetID="55" presetClass="entr" presetSubtype="0" fill="hold" grpId="0" nodeType="withEffect">
                                  <p:stCondLst>
                                    <p:cond delay="4000"/>
                                  </p:stCondLst>
                                  <p:childTnLst>
                                    <p:set>
                                      <p:cBhvr>
                                        <p:cTn id="8" dur="1" fill="hold">
                                          <p:stCondLst>
                                            <p:cond delay="0"/>
                                          </p:stCondLst>
                                        </p:cTn>
                                        <p:tgtEl>
                                          <p:spTgt spid="18"/>
                                        </p:tgtEl>
                                        <p:attrNameLst>
                                          <p:attrName>style.visibility</p:attrName>
                                        </p:attrNameLst>
                                      </p:cBhvr>
                                      <p:to>
                                        <p:strVal val="visible"/>
                                      </p:to>
                                    </p:set>
                                    <p:anim calcmode="lin" valueType="num">
                                      <p:cBhvr>
                                        <p:cTn id="9" dur="1000" fill="hold"/>
                                        <p:tgtEl>
                                          <p:spTgt spid="18"/>
                                        </p:tgtEl>
                                        <p:attrNameLst>
                                          <p:attrName>ppt_w</p:attrName>
                                        </p:attrNameLst>
                                      </p:cBhvr>
                                      <p:tavLst>
                                        <p:tav tm="0">
                                          <p:val>
                                            <p:strVal val="#ppt_w*0.70"/>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Effect transition="in" filter="fade">
                                      <p:cBhvr>
                                        <p:cTn id="11" dur="1000"/>
                                        <p:tgtEl>
                                          <p:spTgt spid="18"/>
                                        </p:tgtEl>
                                      </p:cBhvr>
                                    </p:animEffect>
                                  </p:childTnLst>
                                </p:cTn>
                              </p:par>
                              <p:par>
                                <p:cTn id="12" presetID="2" presetClass="entr" presetSubtype="8" fill="hold" nodeType="withEffect">
                                  <p:stCondLst>
                                    <p:cond delay="100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17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stCondLst>
                                    <p:cond delay="28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0-#ppt_h/2"/>
                                          </p:val>
                                        </p:tav>
                                        <p:tav tm="100000">
                                          <p:val>
                                            <p:strVal val="#ppt_y"/>
                                          </p:val>
                                        </p:tav>
                                      </p:tavLst>
                                    </p:anim>
                                  </p:childTnLst>
                                </p:cTn>
                              </p:par>
                              <p:par>
                                <p:cTn id="24" presetID="42" presetClass="entr" presetSubtype="0" fill="hold" nodeType="withEffect">
                                  <p:stCondLst>
                                    <p:cond delay="310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8" grpId="0"/>
    </p:bldLst>
  </p:timing>
  <p:extLst>
    <p:ext uri="{E180D4A7-C9FB-4DFB-919C-405C955672EB}">
      <p14:showEvtLst xmlns:p14="http://schemas.microsoft.com/office/powerpoint/2010/main">
        <p14:playEvt time="14" objId="2"/>
        <p14:stopEvt time="67937"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of Care Re-determination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6</a:t>
            </a:fld>
            <a:endParaRPr lang="en-US" dirty="0"/>
          </a:p>
        </p:txBody>
      </p:sp>
      <p:pic>
        <p:nvPicPr>
          <p:cNvPr id="5" name="Picture 4">
            <a:extLst>
              <a:ext uri="{FF2B5EF4-FFF2-40B4-BE49-F238E27FC236}">
                <a16:creationId xmlns:a16="http://schemas.microsoft.com/office/drawing/2014/main" id="{957D7056-6201-4A35-9E6F-7501E70E6DB3}"/>
              </a:ext>
            </a:extLst>
          </p:cNvPr>
          <p:cNvPicPr>
            <a:picLocks noChangeAspect="1"/>
          </p:cNvPicPr>
          <p:nvPr/>
        </p:nvPicPr>
        <p:blipFill>
          <a:blip r:embed="rId5"/>
          <a:stretch>
            <a:fillRect/>
          </a:stretch>
        </p:blipFill>
        <p:spPr>
          <a:xfrm>
            <a:off x="1006745" y="1278116"/>
            <a:ext cx="4035618" cy="26901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42A6264-8328-49D3-BA46-2D119EE1F2AD}"/>
              </a:ext>
            </a:extLst>
          </p:cNvPr>
          <p:cNvSpPr txBox="1"/>
          <p:nvPr/>
        </p:nvSpPr>
        <p:spPr>
          <a:xfrm>
            <a:off x="1006745" y="4533580"/>
            <a:ext cx="3493477" cy="584775"/>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rgbClr val="004875"/>
                </a:solidFill>
              </a:rPr>
              <a:t>Re-assessed</a:t>
            </a:r>
          </a:p>
        </p:txBody>
      </p:sp>
      <p:grpSp>
        <p:nvGrpSpPr>
          <p:cNvPr id="2" name="Group 1">
            <a:extLst>
              <a:ext uri="{FF2B5EF4-FFF2-40B4-BE49-F238E27FC236}">
                <a16:creationId xmlns:a16="http://schemas.microsoft.com/office/drawing/2014/main" id="{3061CAC7-32FE-4E99-AF12-AAD6AC921C7A}"/>
              </a:ext>
            </a:extLst>
          </p:cNvPr>
          <p:cNvGrpSpPr/>
          <p:nvPr/>
        </p:nvGrpSpPr>
        <p:grpSpPr>
          <a:xfrm>
            <a:off x="5556738" y="1350426"/>
            <a:ext cx="3001108" cy="3951548"/>
            <a:chOff x="5556738" y="1350426"/>
            <a:chExt cx="3001108" cy="3951548"/>
          </a:xfrm>
        </p:grpSpPr>
        <p:grpSp>
          <p:nvGrpSpPr>
            <p:cNvPr id="11" name="Group 10">
              <a:extLst>
                <a:ext uri="{FF2B5EF4-FFF2-40B4-BE49-F238E27FC236}">
                  <a16:creationId xmlns:a16="http://schemas.microsoft.com/office/drawing/2014/main" id="{8DB301C7-B72C-413E-B875-7CAAD843910D}"/>
                </a:ext>
              </a:extLst>
            </p:cNvPr>
            <p:cNvGrpSpPr/>
            <p:nvPr/>
          </p:nvGrpSpPr>
          <p:grpSpPr>
            <a:xfrm rot="259206">
              <a:off x="5556738" y="2298992"/>
              <a:ext cx="3001108" cy="3002982"/>
              <a:chOff x="742546" y="3897929"/>
              <a:chExt cx="2035822" cy="2035822"/>
            </a:xfrm>
          </p:grpSpPr>
          <p:pic>
            <p:nvPicPr>
              <p:cNvPr id="8" name="Graphic 7" descr="Monthly calendar">
                <a:extLst>
                  <a:ext uri="{FF2B5EF4-FFF2-40B4-BE49-F238E27FC236}">
                    <a16:creationId xmlns:a16="http://schemas.microsoft.com/office/drawing/2014/main" id="{F425BF30-9A5B-4B85-819C-8F1330EB8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546" y="3897929"/>
                <a:ext cx="2035822" cy="2035822"/>
              </a:xfrm>
              <a:prstGeom prst="rect">
                <a:avLst/>
              </a:prstGeom>
            </p:spPr>
          </p:pic>
          <p:sp>
            <p:nvSpPr>
              <p:cNvPr id="10" name="Oval 9">
                <a:extLst>
                  <a:ext uri="{FF2B5EF4-FFF2-40B4-BE49-F238E27FC236}">
                    <a16:creationId xmlns:a16="http://schemas.microsoft.com/office/drawing/2014/main" id="{324AACC7-2C86-4374-9DC4-AE5644F31813}"/>
                  </a:ext>
                </a:extLst>
              </p:cNvPr>
              <p:cNvSpPr/>
              <p:nvPr/>
            </p:nvSpPr>
            <p:spPr>
              <a:xfrm>
                <a:off x="1870793" y="5021945"/>
                <a:ext cx="301769" cy="298510"/>
              </a:xfrm>
              <a:prstGeom prst="ellipse">
                <a:avLst/>
              </a:prstGeom>
              <a:noFill/>
              <a:ln w="28575">
                <a:solidFill>
                  <a:srgbClr val="004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F51A0FE-9059-4315-A750-E22E575E3E32}"/>
                </a:ext>
              </a:extLst>
            </p:cNvPr>
            <p:cNvSpPr txBox="1"/>
            <p:nvPr/>
          </p:nvSpPr>
          <p:spPr>
            <a:xfrm>
              <a:off x="5748501" y="1350426"/>
              <a:ext cx="2617581" cy="1077218"/>
            </a:xfrm>
            <a:prstGeom prst="rect">
              <a:avLst/>
            </a:prstGeom>
            <a:noFill/>
          </p:spPr>
          <p:txBody>
            <a:bodyPr wrap="square" rtlCol="0">
              <a:spAutoFit/>
            </a:bodyPr>
            <a:lstStyle/>
            <a:p>
              <a:pPr algn="ctr"/>
              <a:r>
                <a:rPr lang="en-US" sz="3200" b="1" dirty="0">
                  <a:solidFill>
                    <a:srgbClr val="004875"/>
                  </a:solidFill>
                </a:rPr>
                <a:t>365 </a:t>
              </a:r>
            </a:p>
            <a:p>
              <a:pPr algn="ctr"/>
              <a:r>
                <a:rPr lang="en-US" sz="3200" b="1" dirty="0">
                  <a:solidFill>
                    <a:srgbClr val="004875"/>
                  </a:solidFill>
                </a:rPr>
                <a:t>Calendar Days</a:t>
              </a:r>
            </a:p>
          </p:txBody>
        </p:sp>
      </p:grpSp>
      <p:sp>
        <p:nvSpPr>
          <p:cNvPr id="14" name="TextBox 13">
            <a:extLst>
              <a:ext uri="{FF2B5EF4-FFF2-40B4-BE49-F238E27FC236}">
                <a16:creationId xmlns:a16="http://schemas.microsoft.com/office/drawing/2014/main" id="{25280B8B-73F5-4D9C-BE4D-8DEBC482DDD8}"/>
              </a:ext>
            </a:extLst>
          </p:cNvPr>
          <p:cNvSpPr txBox="1"/>
          <p:nvPr/>
        </p:nvSpPr>
        <p:spPr>
          <a:xfrm>
            <a:off x="1949366" y="5118355"/>
            <a:ext cx="3493477" cy="584775"/>
          </a:xfrm>
          <a:prstGeom prst="rect">
            <a:avLst/>
          </a:prstGeom>
          <a:noFill/>
        </p:spPr>
        <p:txBody>
          <a:bodyPr wrap="square" rtlCol="0">
            <a:spAutoFit/>
          </a:bodyPr>
          <a:lstStyle/>
          <a:p>
            <a:pPr marL="457200" indent="-457200" algn="r">
              <a:buFont typeface="Wingdings" panose="05000000000000000000" pitchFamily="2" charset="2"/>
              <a:buChar char="Ø"/>
            </a:pPr>
            <a:r>
              <a:rPr lang="en-US" sz="3200" b="1" dirty="0">
                <a:solidFill>
                  <a:srgbClr val="004875"/>
                </a:solidFill>
              </a:rPr>
              <a:t>Re-determined</a:t>
            </a:r>
          </a:p>
        </p:txBody>
      </p:sp>
      <p:pic>
        <p:nvPicPr>
          <p:cNvPr id="6" name="Recorded Sound">
            <a:hlinkClick r:id="" action="ppaction://media"/>
            <a:extLst>
              <a:ext uri="{FF2B5EF4-FFF2-40B4-BE49-F238E27FC236}">
                <a16:creationId xmlns:a16="http://schemas.microsoft.com/office/drawing/2014/main" id="{F9B23BD7-C080-4B66-8D22-C695C9FEB3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56482" y="5410742"/>
            <a:ext cx="609600" cy="609600"/>
          </a:xfrm>
          <a:prstGeom prst="rect">
            <a:avLst/>
          </a:prstGeom>
        </p:spPr>
      </p:pic>
    </p:spTree>
    <p:extLst>
      <p:ext uri="{BB962C8B-B14F-4D97-AF65-F5344CB8AC3E}">
        <p14:creationId xmlns:p14="http://schemas.microsoft.com/office/powerpoint/2010/main" val="1932536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27595" fill="hold"/>
                                        <p:tgtEl>
                                          <p:spTgt spid="6"/>
                                        </p:tgtEl>
                                      </p:cBhvr>
                                    </p:cmd>
                                  </p:childTnLst>
                                </p:cTn>
                              </p:par>
                              <p:par>
                                <p:cTn id="7" presetID="23" presetClass="entr" presetSubtype="16"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2" presetClass="entr" presetSubtype="8" fill="hold" grpId="0" nodeType="withEffect">
                                  <p:stCondLst>
                                    <p:cond delay="8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00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13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12" grpId="0"/>
      <p:bldP spid="14" grpId="0"/>
    </p:bldLst>
  </p:timing>
  <p:extLst>
    <p:ext uri="{E180D4A7-C9FB-4DFB-919C-405C955672EB}">
      <p14:showEvtLst xmlns:p14="http://schemas.microsoft.com/office/powerpoint/2010/main">
        <p14:playEvt time="0" objId="9"/>
        <p14:stopEvt time="84106"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ICF/IID or NF Level of Care</a:t>
            </a:r>
          </a:p>
        </p:txBody>
      </p:sp>
      <p:sp>
        <p:nvSpPr>
          <p:cNvPr id="4" name="Slide Number Placeholder 3"/>
          <p:cNvSpPr>
            <a:spLocks noGrp="1"/>
          </p:cNvSpPr>
          <p:nvPr>
            <p:ph type="sldNum" sz="quarter" idx="10"/>
          </p:nvPr>
        </p:nvSpPr>
        <p:spPr/>
        <p:txBody>
          <a:bodyPr/>
          <a:lstStyle/>
          <a:p>
            <a:fld id="{C1640D55-031C-4AD9-A16C-4EFA2F922910}" type="slidenum">
              <a:rPr lang="en-US" smtClean="0"/>
              <a:pPr/>
              <a:t>7</a:t>
            </a:fld>
            <a:endParaRPr lang="en-US" dirty="0"/>
          </a:p>
        </p:txBody>
      </p:sp>
      <p:grpSp>
        <p:nvGrpSpPr>
          <p:cNvPr id="7" name="Group 6">
            <a:extLst>
              <a:ext uri="{FF2B5EF4-FFF2-40B4-BE49-F238E27FC236}">
                <a16:creationId xmlns:a16="http://schemas.microsoft.com/office/drawing/2014/main" id="{CB7C4ACA-5517-4215-8D76-B562ED79A60F}"/>
              </a:ext>
            </a:extLst>
          </p:cNvPr>
          <p:cNvGrpSpPr/>
          <p:nvPr/>
        </p:nvGrpSpPr>
        <p:grpSpPr>
          <a:xfrm>
            <a:off x="492444" y="1881987"/>
            <a:ext cx="4387214" cy="4656925"/>
            <a:chOff x="851447" y="3868096"/>
            <a:chExt cx="2923610" cy="2659565"/>
          </a:xfrm>
        </p:grpSpPr>
        <p:pic>
          <p:nvPicPr>
            <p:cNvPr id="12" name="Graphic 11" descr="Boardroom">
              <a:extLst>
                <a:ext uri="{FF2B5EF4-FFF2-40B4-BE49-F238E27FC236}">
                  <a16:creationId xmlns:a16="http://schemas.microsoft.com/office/drawing/2014/main" id="{8EF255FF-DA45-4479-B705-D0044DA4FA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7835" y="4600439"/>
              <a:ext cx="1927222" cy="1927222"/>
            </a:xfrm>
            <a:prstGeom prst="rect">
              <a:avLst/>
            </a:prstGeom>
          </p:spPr>
        </p:pic>
        <p:sp>
          <p:nvSpPr>
            <p:cNvPr id="13" name="Speech Bubble: Rectangle with Corners Rounded 12">
              <a:extLst>
                <a:ext uri="{FF2B5EF4-FFF2-40B4-BE49-F238E27FC236}">
                  <a16:creationId xmlns:a16="http://schemas.microsoft.com/office/drawing/2014/main" id="{79B30D17-535A-4F47-A30B-4A241C435608}"/>
                </a:ext>
              </a:extLst>
            </p:cNvPr>
            <p:cNvSpPr/>
            <p:nvPr/>
          </p:nvSpPr>
          <p:spPr>
            <a:xfrm>
              <a:off x="851447" y="3868096"/>
              <a:ext cx="1430144" cy="849854"/>
            </a:xfrm>
            <a:prstGeom prst="wedgeRoundRectCallout">
              <a:avLst>
                <a:gd name="adj1" fmla="val 43104"/>
                <a:gd name="adj2" fmla="val 87330"/>
                <a:gd name="adj3" fmla="val 16667"/>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“You no longer meet Level of Care”</a:t>
              </a:r>
            </a:p>
          </p:txBody>
        </p:sp>
      </p:grpSp>
      <p:pic>
        <p:nvPicPr>
          <p:cNvPr id="9" name="Recorded Sound">
            <a:hlinkClick r:id="" action="ppaction://media"/>
            <a:extLst>
              <a:ext uri="{FF2B5EF4-FFF2-40B4-BE49-F238E27FC236}">
                <a16:creationId xmlns:a16="http://schemas.microsoft.com/office/drawing/2014/main" id="{3666D980-44BE-4E2C-A6E7-24682D12E320}"/>
              </a:ext>
            </a:extLst>
          </p:cNvPr>
          <p:cNvPicPr>
            <a:picLocks noChangeAspect="1"/>
          </p:cNvPicPr>
          <p:nvPr>
            <a:audioFile r:link="rId1"/>
            <p:extLst>
              <p:ext uri="{DAA4B4D4-6D71-4841-9C94-3DE7FCFB9230}">
                <p14:media xmlns:p14="http://schemas.microsoft.com/office/powerpoint/2010/main" r:embed="rId2">
                  <p14:trim end="21415.1201"/>
                </p14:media>
              </p:ext>
            </p:extLst>
          </p:nvPr>
        </p:nvPicPr>
        <p:blipFill>
          <a:blip r:embed="rId7"/>
          <a:stretch>
            <a:fillRect/>
          </a:stretch>
        </p:blipFill>
        <p:spPr>
          <a:xfrm>
            <a:off x="7943214" y="1089822"/>
            <a:ext cx="609600" cy="609600"/>
          </a:xfrm>
          <a:prstGeom prst="rect">
            <a:avLst/>
          </a:prstGeom>
        </p:spPr>
      </p:pic>
      <p:sp>
        <p:nvSpPr>
          <p:cNvPr id="16" name="TextBox 15">
            <a:extLst>
              <a:ext uri="{FF2B5EF4-FFF2-40B4-BE49-F238E27FC236}">
                <a16:creationId xmlns:a16="http://schemas.microsoft.com/office/drawing/2014/main" id="{88121743-941B-4F01-98C2-80AEF231D590}"/>
              </a:ext>
            </a:extLst>
          </p:cNvPr>
          <p:cNvSpPr txBox="1"/>
          <p:nvPr/>
        </p:nvSpPr>
        <p:spPr>
          <a:xfrm>
            <a:off x="4998644" y="1401410"/>
            <a:ext cx="2617581" cy="1077218"/>
          </a:xfrm>
          <a:prstGeom prst="rect">
            <a:avLst/>
          </a:prstGeom>
          <a:noFill/>
        </p:spPr>
        <p:txBody>
          <a:bodyPr wrap="square" rtlCol="0">
            <a:spAutoFit/>
          </a:bodyPr>
          <a:lstStyle/>
          <a:p>
            <a:pPr algn="ctr"/>
            <a:r>
              <a:rPr lang="en-US" sz="3200" b="1" dirty="0">
                <a:solidFill>
                  <a:srgbClr val="004875"/>
                </a:solidFill>
              </a:rPr>
              <a:t>10 </a:t>
            </a:r>
          </a:p>
          <a:p>
            <a:pPr algn="ctr"/>
            <a:r>
              <a:rPr lang="en-US" sz="3200" b="1" dirty="0">
                <a:solidFill>
                  <a:srgbClr val="004875"/>
                </a:solidFill>
              </a:rPr>
              <a:t>Calendar Days</a:t>
            </a:r>
          </a:p>
        </p:txBody>
      </p:sp>
      <p:cxnSp>
        <p:nvCxnSpPr>
          <p:cNvPr id="18" name="Straight Connector 17">
            <a:extLst>
              <a:ext uri="{FF2B5EF4-FFF2-40B4-BE49-F238E27FC236}">
                <a16:creationId xmlns:a16="http://schemas.microsoft.com/office/drawing/2014/main" id="{1B962E36-DA62-4EC0-A2E2-B93556391E34}"/>
              </a:ext>
            </a:extLst>
          </p:cNvPr>
          <p:cNvCxnSpPr>
            <a:cxnSpLocks/>
          </p:cNvCxnSpPr>
          <p:nvPr/>
        </p:nvCxnSpPr>
        <p:spPr>
          <a:xfrm>
            <a:off x="5277487" y="2836488"/>
            <a:ext cx="2059894"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E4D547E-5361-4739-A38B-A7E09B92BE80}"/>
              </a:ext>
            </a:extLst>
          </p:cNvPr>
          <p:cNvPicPr>
            <a:picLocks noChangeAspect="1"/>
          </p:cNvPicPr>
          <p:nvPr/>
        </p:nvPicPr>
        <p:blipFill rotWithShape="1">
          <a:blip r:embed="rId8"/>
          <a:srcRect l="57247" t="16495" r="24744" b="14491"/>
          <a:stretch/>
        </p:blipFill>
        <p:spPr>
          <a:xfrm rot="385290">
            <a:off x="5698397" y="3324984"/>
            <a:ext cx="1218071" cy="2542871"/>
          </a:xfrm>
          <a:prstGeom prst="rect">
            <a:avLst/>
          </a:prstGeom>
          <a:ln>
            <a:solidFill>
              <a:schemeClr val="tx1"/>
            </a:solidFill>
          </a:ln>
        </p:spPr>
      </p:pic>
    </p:spTree>
    <p:extLst>
      <p:ext uri="{BB962C8B-B14F-4D97-AF65-F5344CB8AC3E}">
        <p14:creationId xmlns:p14="http://schemas.microsoft.com/office/powerpoint/2010/main" val="28716574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22" fill="hold"/>
                                        <p:tgtEl>
                                          <p:spTgt spid="9"/>
                                        </p:tgtEl>
                                      </p:cBhvr>
                                    </p:cmd>
                                  </p:childTnLst>
                                </p:cTn>
                              </p:par>
                              <p:par>
                                <p:cTn id="7" presetID="17" presetClass="entr" presetSubtype="10"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par>
                                <p:cTn id="11" presetID="47" presetClass="entr" presetSubtype="0" fill="hold" grpId="0" nodeType="withEffect">
                                  <p:stCondLst>
                                    <p:cond delay="15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150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1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9"/>
                </p:tgtEl>
              </p:cMediaNode>
            </p:audio>
          </p:childTnLst>
        </p:cTn>
      </p:par>
    </p:tnLst>
    <p:bldLst>
      <p:bldP spid="16" grpId="0"/>
    </p:bldLst>
  </p:timing>
  <p:extLst>
    <p:ext uri="{E180D4A7-C9FB-4DFB-919C-405C955672EB}">
      <p14:showEvtLst xmlns:p14="http://schemas.microsoft.com/office/powerpoint/2010/main">
        <p14:playEvt time="0" objId="9"/>
        <p14:stopEvt time="84106" objId="9"/>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Conclusion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8</a:t>
            </a:fld>
            <a:endParaRPr lang="en-US" dirty="0"/>
          </a:p>
        </p:txBody>
      </p:sp>
      <p:pic>
        <p:nvPicPr>
          <p:cNvPr id="16" name="Graphic 15" descr="Question mark">
            <a:extLst>
              <a:ext uri="{FF2B5EF4-FFF2-40B4-BE49-F238E27FC236}">
                <a16:creationId xmlns:a16="http://schemas.microsoft.com/office/drawing/2014/main" id="{3D89526F-BAFA-4D0D-8BCB-339E232FA3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5100" y="1562100"/>
            <a:ext cx="3733800" cy="3733800"/>
          </a:xfrm>
          <a:prstGeom prst="rect">
            <a:avLst/>
          </a:prstGeom>
        </p:spPr>
      </p:pic>
      <p:pic>
        <p:nvPicPr>
          <p:cNvPr id="2" name="Recorded Sound">
            <a:hlinkClick r:id="" action="ppaction://media"/>
            <a:extLst>
              <a:ext uri="{FF2B5EF4-FFF2-40B4-BE49-F238E27FC236}">
                <a16:creationId xmlns:a16="http://schemas.microsoft.com/office/drawing/2014/main" id="{FF6CDEBB-AB15-4CAC-B760-F04FC5D697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0" y="1562100"/>
            <a:ext cx="609600" cy="609600"/>
          </a:xfrm>
          <a:prstGeom prst="rect">
            <a:avLst/>
          </a:prstGeom>
        </p:spPr>
      </p:pic>
    </p:spTree>
    <p:extLst>
      <p:ext uri="{BB962C8B-B14F-4D97-AF65-F5344CB8AC3E}">
        <p14:creationId xmlns:p14="http://schemas.microsoft.com/office/powerpoint/2010/main" val="110368045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2" fill="hold"/>
                                        <p:tgtEl>
                                          <p:spTgt spid="2"/>
                                        </p:tgtEl>
                                      </p:cBhvr>
                                    </p:cmd>
                                  </p:childTnLst>
                                </p:cTn>
                              </p:par>
                              <p:par>
                                <p:cTn id="7" presetID="9" presetClass="entr" presetSubtype="0" fill="hold" nodeType="withEffect">
                                  <p:stCondLst>
                                    <p:cond delay="2000"/>
                                  </p:stCondLst>
                                  <p:childTnLst>
                                    <p:set>
                                      <p:cBhvr>
                                        <p:cTn id="8" dur="1" fill="hold">
                                          <p:stCondLst>
                                            <p:cond delay="0"/>
                                          </p:stCondLst>
                                        </p:cTn>
                                        <p:tgtEl>
                                          <p:spTgt spid="16"/>
                                        </p:tgtEl>
                                        <p:attrNameLst>
                                          <p:attrName>style.visibility</p:attrName>
                                        </p:attrNameLst>
                                      </p:cBhvr>
                                      <p:to>
                                        <p:strVal val="visible"/>
                                      </p:to>
                                    </p:set>
                                    <p:animEffect transition="in" filter="dissolv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9"/>
        <p14:stopEvt time="84106"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1640D55-031C-4AD9-A16C-4EFA2F922910}" type="slidenum">
              <a:rPr lang="en-US" smtClean="0"/>
              <a:pPr/>
              <a:t>9</a:t>
            </a:fld>
            <a:endParaRPr lang="en-US" dirty="0"/>
          </a:p>
        </p:txBody>
      </p:sp>
      <p:sp>
        <p:nvSpPr>
          <p:cNvPr id="3" name="TextBox 1">
            <a:extLst>
              <a:ext uri="{FF2B5EF4-FFF2-40B4-BE49-F238E27FC236}">
                <a16:creationId xmlns:a16="http://schemas.microsoft.com/office/drawing/2014/main" id="{90BA3FDA-09ED-47EA-AA05-81D8F12DD293}"/>
              </a:ext>
            </a:extLst>
          </p:cNvPr>
          <p:cNvSpPr txBox="1"/>
          <p:nvPr/>
        </p:nvSpPr>
        <p:spPr>
          <a:xfrm>
            <a:off x="6335245" y="5660963"/>
            <a:ext cx="230281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Version 1.0 (07/01/20)</a:t>
            </a:r>
          </a:p>
        </p:txBody>
      </p:sp>
    </p:spTree>
    <p:extLst>
      <p:ext uri="{BB962C8B-B14F-4D97-AF65-F5344CB8AC3E}">
        <p14:creationId xmlns:p14="http://schemas.microsoft.com/office/powerpoint/2010/main" val="41901407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B93AF7C7849974FB37C6FCC930F048B" ma:contentTypeVersion="15" ma:contentTypeDescription="Create a new document." ma:contentTypeScope="" ma:versionID="700151dd06d2fd0ca16f14499f8e6d08">
  <xsd:schema xmlns:xsd="http://www.w3.org/2001/XMLSchema" xmlns:xs="http://www.w3.org/2001/XMLSchema" xmlns:p="http://schemas.microsoft.com/office/2006/metadata/properties" xmlns:ns2="10781d7c-6070-4b3e-ab1f-f71bff812929" targetNamespace="http://schemas.microsoft.com/office/2006/metadata/properties" ma:root="true" ma:fieldsID="03c76163e775ab2f8927ff5608d76e49" ns2:_="">
    <xsd:import namespace="10781d7c-6070-4b3e-ab1f-f71bff81292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81d7c-6070-4b3e-ab1f-f71bff8129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0781d7c-6070-4b3e-ab1f-f71bff812929">R2UUKJDZ4VCH-2769-7</_dlc_DocId>
    <_dlc_DocIdUrl xmlns="10781d7c-6070-4b3e-ab1f-f71bff812929">
      <Url>https://team.scdhhs.gov/OPS/COMM/_layouts/DocIdRedir.aspx?ID=R2UUKJDZ4VCH-2769-7</Url>
      <Description>R2UUKJDZ4VCH-2769-7</Description>
    </_dlc_DocIdUrl>
  </documentManagement>
</p:properties>
</file>

<file path=customXml/itemProps1.xml><?xml version="1.0" encoding="utf-8"?>
<ds:datastoreItem xmlns:ds="http://schemas.openxmlformats.org/officeDocument/2006/customXml" ds:itemID="{0CB495F7-D361-44A9-94ED-BF21AAE6704C}">
  <ds:schemaRefs>
    <ds:schemaRef ds:uri="http://schemas.microsoft.com/sharepoint/events"/>
  </ds:schemaRefs>
</ds:datastoreItem>
</file>

<file path=customXml/itemProps2.xml><?xml version="1.0" encoding="utf-8"?>
<ds:datastoreItem xmlns:ds="http://schemas.openxmlformats.org/officeDocument/2006/customXml" ds:itemID="{34622583-2107-4E18-9639-CF06D24311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81d7c-6070-4b3e-ab1f-f71bff8129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0F1820-62A6-4A77-B901-2E05D40F15D9}">
  <ds:schemaRefs>
    <ds:schemaRef ds:uri="http://schemas.microsoft.com/sharepoint/v3/contenttype/forms"/>
  </ds:schemaRefs>
</ds:datastoreItem>
</file>

<file path=customXml/itemProps4.xml><?xml version="1.0" encoding="utf-8"?>
<ds:datastoreItem xmlns:ds="http://schemas.openxmlformats.org/officeDocument/2006/customXml" ds:itemID="{02B781EE-FCB7-4E87-A228-460A74E183A5}">
  <ds:schemaRef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schemas.openxmlformats.org/package/2006/metadata/core-properties"/>
    <ds:schemaRef ds:uri="http://schemas.microsoft.com/office/infopath/2007/PartnerControls"/>
    <ds:schemaRef ds:uri="10781d7c-6070-4b3e-ab1f-f71bff812929"/>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6088</TotalTime>
  <Words>753</Words>
  <Application>Microsoft Office PowerPoint</Application>
  <PresentationFormat>On-screen Show (4:3)</PresentationFormat>
  <Paragraphs>74</Paragraphs>
  <Slides>9</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Source Sans Pro</vt:lpstr>
      <vt:lpstr>Wingdings</vt:lpstr>
      <vt:lpstr>Custom Design</vt:lpstr>
      <vt:lpstr>1_Custom Design</vt:lpstr>
      <vt:lpstr>Level of Care – Head and Spinal Cord Injury (HASCI) Waiver</vt:lpstr>
      <vt:lpstr>HASCI Waiver Enrollment</vt:lpstr>
      <vt:lpstr>Nursing Facility (NF) LOC Initial Determination</vt:lpstr>
      <vt:lpstr>NF Level of Care</vt:lpstr>
      <vt:lpstr>ICF/IID LOC Initial Determination</vt:lpstr>
      <vt:lpstr>Level of Care Re-determination</vt:lpstr>
      <vt:lpstr>ICF/IID or NF Level of Care</vt:lpstr>
      <vt:lpstr>Conclusion</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309</cp:revision>
  <cp:lastPrinted>2015-11-09T16:16:33Z</cp:lastPrinted>
  <dcterms:created xsi:type="dcterms:W3CDTF">2015-09-08T13:47:15Z</dcterms:created>
  <dcterms:modified xsi:type="dcterms:W3CDTF">2020-03-19T13:50:22Z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0x0101004B93AF7C7849974FB37C6FCC930F048B</vt:lpwstr>
  </property>
</Properties>
</file>